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38"/>
  </p:notesMasterIdLst>
  <p:sldIdLst>
    <p:sldId id="256" r:id="rId2"/>
    <p:sldId id="260" r:id="rId3"/>
    <p:sldId id="261" r:id="rId4"/>
    <p:sldId id="262" r:id="rId5"/>
    <p:sldId id="263" r:id="rId6"/>
    <p:sldId id="298" r:id="rId7"/>
    <p:sldId id="264" r:id="rId8"/>
    <p:sldId id="265" r:id="rId9"/>
    <p:sldId id="293" r:id="rId10"/>
    <p:sldId id="292" r:id="rId11"/>
    <p:sldId id="294" r:id="rId12"/>
    <p:sldId id="295" r:id="rId13"/>
    <p:sldId id="266" r:id="rId14"/>
    <p:sldId id="268" r:id="rId15"/>
    <p:sldId id="299" r:id="rId16"/>
    <p:sldId id="269" r:id="rId17"/>
    <p:sldId id="270" r:id="rId18"/>
    <p:sldId id="271" r:id="rId19"/>
    <p:sldId id="274" r:id="rId20"/>
    <p:sldId id="276" r:id="rId21"/>
    <p:sldId id="272" r:id="rId22"/>
    <p:sldId id="300" r:id="rId23"/>
    <p:sldId id="296" r:id="rId24"/>
    <p:sldId id="297" r:id="rId25"/>
    <p:sldId id="267" r:id="rId26"/>
    <p:sldId id="279" r:id="rId27"/>
    <p:sldId id="280" r:id="rId28"/>
    <p:sldId id="281" r:id="rId29"/>
    <p:sldId id="282" r:id="rId30"/>
    <p:sldId id="283" r:id="rId31"/>
    <p:sldId id="284" r:id="rId32"/>
    <p:sldId id="286" r:id="rId33"/>
    <p:sldId id="287" r:id="rId34"/>
    <p:sldId id="289" r:id="rId35"/>
    <p:sldId id="290" r:id="rId36"/>
    <p:sldId id="291" r:id="rId3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5342" autoAdjust="0"/>
  </p:normalViewPr>
  <p:slideViewPr>
    <p:cSldViewPr>
      <p:cViewPr varScale="1">
        <p:scale>
          <a:sx n="109" d="100"/>
          <a:sy n="109" d="100"/>
        </p:scale>
        <p:origin x="1674" y="1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8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9C3301-AEFF-42FA-808D-C530728D9480}" type="doc">
      <dgm:prSet loTypeId="urn:microsoft.com/office/officeart/2005/8/layout/vProcess5" loCatId="process" qsTypeId="urn:microsoft.com/office/officeart/2005/8/quickstyle/simple5" qsCatId="simple" csTypeId="urn:microsoft.com/office/officeart/2005/8/colors/colorful5" csCatId="colorful" phldr="1"/>
      <dgm:spPr/>
      <dgm:t>
        <a:bodyPr/>
        <a:lstStyle/>
        <a:p>
          <a:endParaRPr lang="en-US"/>
        </a:p>
      </dgm:t>
    </dgm:pt>
    <dgm:pt modelId="{6BB9F2C2-C9C6-4C6F-B15F-99D10D99BF02}">
      <dgm:prSet phldrT="[Text]" custT="1"/>
      <dgm:spPr/>
      <dgm:t>
        <a:bodyPr/>
        <a:lstStyle/>
        <a:p>
          <a:r>
            <a:rPr lang="en-US" sz="2800" b="1" dirty="0">
              <a:solidFill>
                <a:schemeClr val="tx1"/>
              </a:solidFill>
            </a:rPr>
            <a:t>Awakening</a:t>
          </a:r>
          <a:endParaRPr lang="en-US" sz="2000" b="1" dirty="0">
            <a:solidFill>
              <a:schemeClr val="tx1"/>
            </a:solidFill>
          </a:endParaRPr>
        </a:p>
        <a:p>
          <a:r>
            <a:rPr lang="en-US" sz="2000" dirty="0">
              <a:solidFill>
                <a:schemeClr val="tx1"/>
              </a:solidFill>
            </a:rPr>
            <a:t>Chapter 4</a:t>
          </a:r>
        </a:p>
      </dgm:t>
    </dgm:pt>
    <dgm:pt modelId="{1319CCCB-F0CD-4911-AAE0-FCBD3C8D145B}" type="parTrans" cxnId="{E4DA2D12-111A-48B2-94F8-650BD6F28947}">
      <dgm:prSet/>
      <dgm:spPr/>
      <dgm:t>
        <a:bodyPr/>
        <a:lstStyle/>
        <a:p>
          <a:endParaRPr lang="en-US">
            <a:solidFill>
              <a:schemeClr val="tx1"/>
            </a:solidFill>
          </a:endParaRPr>
        </a:p>
      </dgm:t>
    </dgm:pt>
    <dgm:pt modelId="{4B4F60E8-FC78-45E2-853A-53FDB553989B}" type="sibTrans" cxnId="{E4DA2D12-111A-48B2-94F8-650BD6F28947}">
      <dgm:prSet/>
      <dgm:spPr/>
      <dgm:t>
        <a:bodyPr/>
        <a:lstStyle/>
        <a:p>
          <a:endParaRPr lang="en-US" dirty="0">
            <a:solidFill>
              <a:schemeClr val="tx1"/>
            </a:solidFill>
          </a:endParaRPr>
        </a:p>
      </dgm:t>
    </dgm:pt>
    <dgm:pt modelId="{12D02B2A-FC4B-467E-A034-9DEA5625003E}">
      <dgm:prSet phldrT="[Text]" custT="1"/>
      <dgm:spPr/>
      <dgm:t>
        <a:bodyPr/>
        <a:lstStyle/>
        <a:p>
          <a:r>
            <a:rPr lang="en-US" sz="2800" b="1" dirty="0">
              <a:solidFill>
                <a:schemeClr val="tx1"/>
              </a:solidFill>
            </a:rPr>
            <a:t>Acceleration</a:t>
          </a:r>
        </a:p>
        <a:p>
          <a:r>
            <a:rPr lang="en-US" sz="2000" dirty="0">
              <a:solidFill>
                <a:schemeClr val="tx1"/>
              </a:solidFill>
            </a:rPr>
            <a:t>Chapter 9</a:t>
          </a:r>
        </a:p>
      </dgm:t>
    </dgm:pt>
    <dgm:pt modelId="{ECBAF4A2-91B7-4CDE-B12C-AA3B67458F04}" type="parTrans" cxnId="{E8B5462C-EA38-4D43-BEBA-79C26F45B69D}">
      <dgm:prSet/>
      <dgm:spPr/>
      <dgm:t>
        <a:bodyPr/>
        <a:lstStyle/>
        <a:p>
          <a:endParaRPr lang="en-US">
            <a:solidFill>
              <a:schemeClr val="tx1"/>
            </a:solidFill>
          </a:endParaRPr>
        </a:p>
      </dgm:t>
    </dgm:pt>
    <dgm:pt modelId="{76522B80-114B-4B44-B400-FE5DC7263FD9}" type="sibTrans" cxnId="{E8B5462C-EA38-4D43-BEBA-79C26F45B69D}">
      <dgm:prSet/>
      <dgm:spPr/>
      <dgm:t>
        <a:bodyPr/>
        <a:lstStyle/>
        <a:p>
          <a:endParaRPr lang="en-US" dirty="0">
            <a:solidFill>
              <a:schemeClr val="tx1"/>
            </a:solidFill>
          </a:endParaRPr>
        </a:p>
      </dgm:t>
    </dgm:pt>
    <dgm:pt modelId="{66090DBF-452A-4C90-8D96-65B7BF0CFEE4}">
      <dgm:prSet phldrT="[Text]" custT="1"/>
      <dgm:spPr/>
      <dgm:t>
        <a:bodyPr/>
        <a:lstStyle/>
        <a:p>
          <a:r>
            <a:rPr lang="en-US" sz="2800" b="1" dirty="0">
              <a:solidFill>
                <a:schemeClr val="tx1"/>
              </a:solidFill>
            </a:rPr>
            <a:t>Institutionalization</a:t>
          </a:r>
          <a:endParaRPr lang="en-US" sz="2000" b="1" dirty="0">
            <a:solidFill>
              <a:schemeClr val="tx1"/>
            </a:solidFill>
          </a:endParaRPr>
        </a:p>
        <a:p>
          <a:r>
            <a:rPr lang="en-US" sz="2000" b="0" dirty="0">
              <a:solidFill>
                <a:schemeClr val="tx1"/>
              </a:solidFill>
            </a:rPr>
            <a:t>Chapter 10</a:t>
          </a:r>
        </a:p>
      </dgm:t>
    </dgm:pt>
    <dgm:pt modelId="{802A7E97-7131-416A-91A1-15BE69993277}" type="parTrans" cxnId="{E75FE819-94E7-42DA-8995-DB84B342C0EF}">
      <dgm:prSet/>
      <dgm:spPr/>
      <dgm:t>
        <a:bodyPr/>
        <a:lstStyle/>
        <a:p>
          <a:endParaRPr lang="en-US">
            <a:solidFill>
              <a:schemeClr val="tx1"/>
            </a:solidFill>
          </a:endParaRPr>
        </a:p>
      </dgm:t>
    </dgm:pt>
    <dgm:pt modelId="{F5F59471-A5CD-43D5-9638-2D9141D59A87}" type="sibTrans" cxnId="{E75FE819-94E7-42DA-8995-DB84B342C0EF}">
      <dgm:prSet/>
      <dgm:spPr/>
      <dgm:t>
        <a:bodyPr/>
        <a:lstStyle/>
        <a:p>
          <a:endParaRPr lang="en-US">
            <a:solidFill>
              <a:schemeClr val="tx1"/>
            </a:solidFill>
          </a:endParaRPr>
        </a:p>
      </dgm:t>
    </dgm:pt>
    <dgm:pt modelId="{CB8FCA37-BC59-4C0E-896F-2773C88AE390}">
      <dgm:prSet custT="1"/>
      <dgm:spPr/>
      <dgm:t>
        <a:bodyPr/>
        <a:lstStyle/>
        <a:p>
          <a:r>
            <a:rPr lang="en-US" sz="2800" b="1" dirty="0">
              <a:solidFill>
                <a:schemeClr val="tx1"/>
              </a:solidFill>
            </a:rPr>
            <a:t>Mobilization</a:t>
          </a:r>
          <a:endParaRPr lang="en-US" sz="2000" b="1" dirty="0">
            <a:solidFill>
              <a:schemeClr val="tx1"/>
            </a:solidFill>
          </a:endParaRPr>
        </a:p>
        <a:p>
          <a:r>
            <a:rPr lang="en-US" sz="2000" dirty="0">
              <a:solidFill>
                <a:schemeClr val="tx1"/>
              </a:solidFill>
            </a:rPr>
            <a:t>Chapters </a:t>
          </a:r>
          <a:r>
            <a:rPr lang="en-US" sz="2000" b="0" dirty="0">
              <a:solidFill>
                <a:schemeClr val="tx1"/>
              </a:solidFill>
            </a:rPr>
            <a:t>5 through</a:t>
          </a:r>
          <a:r>
            <a:rPr lang="en-US" sz="2000" dirty="0">
              <a:solidFill>
                <a:schemeClr val="tx1"/>
              </a:solidFill>
            </a:rPr>
            <a:t> 8</a:t>
          </a:r>
        </a:p>
      </dgm:t>
    </dgm:pt>
    <dgm:pt modelId="{A0F00041-A251-4125-9B52-3ED46C18B9D1}" type="parTrans" cxnId="{C28C7FF1-E220-4F2F-8A57-8161C0586A1E}">
      <dgm:prSet/>
      <dgm:spPr/>
      <dgm:t>
        <a:bodyPr/>
        <a:lstStyle/>
        <a:p>
          <a:endParaRPr lang="en-US">
            <a:solidFill>
              <a:schemeClr val="tx1"/>
            </a:solidFill>
          </a:endParaRPr>
        </a:p>
      </dgm:t>
    </dgm:pt>
    <dgm:pt modelId="{AF1029EC-A6EE-475C-95E7-00CEE104DB82}" type="sibTrans" cxnId="{C28C7FF1-E220-4F2F-8A57-8161C0586A1E}">
      <dgm:prSet/>
      <dgm:spPr/>
      <dgm:t>
        <a:bodyPr/>
        <a:lstStyle/>
        <a:p>
          <a:endParaRPr lang="en-US" dirty="0">
            <a:solidFill>
              <a:schemeClr val="tx1"/>
            </a:solidFill>
          </a:endParaRPr>
        </a:p>
      </dgm:t>
    </dgm:pt>
    <dgm:pt modelId="{B02AD14C-3CF3-433C-A51B-16593F5AA9F7}" type="pres">
      <dgm:prSet presAssocID="{E09C3301-AEFF-42FA-808D-C530728D9480}" presName="outerComposite" presStyleCnt="0">
        <dgm:presLayoutVars>
          <dgm:chMax val="5"/>
          <dgm:dir/>
          <dgm:resizeHandles val="exact"/>
        </dgm:presLayoutVars>
      </dgm:prSet>
      <dgm:spPr/>
    </dgm:pt>
    <dgm:pt modelId="{8259C005-D80F-4797-B4D8-7C836267F974}" type="pres">
      <dgm:prSet presAssocID="{E09C3301-AEFF-42FA-808D-C530728D9480}" presName="dummyMaxCanvas" presStyleCnt="0">
        <dgm:presLayoutVars/>
      </dgm:prSet>
      <dgm:spPr/>
    </dgm:pt>
    <dgm:pt modelId="{F0354ED4-DC8D-49FF-AA7C-43C89293C2EF}" type="pres">
      <dgm:prSet presAssocID="{E09C3301-AEFF-42FA-808D-C530728D9480}" presName="FourNodes_1" presStyleLbl="node1" presStyleIdx="0" presStyleCnt="4">
        <dgm:presLayoutVars>
          <dgm:bulletEnabled val="1"/>
        </dgm:presLayoutVars>
      </dgm:prSet>
      <dgm:spPr/>
    </dgm:pt>
    <dgm:pt modelId="{16F268E5-E2E4-4DB2-A40C-D1E0B1A4B5C3}" type="pres">
      <dgm:prSet presAssocID="{E09C3301-AEFF-42FA-808D-C530728D9480}" presName="FourNodes_2" presStyleLbl="node1" presStyleIdx="1" presStyleCnt="4">
        <dgm:presLayoutVars>
          <dgm:bulletEnabled val="1"/>
        </dgm:presLayoutVars>
      </dgm:prSet>
      <dgm:spPr/>
    </dgm:pt>
    <dgm:pt modelId="{D7791149-985E-4284-A49A-8B0DC08D9DE4}" type="pres">
      <dgm:prSet presAssocID="{E09C3301-AEFF-42FA-808D-C530728D9480}" presName="FourNodes_3" presStyleLbl="node1" presStyleIdx="2" presStyleCnt="4">
        <dgm:presLayoutVars>
          <dgm:bulletEnabled val="1"/>
        </dgm:presLayoutVars>
      </dgm:prSet>
      <dgm:spPr/>
    </dgm:pt>
    <dgm:pt modelId="{2398DAC3-FC9C-470F-A6C8-FFA0846E6A86}" type="pres">
      <dgm:prSet presAssocID="{E09C3301-AEFF-42FA-808D-C530728D9480}" presName="FourNodes_4" presStyleLbl="node1" presStyleIdx="3" presStyleCnt="4" custScaleX="107662" custLinFactNeighborX="9161" custLinFactNeighborY="-598">
        <dgm:presLayoutVars>
          <dgm:bulletEnabled val="1"/>
        </dgm:presLayoutVars>
      </dgm:prSet>
      <dgm:spPr/>
    </dgm:pt>
    <dgm:pt modelId="{5CA32936-C9C3-4775-93E5-6760387B5ADE}" type="pres">
      <dgm:prSet presAssocID="{E09C3301-AEFF-42FA-808D-C530728D9480}" presName="FourConn_1-2" presStyleLbl="fgAccFollowNode1" presStyleIdx="0" presStyleCnt="3">
        <dgm:presLayoutVars>
          <dgm:bulletEnabled val="1"/>
        </dgm:presLayoutVars>
      </dgm:prSet>
      <dgm:spPr/>
    </dgm:pt>
    <dgm:pt modelId="{9B306A98-6D51-481B-8A5B-A18EAFDB9E28}" type="pres">
      <dgm:prSet presAssocID="{E09C3301-AEFF-42FA-808D-C530728D9480}" presName="FourConn_2-3" presStyleLbl="fgAccFollowNode1" presStyleIdx="1" presStyleCnt="3">
        <dgm:presLayoutVars>
          <dgm:bulletEnabled val="1"/>
        </dgm:presLayoutVars>
      </dgm:prSet>
      <dgm:spPr/>
    </dgm:pt>
    <dgm:pt modelId="{D93322B8-B033-46DC-8359-6F68B9818928}" type="pres">
      <dgm:prSet presAssocID="{E09C3301-AEFF-42FA-808D-C530728D9480}" presName="FourConn_3-4" presStyleLbl="fgAccFollowNode1" presStyleIdx="2" presStyleCnt="3">
        <dgm:presLayoutVars>
          <dgm:bulletEnabled val="1"/>
        </dgm:presLayoutVars>
      </dgm:prSet>
      <dgm:spPr/>
    </dgm:pt>
    <dgm:pt modelId="{EAA0F5B8-FFA4-4E89-A1CE-504C3C45094A}" type="pres">
      <dgm:prSet presAssocID="{E09C3301-AEFF-42FA-808D-C530728D9480}" presName="FourNodes_1_text" presStyleLbl="node1" presStyleIdx="3" presStyleCnt="4">
        <dgm:presLayoutVars>
          <dgm:bulletEnabled val="1"/>
        </dgm:presLayoutVars>
      </dgm:prSet>
      <dgm:spPr/>
    </dgm:pt>
    <dgm:pt modelId="{D1A9D201-3228-420D-9D62-425B68C120D4}" type="pres">
      <dgm:prSet presAssocID="{E09C3301-AEFF-42FA-808D-C530728D9480}" presName="FourNodes_2_text" presStyleLbl="node1" presStyleIdx="3" presStyleCnt="4">
        <dgm:presLayoutVars>
          <dgm:bulletEnabled val="1"/>
        </dgm:presLayoutVars>
      </dgm:prSet>
      <dgm:spPr/>
    </dgm:pt>
    <dgm:pt modelId="{CE9D452D-E88D-4688-967D-1F53E4E67B11}" type="pres">
      <dgm:prSet presAssocID="{E09C3301-AEFF-42FA-808D-C530728D9480}" presName="FourNodes_3_text" presStyleLbl="node1" presStyleIdx="3" presStyleCnt="4">
        <dgm:presLayoutVars>
          <dgm:bulletEnabled val="1"/>
        </dgm:presLayoutVars>
      </dgm:prSet>
      <dgm:spPr/>
    </dgm:pt>
    <dgm:pt modelId="{EFC06168-7A6B-4CC0-8C1C-3658DE696029}" type="pres">
      <dgm:prSet presAssocID="{E09C3301-AEFF-42FA-808D-C530728D9480}" presName="FourNodes_4_text" presStyleLbl="node1" presStyleIdx="3" presStyleCnt="4">
        <dgm:presLayoutVars>
          <dgm:bulletEnabled val="1"/>
        </dgm:presLayoutVars>
      </dgm:prSet>
      <dgm:spPr/>
    </dgm:pt>
  </dgm:ptLst>
  <dgm:cxnLst>
    <dgm:cxn modelId="{E4DA2D12-111A-48B2-94F8-650BD6F28947}" srcId="{E09C3301-AEFF-42FA-808D-C530728D9480}" destId="{6BB9F2C2-C9C6-4C6F-B15F-99D10D99BF02}" srcOrd="0" destOrd="0" parTransId="{1319CCCB-F0CD-4911-AAE0-FCBD3C8D145B}" sibTransId="{4B4F60E8-FC78-45E2-853A-53FDB553989B}"/>
    <dgm:cxn modelId="{DDBE2B16-AE22-4FE6-8868-D8B7A392C905}" type="presOf" srcId="{66090DBF-452A-4C90-8D96-65B7BF0CFEE4}" destId="{EFC06168-7A6B-4CC0-8C1C-3658DE696029}" srcOrd="1" destOrd="0" presId="urn:microsoft.com/office/officeart/2005/8/layout/vProcess5"/>
    <dgm:cxn modelId="{88EE2119-1FF6-4E2C-8635-DEF68302AF82}" type="presOf" srcId="{CB8FCA37-BC59-4C0E-896F-2773C88AE390}" destId="{16F268E5-E2E4-4DB2-A40C-D1E0B1A4B5C3}" srcOrd="0" destOrd="0" presId="urn:microsoft.com/office/officeart/2005/8/layout/vProcess5"/>
    <dgm:cxn modelId="{E75FE819-94E7-42DA-8995-DB84B342C0EF}" srcId="{E09C3301-AEFF-42FA-808D-C530728D9480}" destId="{66090DBF-452A-4C90-8D96-65B7BF0CFEE4}" srcOrd="3" destOrd="0" parTransId="{802A7E97-7131-416A-91A1-15BE69993277}" sibTransId="{F5F59471-A5CD-43D5-9638-2D9141D59A87}"/>
    <dgm:cxn modelId="{17E67A1F-5722-428A-BAF4-38B02BC4E0B7}" type="presOf" srcId="{CB8FCA37-BC59-4C0E-896F-2773C88AE390}" destId="{D1A9D201-3228-420D-9D62-425B68C120D4}" srcOrd="1" destOrd="0" presId="urn:microsoft.com/office/officeart/2005/8/layout/vProcess5"/>
    <dgm:cxn modelId="{38B29F29-DBD5-4BCC-A4BC-70183FB4CFD4}" type="presOf" srcId="{6BB9F2C2-C9C6-4C6F-B15F-99D10D99BF02}" destId="{F0354ED4-DC8D-49FF-AA7C-43C89293C2EF}" srcOrd="0" destOrd="0" presId="urn:microsoft.com/office/officeart/2005/8/layout/vProcess5"/>
    <dgm:cxn modelId="{E8B5462C-EA38-4D43-BEBA-79C26F45B69D}" srcId="{E09C3301-AEFF-42FA-808D-C530728D9480}" destId="{12D02B2A-FC4B-467E-A034-9DEA5625003E}" srcOrd="2" destOrd="0" parTransId="{ECBAF4A2-91B7-4CDE-B12C-AA3B67458F04}" sibTransId="{76522B80-114B-4B44-B400-FE5DC7263FD9}"/>
    <dgm:cxn modelId="{BB617046-45FB-488D-8ABA-F9B94BCD8A6B}" type="presOf" srcId="{12D02B2A-FC4B-467E-A034-9DEA5625003E}" destId="{D7791149-985E-4284-A49A-8B0DC08D9DE4}" srcOrd="0" destOrd="0" presId="urn:microsoft.com/office/officeart/2005/8/layout/vProcess5"/>
    <dgm:cxn modelId="{3EB58C82-81E0-4BC9-9160-CE8FDFB057A9}" type="presOf" srcId="{E09C3301-AEFF-42FA-808D-C530728D9480}" destId="{B02AD14C-3CF3-433C-A51B-16593F5AA9F7}" srcOrd="0" destOrd="0" presId="urn:microsoft.com/office/officeart/2005/8/layout/vProcess5"/>
    <dgm:cxn modelId="{CB43D8AA-77A2-44FB-A96E-A6C94F25D0C3}" type="presOf" srcId="{12D02B2A-FC4B-467E-A034-9DEA5625003E}" destId="{CE9D452D-E88D-4688-967D-1F53E4E67B11}" srcOrd="1" destOrd="0" presId="urn:microsoft.com/office/officeart/2005/8/layout/vProcess5"/>
    <dgm:cxn modelId="{83DE1CC6-E50B-4931-8DEB-F014D3E468D3}" type="presOf" srcId="{AF1029EC-A6EE-475C-95E7-00CEE104DB82}" destId="{9B306A98-6D51-481B-8A5B-A18EAFDB9E28}" srcOrd="0" destOrd="0" presId="urn:microsoft.com/office/officeart/2005/8/layout/vProcess5"/>
    <dgm:cxn modelId="{33644ED7-B7E2-4B29-89D6-6D34AD84C335}" type="presOf" srcId="{4B4F60E8-FC78-45E2-853A-53FDB553989B}" destId="{5CA32936-C9C3-4775-93E5-6760387B5ADE}" srcOrd="0" destOrd="0" presId="urn:microsoft.com/office/officeart/2005/8/layout/vProcess5"/>
    <dgm:cxn modelId="{D2D0C0E0-6893-490D-BA59-B735B3A9AD52}" type="presOf" srcId="{6BB9F2C2-C9C6-4C6F-B15F-99D10D99BF02}" destId="{EAA0F5B8-FFA4-4E89-A1CE-504C3C45094A}" srcOrd="1" destOrd="0" presId="urn:microsoft.com/office/officeart/2005/8/layout/vProcess5"/>
    <dgm:cxn modelId="{3DE66AED-5CE8-4D5F-9B6C-2AD3754FA6BC}" type="presOf" srcId="{66090DBF-452A-4C90-8D96-65B7BF0CFEE4}" destId="{2398DAC3-FC9C-470F-A6C8-FFA0846E6A86}" srcOrd="0" destOrd="0" presId="urn:microsoft.com/office/officeart/2005/8/layout/vProcess5"/>
    <dgm:cxn modelId="{C28C7FF1-E220-4F2F-8A57-8161C0586A1E}" srcId="{E09C3301-AEFF-42FA-808D-C530728D9480}" destId="{CB8FCA37-BC59-4C0E-896F-2773C88AE390}" srcOrd="1" destOrd="0" parTransId="{A0F00041-A251-4125-9B52-3ED46C18B9D1}" sibTransId="{AF1029EC-A6EE-475C-95E7-00CEE104DB82}"/>
    <dgm:cxn modelId="{7649D1FF-B804-4791-B58F-DD096D4D211C}" type="presOf" srcId="{76522B80-114B-4B44-B400-FE5DC7263FD9}" destId="{D93322B8-B033-46DC-8359-6F68B9818928}" srcOrd="0" destOrd="0" presId="urn:microsoft.com/office/officeart/2005/8/layout/vProcess5"/>
    <dgm:cxn modelId="{EEA4407F-F380-4435-A340-3844A6A3DA82}" type="presParOf" srcId="{B02AD14C-3CF3-433C-A51B-16593F5AA9F7}" destId="{8259C005-D80F-4797-B4D8-7C836267F974}" srcOrd="0" destOrd="0" presId="urn:microsoft.com/office/officeart/2005/8/layout/vProcess5"/>
    <dgm:cxn modelId="{49DE17E3-15A7-4237-AC2D-D4C8008C7766}" type="presParOf" srcId="{B02AD14C-3CF3-433C-A51B-16593F5AA9F7}" destId="{F0354ED4-DC8D-49FF-AA7C-43C89293C2EF}" srcOrd="1" destOrd="0" presId="urn:microsoft.com/office/officeart/2005/8/layout/vProcess5"/>
    <dgm:cxn modelId="{32A0F30F-538B-4E3B-AE2B-B0D2192C96BC}" type="presParOf" srcId="{B02AD14C-3CF3-433C-A51B-16593F5AA9F7}" destId="{16F268E5-E2E4-4DB2-A40C-D1E0B1A4B5C3}" srcOrd="2" destOrd="0" presId="urn:microsoft.com/office/officeart/2005/8/layout/vProcess5"/>
    <dgm:cxn modelId="{6340A04D-176C-42AD-9D8A-6ADDC85E9BD8}" type="presParOf" srcId="{B02AD14C-3CF3-433C-A51B-16593F5AA9F7}" destId="{D7791149-985E-4284-A49A-8B0DC08D9DE4}" srcOrd="3" destOrd="0" presId="urn:microsoft.com/office/officeart/2005/8/layout/vProcess5"/>
    <dgm:cxn modelId="{F1C178EF-A086-4E2F-B084-963907E38652}" type="presParOf" srcId="{B02AD14C-3CF3-433C-A51B-16593F5AA9F7}" destId="{2398DAC3-FC9C-470F-A6C8-FFA0846E6A86}" srcOrd="4" destOrd="0" presId="urn:microsoft.com/office/officeart/2005/8/layout/vProcess5"/>
    <dgm:cxn modelId="{C40D89D8-A768-4874-A402-F7245C94F412}" type="presParOf" srcId="{B02AD14C-3CF3-433C-A51B-16593F5AA9F7}" destId="{5CA32936-C9C3-4775-93E5-6760387B5ADE}" srcOrd="5" destOrd="0" presId="urn:microsoft.com/office/officeart/2005/8/layout/vProcess5"/>
    <dgm:cxn modelId="{1326E0F5-6355-487A-8406-7ADE055886CB}" type="presParOf" srcId="{B02AD14C-3CF3-433C-A51B-16593F5AA9F7}" destId="{9B306A98-6D51-481B-8A5B-A18EAFDB9E28}" srcOrd="6" destOrd="0" presId="urn:microsoft.com/office/officeart/2005/8/layout/vProcess5"/>
    <dgm:cxn modelId="{E0933B62-1397-4868-8B2C-9E65FCC42BB5}" type="presParOf" srcId="{B02AD14C-3CF3-433C-A51B-16593F5AA9F7}" destId="{D93322B8-B033-46DC-8359-6F68B9818928}" srcOrd="7" destOrd="0" presId="urn:microsoft.com/office/officeart/2005/8/layout/vProcess5"/>
    <dgm:cxn modelId="{DC899741-6F31-4BD9-B7FF-493A20076234}" type="presParOf" srcId="{B02AD14C-3CF3-433C-A51B-16593F5AA9F7}" destId="{EAA0F5B8-FFA4-4E89-A1CE-504C3C45094A}" srcOrd="8" destOrd="0" presId="urn:microsoft.com/office/officeart/2005/8/layout/vProcess5"/>
    <dgm:cxn modelId="{6C402379-7461-42C3-BCED-25DA68E71568}" type="presParOf" srcId="{B02AD14C-3CF3-433C-A51B-16593F5AA9F7}" destId="{D1A9D201-3228-420D-9D62-425B68C120D4}" srcOrd="9" destOrd="0" presId="urn:microsoft.com/office/officeart/2005/8/layout/vProcess5"/>
    <dgm:cxn modelId="{EC060BC0-3D2C-42D0-8460-3F75D08F0B6F}" type="presParOf" srcId="{B02AD14C-3CF3-433C-A51B-16593F5AA9F7}" destId="{CE9D452D-E88D-4688-967D-1F53E4E67B11}" srcOrd="10" destOrd="0" presId="urn:microsoft.com/office/officeart/2005/8/layout/vProcess5"/>
    <dgm:cxn modelId="{249E4B06-7867-43EB-9E84-F30A41DD97B2}" type="presParOf" srcId="{B02AD14C-3CF3-433C-A51B-16593F5AA9F7}" destId="{EFC06168-7A6B-4CC0-8C1C-3658DE696029}"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354ED4-DC8D-49FF-AA7C-43C89293C2EF}">
      <dsp:nvSpPr>
        <dsp:cNvPr id="0" name=""/>
        <dsp:cNvSpPr/>
      </dsp:nvSpPr>
      <dsp:spPr>
        <a:xfrm>
          <a:off x="-82905" y="0"/>
          <a:ext cx="4328160" cy="1195133"/>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Awakening</a:t>
          </a:r>
          <a:endParaRPr lang="en-US" sz="2000" b="1" kern="1200" dirty="0">
            <a:solidFill>
              <a:schemeClr val="tx1"/>
            </a:solidFill>
          </a:endParaRPr>
        </a:p>
        <a:p>
          <a:pPr marL="0" lvl="0" indent="0" algn="l" defTabSz="1244600">
            <a:lnSpc>
              <a:spcPct val="90000"/>
            </a:lnSpc>
            <a:spcBef>
              <a:spcPct val="0"/>
            </a:spcBef>
            <a:spcAft>
              <a:spcPct val="35000"/>
            </a:spcAft>
            <a:buNone/>
          </a:pPr>
          <a:r>
            <a:rPr lang="en-US" sz="2000" kern="1200" dirty="0">
              <a:solidFill>
                <a:schemeClr val="tx1"/>
              </a:solidFill>
            </a:rPr>
            <a:t>Chapter 4</a:t>
          </a:r>
        </a:p>
      </dsp:txBody>
      <dsp:txXfrm>
        <a:off x="-47901" y="35004"/>
        <a:ext cx="2937529" cy="1125125"/>
      </dsp:txXfrm>
    </dsp:sp>
    <dsp:sp modelId="{16F268E5-E2E4-4DB2-A40C-D1E0B1A4B5C3}">
      <dsp:nvSpPr>
        <dsp:cNvPr id="0" name=""/>
        <dsp:cNvSpPr/>
      </dsp:nvSpPr>
      <dsp:spPr>
        <a:xfrm>
          <a:off x="279577" y="1412430"/>
          <a:ext cx="4328160" cy="1195133"/>
        </a:xfrm>
        <a:prstGeom prst="roundRect">
          <a:avLst>
            <a:gd name="adj" fmla="val 1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Mobilization</a:t>
          </a:r>
          <a:endParaRPr lang="en-US" sz="2000" b="1" kern="1200" dirty="0">
            <a:solidFill>
              <a:schemeClr val="tx1"/>
            </a:solidFill>
          </a:endParaRPr>
        </a:p>
        <a:p>
          <a:pPr marL="0" lvl="0" indent="0" algn="l" defTabSz="1244600">
            <a:lnSpc>
              <a:spcPct val="90000"/>
            </a:lnSpc>
            <a:spcBef>
              <a:spcPct val="0"/>
            </a:spcBef>
            <a:spcAft>
              <a:spcPct val="35000"/>
            </a:spcAft>
            <a:buNone/>
          </a:pPr>
          <a:r>
            <a:rPr lang="en-US" sz="2000" kern="1200" dirty="0">
              <a:solidFill>
                <a:schemeClr val="tx1"/>
              </a:solidFill>
            </a:rPr>
            <a:t>Chapters </a:t>
          </a:r>
          <a:r>
            <a:rPr lang="en-US" sz="2000" b="0" kern="1200" dirty="0">
              <a:solidFill>
                <a:schemeClr val="tx1"/>
              </a:solidFill>
            </a:rPr>
            <a:t>5 through</a:t>
          </a:r>
          <a:r>
            <a:rPr lang="en-US" sz="2000" kern="1200" dirty="0">
              <a:solidFill>
                <a:schemeClr val="tx1"/>
              </a:solidFill>
            </a:rPr>
            <a:t> 8</a:t>
          </a:r>
        </a:p>
      </dsp:txBody>
      <dsp:txXfrm>
        <a:off x="314581" y="1447434"/>
        <a:ext cx="3118831" cy="1125125"/>
      </dsp:txXfrm>
    </dsp:sp>
    <dsp:sp modelId="{D7791149-985E-4284-A49A-8B0DC08D9DE4}">
      <dsp:nvSpPr>
        <dsp:cNvPr id="0" name=""/>
        <dsp:cNvSpPr/>
      </dsp:nvSpPr>
      <dsp:spPr>
        <a:xfrm>
          <a:off x="636650" y="2824861"/>
          <a:ext cx="4328160" cy="1195133"/>
        </a:xfrm>
        <a:prstGeom prst="roundRect">
          <a:avLst>
            <a:gd name="adj" fmla="val 1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Acceleration</a:t>
          </a:r>
        </a:p>
        <a:p>
          <a:pPr marL="0" lvl="0" indent="0" algn="l" defTabSz="1244600">
            <a:lnSpc>
              <a:spcPct val="90000"/>
            </a:lnSpc>
            <a:spcBef>
              <a:spcPct val="0"/>
            </a:spcBef>
            <a:spcAft>
              <a:spcPct val="35000"/>
            </a:spcAft>
            <a:buNone/>
          </a:pPr>
          <a:r>
            <a:rPr lang="en-US" sz="2000" kern="1200" dirty="0">
              <a:solidFill>
                <a:schemeClr val="tx1"/>
              </a:solidFill>
            </a:rPr>
            <a:t>Chapter 9</a:t>
          </a:r>
        </a:p>
      </dsp:txBody>
      <dsp:txXfrm>
        <a:off x="671654" y="2859865"/>
        <a:ext cx="3124242" cy="1125125"/>
      </dsp:txXfrm>
    </dsp:sp>
    <dsp:sp modelId="{2398DAC3-FC9C-470F-A6C8-FFA0846E6A86}">
      <dsp:nvSpPr>
        <dsp:cNvPr id="0" name=""/>
        <dsp:cNvSpPr/>
      </dsp:nvSpPr>
      <dsp:spPr>
        <a:xfrm>
          <a:off x="833322" y="4230144"/>
          <a:ext cx="4659783" cy="1195133"/>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b="1" kern="1200" dirty="0">
              <a:solidFill>
                <a:schemeClr val="tx1"/>
              </a:solidFill>
            </a:rPr>
            <a:t>Institutionalization</a:t>
          </a:r>
          <a:endParaRPr lang="en-US" sz="2000" b="1" kern="1200" dirty="0">
            <a:solidFill>
              <a:schemeClr val="tx1"/>
            </a:solidFill>
          </a:endParaRPr>
        </a:p>
        <a:p>
          <a:pPr marL="0" lvl="0" indent="0" algn="l" defTabSz="1244600">
            <a:lnSpc>
              <a:spcPct val="90000"/>
            </a:lnSpc>
            <a:spcBef>
              <a:spcPct val="0"/>
            </a:spcBef>
            <a:spcAft>
              <a:spcPct val="35000"/>
            </a:spcAft>
            <a:buNone/>
          </a:pPr>
          <a:r>
            <a:rPr lang="en-US" sz="2000" b="0" kern="1200" dirty="0">
              <a:solidFill>
                <a:schemeClr val="tx1"/>
              </a:solidFill>
            </a:rPr>
            <a:t>Chapter 10</a:t>
          </a:r>
        </a:p>
      </dsp:txBody>
      <dsp:txXfrm>
        <a:off x="868326" y="4265148"/>
        <a:ext cx="3363160" cy="1125125"/>
      </dsp:txXfrm>
    </dsp:sp>
    <dsp:sp modelId="{5CA32936-C9C3-4775-93E5-6760387B5ADE}">
      <dsp:nvSpPr>
        <dsp:cNvPr id="0" name=""/>
        <dsp:cNvSpPr/>
      </dsp:nvSpPr>
      <dsp:spPr>
        <a:xfrm>
          <a:off x="3468417" y="915363"/>
          <a:ext cx="776836" cy="776836"/>
        </a:xfrm>
        <a:prstGeom prst="downArrow">
          <a:avLst>
            <a:gd name="adj1" fmla="val 55000"/>
            <a:gd name="adj2" fmla="val 45000"/>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solidFill>
              <a:schemeClr val="tx1"/>
            </a:solidFill>
          </a:endParaRPr>
        </a:p>
      </dsp:txBody>
      <dsp:txXfrm>
        <a:off x="3643205" y="915363"/>
        <a:ext cx="427260" cy="584569"/>
      </dsp:txXfrm>
    </dsp:sp>
    <dsp:sp modelId="{9B306A98-6D51-481B-8A5B-A18EAFDB9E28}">
      <dsp:nvSpPr>
        <dsp:cNvPr id="0" name=""/>
        <dsp:cNvSpPr/>
      </dsp:nvSpPr>
      <dsp:spPr>
        <a:xfrm>
          <a:off x="3830900" y="2327794"/>
          <a:ext cx="776836" cy="776836"/>
        </a:xfrm>
        <a:prstGeom prst="downArrow">
          <a:avLst>
            <a:gd name="adj1" fmla="val 55000"/>
            <a:gd name="adj2" fmla="val 45000"/>
          </a:avLst>
        </a:prstGeom>
        <a:solidFill>
          <a:schemeClr val="accent5">
            <a:tint val="40000"/>
            <a:alpha val="90000"/>
            <a:hueOff val="-5370241"/>
            <a:satOff val="24126"/>
            <a:lumOff val="1658"/>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solidFill>
              <a:schemeClr val="tx1"/>
            </a:solidFill>
          </a:endParaRPr>
        </a:p>
      </dsp:txBody>
      <dsp:txXfrm>
        <a:off x="4005688" y="2327794"/>
        <a:ext cx="427260" cy="584569"/>
      </dsp:txXfrm>
    </dsp:sp>
    <dsp:sp modelId="{D93322B8-B033-46DC-8359-6F68B9818928}">
      <dsp:nvSpPr>
        <dsp:cNvPr id="0" name=""/>
        <dsp:cNvSpPr/>
      </dsp:nvSpPr>
      <dsp:spPr>
        <a:xfrm>
          <a:off x="4187973" y="3740224"/>
          <a:ext cx="776836" cy="776836"/>
        </a:xfrm>
        <a:prstGeom prst="downArrow">
          <a:avLst>
            <a:gd name="adj1" fmla="val 55000"/>
            <a:gd name="adj2" fmla="val 45000"/>
          </a:avLst>
        </a:prstGeom>
        <a:solidFill>
          <a:schemeClr val="accent5">
            <a:tint val="40000"/>
            <a:alpha val="90000"/>
            <a:hueOff val="-10740482"/>
            <a:satOff val="48253"/>
            <a:lumOff val="3317"/>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dirty="0">
            <a:solidFill>
              <a:schemeClr val="tx1"/>
            </a:solidFill>
          </a:endParaRPr>
        </a:p>
      </dsp:txBody>
      <dsp:txXfrm>
        <a:off x="4362761" y="3740224"/>
        <a:ext cx="427260" cy="58456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422B10-FE80-4935-B9C9-55F2DE02CE53}" type="datetimeFigureOut">
              <a:rPr lang="en-US" smtClean="0"/>
              <a:t>11/26/2020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9974C31-EB4A-4B21-8134-CB5741A1DC5F}" type="slidenum">
              <a:rPr lang="en-US" smtClean="0"/>
              <a:t>‹#›</a:t>
            </a:fld>
            <a:endParaRPr lang="en-US" dirty="0"/>
          </a:p>
        </p:txBody>
      </p:sp>
    </p:spTree>
    <p:extLst>
      <p:ext uri="{BB962C8B-B14F-4D97-AF65-F5344CB8AC3E}">
        <p14:creationId xmlns:p14="http://schemas.microsoft.com/office/powerpoint/2010/main" val="21131433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dirty="0"/>
          </a:p>
        </p:txBody>
      </p:sp>
      <p:sp>
        <p:nvSpPr>
          <p:cNvPr id="4" name="Slide Number Placeholder 3"/>
          <p:cNvSpPr>
            <a:spLocks noGrp="1"/>
          </p:cNvSpPr>
          <p:nvPr>
            <p:ph type="sldNum" sz="quarter" idx="5"/>
          </p:nvPr>
        </p:nvSpPr>
        <p:spPr/>
        <p:txBody>
          <a:bodyPr/>
          <a:lstStyle/>
          <a:p>
            <a:fld id="{39974C31-EB4A-4B21-8134-CB5741A1DC5F}" type="slidenum">
              <a:rPr lang="en-US" smtClean="0"/>
              <a:t>19</a:t>
            </a:fld>
            <a:endParaRPr lang="en-US" dirty="0"/>
          </a:p>
        </p:txBody>
      </p:sp>
    </p:spTree>
    <p:extLst>
      <p:ext uri="{BB962C8B-B14F-4D97-AF65-F5344CB8AC3E}">
        <p14:creationId xmlns:p14="http://schemas.microsoft.com/office/powerpoint/2010/main" val="18144841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3008313" cy="728310"/>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3575050" y="838200"/>
            <a:ext cx="5111750" cy="52879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76400"/>
            <a:ext cx="3008313" cy="44497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761999"/>
            <a:ext cx="5486400" cy="3965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696200" cy="1143000"/>
          </a:xfrm>
        </p:spPr>
        <p:txBody>
          <a:bodyPr/>
          <a:lstStyle/>
          <a:p>
            <a:r>
              <a:rPr lang="en-US" dirty="0"/>
              <a:t>Click to edit Master title style</a:t>
            </a:r>
          </a:p>
        </p:txBody>
      </p:sp>
      <p:sp>
        <p:nvSpPr>
          <p:cNvPr id="3" name="Content Placeholder 2"/>
          <p:cNvSpPr>
            <a:spLocks noGrp="1"/>
          </p:cNvSpPr>
          <p:nvPr>
            <p:ph idx="1"/>
          </p:nvPr>
        </p:nvSpPr>
        <p:spPr>
          <a:xfrm>
            <a:off x="990600" y="1676400"/>
            <a:ext cx="7696200" cy="444976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a:xfrm>
            <a:off x="990600" y="6356350"/>
            <a:ext cx="7010400" cy="365125"/>
          </a:xfrm>
        </p:spPr>
        <p:txBody>
          <a:bodyPr/>
          <a:lstStyle/>
          <a:p>
            <a:r>
              <a:rPr lang="en-CA" dirty="0"/>
              <a:t>Deszca, Ingols &amp; Cawsey, Organizational Change: An Action-Oriented Toolkit, 4th ed.. © 2020 SAGE Pub.</a:t>
            </a:r>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
        <p:nvSpPr>
          <p:cNvPr id="7" name="Rectangle 6"/>
          <p:cNvSpPr/>
          <p:nvPr userDrawn="1"/>
        </p:nvSpPr>
        <p:spPr>
          <a:xfrm>
            <a:off x="0" y="0"/>
            <a:ext cx="609600" cy="68580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240290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2133600"/>
            <a:ext cx="4038600" cy="3992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2027238"/>
            <a:ext cx="4040188"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2590799"/>
            <a:ext cx="4040188"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2027238"/>
            <a:ext cx="4041775" cy="56356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5" y="2590799"/>
            <a:ext cx="4041775" cy="35353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653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8382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2133600"/>
            <a:ext cx="8229600" cy="3992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57200" y="6356350"/>
            <a:ext cx="7543800" cy="365125"/>
          </a:xfrm>
          <a:prstGeom prst="rect">
            <a:avLst/>
          </a:prstGeom>
        </p:spPr>
        <p:txBody>
          <a:bodyPr vert="horz" lIns="91440" tIns="45720" rIns="91440" bIns="45720" rtlCol="0" anchor="ctr"/>
          <a:lstStyle>
            <a:lvl1pPr algn="l">
              <a:defRPr sz="1050">
                <a:solidFill>
                  <a:schemeClr val="tx1">
                    <a:tint val="75000"/>
                  </a:schemeClr>
                </a:solidFill>
                <a:latin typeface="Arial" panose="020B0604020202020204" pitchFamily="34" charset="0"/>
                <a:cs typeface="Arial" panose="020B0604020202020204" pitchFamily="34" charset="0"/>
              </a:defRPr>
            </a:lvl1pPr>
          </a:lstStyle>
          <a:p>
            <a:r>
              <a:rPr lang="en-CA" dirty="0"/>
              <a:t>Deszca, Ingols &amp; Cawsey, Organizational Change: An Action-Oriented Toolkit, 4th ed.. © 2020 SAGE Pub.</a:t>
            </a:r>
            <a:endParaRPr lang="en-US" dirty="0"/>
          </a:p>
        </p:txBody>
      </p:sp>
      <p:sp>
        <p:nvSpPr>
          <p:cNvPr id="6" name="Slide Number Placeholder 5"/>
          <p:cNvSpPr>
            <a:spLocks noGrp="1"/>
          </p:cNvSpPr>
          <p:nvPr>
            <p:ph type="sldNum" sz="quarter" idx="4"/>
          </p:nvPr>
        </p:nvSpPr>
        <p:spPr>
          <a:xfrm>
            <a:off x="8229600" y="6356350"/>
            <a:ext cx="457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dirty="0"/>
          </a:p>
        </p:txBody>
      </p:sp>
      <p:sp>
        <p:nvSpPr>
          <p:cNvPr id="7" name="Rectangle 6"/>
          <p:cNvSpPr/>
          <p:nvPr userDrawn="1"/>
        </p:nvSpPr>
        <p:spPr>
          <a:xfrm>
            <a:off x="0" y="0"/>
            <a:ext cx="9144000" cy="609600"/>
          </a:xfrm>
          <a:prstGeom prst="rect">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61" r:id="rId9"/>
    <p:sldLayoutId id="2147483656" r:id="rId10"/>
    <p:sldLayoutId id="2147483657" r:id="rId11"/>
  </p:sldLayoutIdLst>
  <p:hf hdr="0" dt="0"/>
  <p:txStyles>
    <p:titleStyle>
      <a:lvl1pPr algn="ctr" defTabSz="914400" rtl="0" eaLnBrk="1" latinLnBrk="0" hangingPunct="1">
        <a:spcBef>
          <a:spcPct val="0"/>
        </a:spcBef>
        <a:buNone/>
        <a:defRPr sz="4400" kern="1200">
          <a:solidFill>
            <a:schemeClr val="tx2"/>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990600" y="2133600"/>
            <a:ext cx="7315200" cy="1752600"/>
          </a:xfrm>
        </p:spPr>
        <p:txBody>
          <a:bodyPr/>
          <a:lstStyle/>
          <a:p>
            <a:r>
              <a:rPr lang="en-US" dirty="0"/>
              <a:t>Chapter 9: </a:t>
            </a:r>
          </a:p>
          <a:p>
            <a:r>
              <a:rPr lang="en-US" dirty="0"/>
              <a:t>Action Planning and Implementation</a:t>
            </a:r>
          </a:p>
          <a:p>
            <a:endParaRPr lang="en-US" dirty="0"/>
          </a:p>
          <a:p>
            <a:endParaRPr lang="en-US" dirty="0"/>
          </a:p>
        </p:txBody>
      </p:sp>
    </p:spTree>
    <p:extLst>
      <p:ext uri="{BB962C8B-B14F-4D97-AF65-F5344CB8AC3E}">
        <p14:creationId xmlns:p14="http://schemas.microsoft.com/office/powerpoint/2010/main" val="25650089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61224"/>
            <a:ext cx="7315200" cy="304800"/>
          </a:xfrm>
        </p:spPr>
        <p:txBody>
          <a:bodyPr>
            <a:normAutofit fontScale="90000"/>
          </a:bodyPr>
          <a:lstStyle/>
          <a:p>
            <a:r>
              <a:rPr lang="en-CA" sz="3200" b="1" dirty="0">
                <a:solidFill>
                  <a:schemeClr val="bg1"/>
                </a:solidFill>
              </a:rPr>
              <a:t>Kotter’s Eight-Stage Process</a:t>
            </a:r>
          </a:p>
        </p:txBody>
      </p:sp>
      <p:sp>
        <p:nvSpPr>
          <p:cNvPr id="3" name="Content Placeholder 2"/>
          <p:cNvSpPr>
            <a:spLocks noGrp="1"/>
          </p:cNvSpPr>
          <p:nvPr>
            <p:ph idx="1"/>
          </p:nvPr>
        </p:nvSpPr>
        <p:spPr>
          <a:xfrm>
            <a:off x="902312" y="990600"/>
            <a:ext cx="7784487" cy="4953000"/>
          </a:xfrm>
        </p:spPr>
        <p:txBody>
          <a:bodyPr>
            <a:normAutofit/>
          </a:bodyPr>
          <a:lstStyle/>
          <a:p>
            <a:pPr marL="457200" indent="-457200">
              <a:buFont typeface="+mj-lt"/>
              <a:buAutoNum type="arabicPeriod"/>
            </a:pPr>
            <a:r>
              <a:rPr lang="en-CA" sz="2400" dirty="0"/>
              <a:t>Establish a sense of urgency</a:t>
            </a:r>
          </a:p>
          <a:p>
            <a:pPr marL="457200" indent="-457200">
              <a:buFont typeface="+mj-lt"/>
              <a:buAutoNum type="arabicPeriod"/>
            </a:pPr>
            <a:endParaRPr lang="en-CA" sz="900" dirty="0"/>
          </a:p>
          <a:p>
            <a:pPr marL="457200" indent="-457200">
              <a:buFont typeface="+mj-lt"/>
              <a:buAutoNum type="arabicPeriod"/>
            </a:pPr>
            <a:r>
              <a:rPr lang="en-CA" sz="2400" dirty="0"/>
              <a:t>Create a guiding coalition</a:t>
            </a:r>
          </a:p>
          <a:p>
            <a:pPr marL="457200" indent="-457200">
              <a:buFont typeface="+mj-lt"/>
              <a:buAutoNum type="arabicPeriod"/>
            </a:pPr>
            <a:endParaRPr lang="en-CA" sz="900" dirty="0"/>
          </a:p>
          <a:p>
            <a:pPr marL="457200" indent="-457200">
              <a:buFont typeface="+mj-lt"/>
              <a:buAutoNum type="arabicPeriod"/>
            </a:pPr>
            <a:r>
              <a:rPr lang="en-CA" sz="2400" dirty="0"/>
              <a:t>Develop a vision and strategy</a:t>
            </a:r>
          </a:p>
          <a:p>
            <a:pPr marL="457200" indent="-457200">
              <a:buFont typeface="+mj-lt"/>
              <a:buAutoNum type="arabicPeriod"/>
            </a:pPr>
            <a:endParaRPr lang="en-CA" sz="900" dirty="0"/>
          </a:p>
          <a:p>
            <a:pPr marL="457200" indent="-457200">
              <a:buClr>
                <a:schemeClr val="tx1"/>
              </a:buClr>
              <a:buFont typeface="+mj-lt"/>
              <a:buAutoNum type="arabicPeriod"/>
            </a:pPr>
            <a:r>
              <a:rPr lang="en-CA" sz="2400" dirty="0"/>
              <a:t>Empower broad-based action</a:t>
            </a:r>
          </a:p>
          <a:p>
            <a:pPr marL="457200" indent="-457200">
              <a:buFont typeface="+mj-lt"/>
              <a:buAutoNum type="arabicPeriod"/>
            </a:pPr>
            <a:endParaRPr lang="en-CA" sz="900" dirty="0"/>
          </a:p>
          <a:p>
            <a:pPr marL="457200" indent="-457200">
              <a:buFont typeface="+mj-lt"/>
              <a:buAutoNum type="arabicPeriod"/>
            </a:pPr>
            <a:r>
              <a:rPr lang="en-CA" sz="2400" dirty="0"/>
              <a:t>Communicate the change vision</a:t>
            </a:r>
          </a:p>
          <a:p>
            <a:pPr marL="457200" indent="-457200">
              <a:buFont typeface="+mj-lt"/>
              <a:buAutoNum type="arabicPeriod"/>
            </a:pPr>
            <a:endParaRPr lang="en-CA" sz="900" dirty="0"/>
          </a:p>
          <a:p>
            <a:pPr marL="457200" indent="-457200">
              <a:buFont typeface="+mj-lt"/>
              <a:buAutoNum type="arabicPeriod"/>
            </a:pPr>
            <a:r>
              <a:rPr lang="en-CA" sz="2400" dirty="0"/>
              <a:t>Generate short-term wins</a:t>
            </a:r>
          </a:p>
          <a:p>
            <a:pPr marL="457200" indent="-457200">
              <a:buFont typeface="+mj-lt"/>
              <a:buAutoNum type="arabicPeriod"/>
            </a:pPr>
            <a:endParaRPr lang="en-CA" sz="900" dirty="0"/>
          </a:p>
          <a:p>
            <a:pPr marL="457200" indent="-457200">
              <a:buFont typeface="+mj-lt"/>
              <a:buAutoNum type="arabicPeriod"/>
            </a:pPr>
            <a:r>
              <a:rPr lang="en-CA" sz="2400" dirty="0"/>
              <a:t>Consolidate gains and produce more change</a:t>
            </a:r>
          </a:p>
          <a:p>
            <a:pPr marL="457200" indent="-457200">
              <a:buFont typeface="+mj-lt"/>
              <a:buAutoNum type="arabicPeriod"/>
            </a:pPr>
            <a:endParaRPr lang="en-CA" sz="1000" dirty="0"/>
          </a:p>
          <a:p>
            <a:pPr marL="457200" indent="-457200">
              <a:buFont typeface="+mj-lt"/>
              <a:buAutoNum type="arabicPeriod"/>
            </a:pPr>
            <a:r>
              <a:rPr lang="en-CA" sz="2400" dirty="0"/>
              <a:t>Anchor new approaches in the culture</a:t>
            </a:r>
          </a:p>
        </p:txBody>
      </p:sp>
      <p:sp>
        <p:nvSpPr>
          <p:cNvPr id="4" name="Footer Placeholder 3">
            <a:extLst>
              <a:ext uri="{FF2B5EF4-FFF2-40B4-BE49-F238E27FC236}">
                <a16:creationId xmlns:a16="http://schemas.microsoft.com/office/drawing/2014/main" id="{A410F33F-B0AE-4969-B956-8733AC60A84B}"/>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8020A405-791D-4D5B-877C-85309B63D67C}"/>
              </a:ext>
            </a:extLst>
          </p:cNvPr>
          <p:cNvSpPr>
            <a:spLocks noGrp="1"/>
          </p:cNvSpPr>
          <p:nvPr>
            <p:ph type="sldNum" sz="quarter" idx="12"/>
          </p:nvPr>
        </p:nvSpPr>
        <p:spPr/>
        <p:txBody>
          <a:bodyPr/>
          <a:lstStyle/>
          <a:p>
            <a:fld id="{B6F15528-21DE-4FAA-801E-634DDDAF4B2B}" type="slidenum">
              <a:rPr lang="en-US" smtClean="0"/>
              <a:pPr/>
              <a:t>10</a:t>
            </a:fld>
            <a:endParaRPr lang="en-US" dirty="0"/>
          </a:p>
        </p:txBody>
      </p:sp>
    </p:spTree>
    <p:extLst>
      <p:ext uri="{BB962C8B-B14F-4D97-AF65-F5344CB8AC3E}">
        <p14:creationId xmlns:p14="http://schemas.microsoft.com/office/powerpoint/2010/main" val="24312722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266" y="134948"/>
            <a:ext cx="8229600" cy="381000"/>
          </a:xfrm>
        </p:spPr>
        <p:txBody>
          <a:bodyPr>
            <a:normAutofit fontScale="90000"/>
          </a:bodyPr>
          <a:lstStyle/>
          <a:p>
            <a:r>
              <a:rPr lang="en-CA" sz="3200" b="1" dirty="0">
                <a:solidFill>
                  <a:schemeClr val="bg1"/>
                </a:solidFill>
              </a:rPr>
              <a:t>Lueck’s Seven Steps for Change</a:t>
            </a:r>
          </a:p>
        </p:txBody>
      </p:sp>
      <p:sp>
        <p:nvSpPr>
          <p:cNvPr id="3" name="Content Placeholder 2"/>
          <p:cNvSpPr>
            <a:spLocks noGrp="1"/>
          </p:cNvSpPr>
          <p:nvPr>
            <p:ph idx="1"/>
          </p:nvPr>
        </p:nvSpPr>
        <p:spPr>
          <a:xfrm>
            <a:off x="609600" y="1066800"/>
            <a:ext cx="8229600" cy="4800600"/>
          </a:xfrm>
        </p:spPr>
        <p:txBody>
          <a:bodyPr>
            <a:normAutofit fontScale="92500" lnSpcReduction="20000"/>
          </a:bodyPr>
          <a:lstStyle/>
          <a:p>
            <a:r>
              <a:rPr lang="en-CA" sz="2800" dirty="0"/>
              <a:t>Identify the leadership</a:t>
            </a:r>
          </a:p>
          <a:p>
            <a:endParaRPr lang="en-CA" sz="2800" dirty="0"/>
          </a:p>
          <a:p>
            <a:r>
              <a:rPr lang="en-CA" sz="2800" dirty="0"/>
              <a:t>Focus on results, not activities</a:t>
            </a:r>
          </a:p>
          <a:p>
            <a:endParaRPr lang="en-CA" sz="2800" dirty="0"/>
          </a:p>
          <a:p>
            <a:r>
              <a:rPr lang="en-CA" sz="2800" dirty="0"/>
              <a:t>Start change at the periphery, then let it spread to other units, pushing it from the top</a:t>
            </a:r>
          </a:p>
          <a:p>
            <a:endParaRPr lang="en-CA" sz="2800" dirty="0"/>
          </a:p>
          <a:p>
            <a:r>
              <a:rPr lang="en-CA" sz="2800" dirty="0"/>
              <a:t>Institutionalize success through formal policies, systems, and structures</a:t>
            </a:r>
          </a:p>
          <a:p>
            <a:endParaRPr lang="en-CA" sz="2800" dirty="0"/>
          </a:p>
          <a:p>
            <a:r>
              <a:rPr lang="en-CA" sz="2800" dirty="0"/>
              <a:t>Monitor and adjust strategies in response to problems in the change process</a:t>
            </a:r>
          </a:p>
          <a:p>
            <a:endParaRPr lang="en-CA" sz="2800" dirty="0"/>
          </a:p>
        </p:txBody>
      </p:sp>
      <p:sp>
        <p:nvSpPr>
          <p:cNvPr id="4" name="Footer Placeholder 3">
            <a:extLst>
              <a:ext uri="{FF2B5EF4-FFF2-40B4-BE49-F238E27FC236}">
                <a16:creationId xmlns:a16="http://schemas.microsoft.com/office/drawing/2014/main" id="{D10961F1-A339-421C-B31E-CE3D71F74EF6}"/>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40F37204-C761-4E85-BBE5-208350FA70A2}"/>
              </a:ext>
            </a:extLst>
          </p:cNvPr>
          <p:cNvSpPr>
            <a:spLocks noGrp="1"/>
          </p:cNvSpPr>
          <p:nvPr>
            <p:ph type="sldNum" sz="quarter" idx="12"/>
          </p:nvPr>
        </p:nvSpPr>
        <p:spPr/>
        <p:txBody>
          <a:bodyPr/>
          <a:lstStyle/>
          <a:p>
            <a:fld id="{B6F15528-21DE-4FAA-801E-634DDDAF4B2B}" type="slidenum">
              <a:rPr lang="en-US" smtClean="0"/>
              <a:pPr/>
              <a:t>11</a:t>
            </a:fld>
            <a:endParaRPr lang="en-US" dirty="0"/>
          </a:p>
        </p:txBody>
      </p:sp>
    </p:spTree>
    <p:extLst>
      <p:ext uri="{BB962C8B-B14F-4D97-AF65-F5344CB8AC3E}">
        <p14:creationId xmlns:p14="http://schemas.microsoft.com/office/powerpoint/2010/main" val="11089965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6525"/>
            <a:ext cx="8229600" cy="427038"/>
          </a:xfrm>
        </p:spPr>
        <p:txBody>
          <a:bodyPr>
            <a:normAutofit fontScale="90000"/>
          </a:bodyPr>
          <a:lstStyle/>
          <a:p>
            <a:r>
              <a:rPr lang="en-CA" sz="3600" b="1" dirty="0">
                <a:solidFill>
                  <a:schemeClr val="bg1"/>
                </a:solidFill>
              </a:rPr>
              <a:t>“No Plan Survives First Contact”</a:t>
            </a:r>
            <a:endParaRPr lang="en-US" sz="3600" b="1" dirty="0">
              <a:solidFill>
                <a:schemeClr val="bg1"/>
              </a:solidFill>
            </a:endParaRPr>
          </a:p>
        </p:txBody>
      </p:sp>
      <p:sp>
        <p:nvSpPr>
          <p:cNvPr id="3" name="Content Placeholder 2"/>
          <p:cNvSpPr>
            <a:spLocks noGrp="1"/>
          </p:cNvSpPr>
          <p:nvPr>
            <p:ph idx="1"/>
          </p:nvPr>
        </p:nvSpPr>
        <p:spPr>
          <a:xfrm>
            <a:off x="762000" y="1295400"/>
            <a:ext cx="7467600" cy="4525963"/>
          </a:xfrm>
        </p:spPr>
        <p:txBody>
          <a:bodyPr>
            <a:normAutofit fontScale="92500" lnSpcReduction="20000"/>
          </a:bodyPr>
          <a:lstStyle/>
          <a:p>
            <a:pPr>
              <a:buFont typeface="Arial" charset="0"/>
              <a:buChar char="•"/>
              <a:defRPr/>
            </a:pPr>
            <a:r>
              <a:rPr lang="en-CA" dirty="0"/>
              <a:t>While it is critical to plan and anticipate, planning is a means not an end.</a:t>
            </a:r>
          </a:p>
          <a:p>
            <a:pPr>
              <a:buFont typeface="Arial" charset="0"/>
              <a:buChar char="•"/>
              <a:defRPr/>
            </a:pPr>
            <a:endParaRPr lang="en-CA" dirty="0"/>
          </a:p>
          <a:p>
            <a:pPr>
              <a:buFont typeface="Arial" charset="0"/>
              <a:buChar char="•"/>
              <a:defRPr/>
            </a:pPr>
            <a:r>
              <a:rPr lang="en-CA" dirty="0"/>
              <a:t>Don’t ignore vital emerging information just because it does not fit with carefully conceived plans.</a:t>
            </a:r>
          </a:p>
          <a:p>
            <a:pPr>
              <a:buFont typeface="Arial" charset="0"/>
              <a:buChar char="•"/>
              <a:defRPr/>
            </a:pPr>
            <a:endParaRPr lang="en-CA" dirty="0"/>
          </a:p>
          <a:p>
            <a:pPr>
              <a:buFont typeface="Arial" charset="0"/>
              <a:buChar char="•"/>
              <a:defRPr/>
            </a:pPr>
            <a:r>
              <a:rPr lang="en-CA" dirty="0"/>
              <a:t>Contingencies and alternative ways of approaching change are important contributors to enhanced adaptive capacity.</a:t>
            </a:r>
            <a:endParaRPr lang="en-US" dirty="0"/>
          </a:p>
          <a:p>
            <a:endParaRPr lang="en-US" dirty="0"/>
          </a:p>
        </p:txBody>
      </p:sp>
      <p:sp>
        <p:nvSpPr>
          <p:cNvPr id="4" name="Footer Placeholder 3">
            <a:extLst>
              <a:ext uri="{FF2B5EF4-FFF2-40B4-BE49-F238E27FC236}">
                <a16:creationId xmlns:a16="http://schemas.microsoft.com/office/drawing/2014/main" id="{CFB01721-16AB-4B26-9F3F-D5787A47F236}"/>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C12F000E-24BA-4618-8F25-6E8487884844}"/>
              </a:ext>
            </a:extLst>
          </p:cNvPr>
          <p:cNvSpPr>
            <a:spLocks noGrp="1"/>
          </p:cNvSpPr>
          <p:nvPr>
            <p:ph type="sldNum" sz="quarter" idx="12"/>
          </p:nvPr>
        </p:nvSpPr>
        <p:spPr/>
        <p:txBody>
          <a:bodyPr/>
          <a:lstStyle/>
          <a:p>
            <a:fld id="{B6F15528-21DE-4FAA-801E-634DDDAF4B2B}" type="slidenum">
              <a:rPr lang="en-US" smtClean="0"/>
              <a:pPr/>
              <a:t>12</a:t>
            </a:fld>
            <a:endParaRPr lang="en-US" dirty="0"/>
          </a:p>
        </p:txBody>
      </p:sp>
    </p:spTree>
    <p:extLst>
      <p:ext uri="{BB962C8B-B14F-4D97-AF65-F5344CB8AC3E}">
        <p14:creationId xmlns:p14="http://schemas.microsoft.com/office/powerpoint/2010/main" val="312951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0"/>
            <a:ext cx="7315200" cy="593624"/>
          </a:xfrm>
        </p:spPr>
        <p:txBody>
          <a:bodyPr>
            <a:normAutofit fontScale="90000"/>
          </a:bodyPr>
          <a:lstStyle/>
          <a:p>
            <a:r>
              <a:rPr lang="en-CA" sz="3600" b="1" dirty="0">
                <a:solidFill>
                  <a:schemeClr val="bg1"/>
                </a:solidFill>
              </a:rPr>
              <a:t>Action Planning Tools</a:t>
            </a:r>
            <a:endParaRPr lang="en-US" sz="3600" b="1" dirty="0">
              <a:solidFill>
                <a:schemeClr val="bg1"/>
              </a:solidFill>
            </a:endParaRPr>
          </a:p>
        </p:txBody>
      </p:sp>
      <p:sp>
        <p:nvSpPr>
          <p:cNvPr id="3" name="Content Placeholder 2"/>
          <p:cNvSpPr>
            <a:spLocks noGrp="1"/>
          </p:cNvSpPr>
          <p:nvPr>
            <p:ph idx="1"/>
          </p:nvPr>
        </p:nvSpPr>
        <p:spPr>
          <a:xfrm>
            <a:off x="762000" y="1524000"/>
            <a:ext cx="7315200" cy="4525963"/>
          </a:xfrm>
        </p:spPr>
        <p:txBody>
          <a:bodyPr anchor="ctr">
            <a:noAutofit/>
          </a:bodyPr>
          <a:lstStyle/>
          <a:p>
            <a:pPr marL="609600" indent="-609600">
              <a:lnSpc>
                <a:spcPct val="110000"/>
              </a:lnSpc>
              <a:buFontTx/>
              <a:buAutoNum type="arabicPeriod"/>
              <a:defRPr/>
            </a:pPr>
            <a:r>
              <a:rPr lang="en-CA" sz="2600" dirty="0"/>
              <a:t>To Do Lists</a:t>
            </a:r>
            <a:r>
              <a:rPr lang="en-AU" sz="2600" dirty="0"/>
              <a:t>—</a:t>
            </a:r>
            <a:r>
              <a:rPr lang="en-CA" sz="2600" dirty="0"/>
              <a:t>A checklist of things to do</a:t>
            </a:r>
          </a:p>
          <a:p>
            <a:pPr marL="609600" indent="-609600">
              <a:lnSpc>
                <a:spcPct val="110000"/>
              </a:lnSpc>
              <a:buFontTx/>
              <a:buAutoNum type="arabicPeriod"/>
              <a:defRPr/>
            </a:pPr>
            <a:endParaRPr lang="en-CA" sz="1200" dirty="0"/>
          </a:p>
          <a:p>
            <a:pPr marL="609600" indent="-609600">
              <a:lnSpc>
                <a:spcPct val="110000"/>
              </a:lnSpc>
              <a:buFontTx/>
              <a:buAutoNum type="arabicPeriod"/>
              <a:defRPr/>
            </a:pPr>
            <a:r>
              <a:rPr lang="en-CA" sz="2600" dirty="0"/>
              <a:t>Responsibility Charting</a:t>
            </a:r>
            <a:r>
              <a:rPr lang="en-AU" sz="2600" dirty="0"/>
              <a:t>—</a:t>
            </a:r>
            <a:r>
              <a:rPr lang="en-CA" sz="2600" dirty="0"/>
              <a:t>Who will do what, when, where, why, and how</a:t>
            </a:r>
          </a:p>
          <a:p>
            <a:pPr marL="609600" indent="-609600">
              <a:lnSpc>
                <a:spcPct val="110000"/>
              </a:lnSpc>
              <a:buFontTx/>
              <a:buAutoNum type="arabicPeriod"/>
              <a:defRPr/>
            </a:pPr>
            <a:endParaRPr lang="en-CA" sz="1200" dirty="0"/>
          </a:p>
          <a:p>
            <a:pPr marL="609600" indent="-609600">
              <a:lnSpc>
                <a:spcPct val="110000"/>
              </a:lnSpc>
              <a:buFontTx/>
              <a:buAutoNum type="arabicPeriod"/>
              <a:defRPr/>
            </a:pPr>
            <a:r>
              <a:rPr lang="en-CA" sz="2600" dirty="0"/>
              <a:t>Contingency Planning</a:t>
            </a:r>
            <a:r>
              <a:rPr lang="en-AU" sz="2600" dirty="0"/>
              <a:t>—</a:t>
            </a:r>
            <a:r>
              <a:rPr lang="en-CA" sz="2600" dirty="0"/>
              <a:t>Consideration of what should be done when things do not work as planned on critical issues. Tools to aid with this include decision tree analyses and scenario analyses</a:t>
            </a:r>
          </a:p>
          <a:p>
            <a:pPr marL="609600" indent="-609600">
              <a:lnSpc>
                <a:spcPct val="110000"/>
              </a:lnSpc>
              <a:buFontTx/>
              <a:buAutoNum type="arabicPeriod"/>
              <a:defRPr/>
            </a:pPr>
            <a:endParaRPr lang="en-CA" sz="1200" dirty="0"/>
          </a:p>
          <a:p>
            <a:pPr marL="609600" indent="-609600">
              <a:lnSpc>
                <a:spcPct val="110000"/>
              </a:lnSpc>
              <a:buFontTx/>
              <a:buAutoNum type="arabicPeriod"/>
              <a:defRPr/>
            </a:pPr>
            <a:r>
              <a:rPr lang="en-CA" sz="2600" dirty="0"/>
              <a:t>Flow Charting</a:t>
            </a:r>
            <a:endParaRPr lang="en-US" sz="2600" dirty="0"/>
          </a:p>
          <a:p>
            <a:pPr>
              <a:lnSpc>
                <a:spcPct val="110000"/>
              </a:lnSpc>
            </a:pPr>
            <a:endParaRPr lang="en-US" sz="2600" dirty="0"/>
          </a:p>
        </p:txBody>
      </p:sp>
      <p:sp>
        <p:nvSpPr>
          <p:cNvPr id="4" name="Footer Placeholder 3">
            <a:extLst>
              <a:ext uri="{FF2B5EF4-FFF2-40B4-BE49-F238E27FC236}">
                <a16:creationId xmlns:a16="http://schemas.microsoft.com/office/drawing/2014/main" id="{B0EEAD44-4EEA-4D9D-B92F-30571712D6D0}"/>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F793D444-48B5-4B0F-A0B8-1A6D76FA5A6C}"/>
              </a:ext>
            </a:extLst>
          </p:cNvPr>
          <p:cNvSpPr>
            <a:spLocks noGrp="1"/>
          </p:cNvSpPr>
          <p:nvPr>
            <p:ph type="sldNum" sz="quarter" idx="12"/>
          </p:nvPr>
        </p:nvSpPr>
        <p:spPr/>
        <p:txBody>
          <a:bodyPr/>
          <a:lstStyle/>
          <a:p>
            <a:fld id="{B6F15528-21DE-4FAA-801E-634DDDAF4B2B}" type="slidenum">
              <a:rPr lang="en-US" smtClean="0"/>
              <a:pPr/>
              <a:t>13</a:t>
            </a:fld>
            <a:endParaRPr lang="en-US" dirty="0"/>
          </a:p>
        </p:txBody>
      </p:sp>
    </p:spTree>
    <p:extLst>
      <p:ext uri="{BB962C8B-B14F-4D97-AF65-F5344CB8AC3E}">
        <p14:creationId xmlns:p14="http://schemas.microsoft.com/office/powerpoint/2010/main" val="21229354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954"/>
            <a:ext cx="7315200" cy="533400"/>
          </a:xfrm>
        </p:spPr>
        <p:txBody>
          <a:bodyPr>
            <a:normAutofit fontScale="90000"/>
          </a:bodyPr>
          <a:lstStyle/>
          <a:p>
            <a:r>
              <a:rPr lang="en-CA" sz="3200" b="1" dirty="0">
                <a:solidFill>
                  <a:schemeClr val="bg1"/>
                </a:solidFill>
              </a:rPr>
              <a:t>Action Planning Tools (cont.)</a:t>
            </a:r>
            <a:endParaRPr lang="en-US" sz="3200" b="1" dirty="0">
              <a:solidFill>
                <a:schemeClr val="bg1"/>
              </a:solidFill>
            </a:endParaRPr>
          </a:p>
        </p:txBody>
      </p:sp>
      <p:sp>
        <p:nvSpPr>
          <p:cNvPr id="3" name="Content Placeholder 2"/>
          <p:cNvSpPr>
            <a:spLocks noGrp="1"/>
          </p:cNvSpPr>
          <p:nvPr>
            <p:ph idx="1"/>
          </p:nvPr>
        </p:nvSpPr>
        <p:spPr>
          <a:xfrm>
            <a:off x="838200" y="1066800"/>
            <a:ext cx="7315200" cy="4525963"/>
          </a:xfrm>
        </p:spPr>
        <p:txBody>
          <a:bodyPr>
            <a:noAutofit/>
          </a:bodyPr>
          <a:lstStyle/>
          <a:p>
            <a:pPr marL="609600" indent="-609600">
              <a:buFont typeface="+mj-lt"/>
              <a:buAutoNum type="arabicPeriod" startAt="5"/>
              <a:defRPr/>
            </a:pPr>
            <a:r>
              <a:rPr lang="en-CA" sz="2400" dirty="0"/>
              <a:t>Design Thinking</a:t>
            </a:r>
          </a:p>
          <a:p>
            <a:pPr marL="609600" indent="-609600">
              <a:buFontTx/>
              <a:buAutoNum type="arabicPeriod" startAt="5"/>
              <a:defRPr/>
            </a:pPr>
            <a:endParaRPr lang="en-CA" sz="2400" dirty="0"/>
          </a:p>
          <a:p>
            <a:pPr marL="609600" indent="-609600">
              <a:buFontTx/>
              <a:buAutoNum type="arabicPeriod" startAt="5"/>
              <a:defRPr/>
            </a:pPr>
            <a:r>
              <a:rPr lang="en-CA" sz="2400" dirty="0"/>
              <a:t>Surveys and Survey Feedback</a:t>
            </a:r>
          </a:p>
          <a:p>
            <a:pPr marL="609600" indent="-609600">
              <a:buFontTx/>
              <a:buAutoNum type="arabicPeriod" startAt="5"/>
              <a:defRPr/>
            </a:pPr>
            <a:endParaRPr lang="en-CA" sz="1600" dirty="0"/>
          </a:p>
          <a:p>
            <a:pPr marL="609600" indent="-609600">
              <a:buFontTx/>
              <a:buAutoNum type="arabicPeriod" startAt="5"/>
              <a:defRPr/>
            </a:pPr>
            <a:r>
              <a:rPr lang="en-CA" sz="2400" dirty="0"/>
              <a:t>Project Planning and Critical Path Methods for Scheduling</a:t>
            </a:r>
          </a:p>
          <a:p>
            <a:pPr marL="609600" indent="-609600">
              <a:buFontTx/>
              <a:buAutoNum type="arabicPeriod" startAt="5"/>
              <a:defRPr/>
            </a:pPr>
            <a:endParaRPr lang="en-CA" sz="2400" dirty="0"/>
          </a:p>
          <a:p>
            <a:pPr marL="609600" indent="-609600">
              <a:buFontTx/>
              <a:buAutoNum type="arabicPeriod" startAt="5"/>
              <a:defRPr/>
            </a:pPr>
            <a:r>
              <a:rPr lang="en-CA" sz="2400" dirty="0"/>
              <a:t>Tools that assess outcomes and stakeholders (discussed in Ch. 6), including:</a:t>
            </a:r>
          </a:p>
          <a:p>
            <a:pPr marL="1009650" lvl="1" indent="-288925">
              <a:buFontTx/>
              <a:buAutoNum type="alphaLcParenR"/>
              <a:defRPr/>
            </a:pPr>
            <a:r>
              <a:rPr lang="en-CA" sz="2400" dirty="0"/>
              <a:t>Commitment Charts</a:t>
            </a:r>
          </a:p>
          <a:p>
            <a:pPr marL="1009650" lvl="1" indent="-288925">
              <a:buFontTx/>
              <a:buAutoNum type="alphaLcParenR"/>
              <a:defRPr/>
            </a:pPr>
            <a:r>
              <a:rPr lang="en-CA" sz="2400" dirty="0"/>
              <a:t>The Adoption Continuum (AIDA)</a:t>
            </a:r>
          </a:p>
          <a:p>
            <a:pPr marL="1009650" lvl="1" indent="-288925">
              <a:buFontTx/>
              <a:buAutoNum type="alphaLcParenR"/>
              <a:defRPr/>
            </a:pPr>
            <a:r>
              <a:rPr lang="en-CA" sz="2400" dirty="0"/>
              <a:t>Cultural Mapping</a:t>
            </a:r>
          </a:p>
          <a:p>
            <a:pPr marL="0" indent="0">
              <a:buNone/>
            </a:pPr>
            <a:endParaRPr lang="en-US" sz="3600" dirty="0"/>
          </a:p>
        </p:txBody>
      </p:sp>
      <p:sp>
        <p:nvSpPr>
          <p:cNvPr id="4" name="Footer Placeholder 3">
            <a:extLst>
              <a:ext uri="{FF2B5EF4-FFF2-40B4-BE49-F238E27FC236}">
                <a16:creationId xmlns:a16="http://schemas.microsoft.com/office/drawing/2014/main" id="{DBDD61BA-FFF8-4F70-8620-7A251F2D7696}"/>
              </a:ext>
            </a:extLst>
          </p:cNvPr>
          <p:cNvSpPr>
            <a:spLocks noGrp="1"/>
          </p:cNvSpPr>
          <p:nvPr>
            <p:ph type="ftr" sz="quarter" idx="11"/>
          </p:nvPr>
        </p:nvSpPr>
        <p:spPr/>
        <p:txBody>
          <a:bodyPr/>
          <a:lstStyle/>
          <a:p>
            <a:r>
              <a:rPr lang="en-CA" dirty="0"/>
              <a:t>Deszca, Ingols &amp; Cawsey, Organizational Change: An Action-Oriented Toolkit, 4th ed.. © 2020 SAGE Pub.</a:t>
            </a:r>
          </a:p>
          <a:p>
            <a:endParaRPr lang="en-US" dirty="0"/>
          </a:p>
        </p:txBody>
      </p:sp>
      <p:sp>
        <p:nvSpPr>
          <p:cNvPr id="5" name="Slide Number Placeholder 4">
            <a:extLst>
              <a:ext uri="{FF2B5EF4-FFF2-40B4-BE49-F238E27FC236}">
                <a16:creationId xmlns:a16="http://schemas.microsoft.com/office/drawing/2014/main" id="{3F971FFF-4D7A-4190-89B4-4FB6166F7AD2}"/>
              </a:ext>
            </a:extLst>
          </p:cNvPr>
          <p:cNvSpPr>
            <a:spLocks noGrp="1"/>
          </p:cNvSpPr>
          <p:nvPr>
            <p:ph type="sldNum" sz="quarter" idx="12"/>
          </p:nvPr>
        </p:nvSpPr>
        <p:spPr/>
        <p:txBody>
          <a:bodyPr/>
          <a:lstStyle/>
          <a:p>
            <a:fld id="{B6F15528-21DE-4FAA-801E-634DDDAF4B2B}" type="slidenum">
              <a:rPr lang="en-US" smtClean="0"/>
              <a:pPr/>
              <a:t>14</a:t>
            </a:fld>
            <a:endParaRPr lang="en-US" dirty="0"/>
          </a:p>
        </p:txBody>
      </p:sp>
    </p:spTree>
    <p:extLst>
      <p:ext uri="{BB962C8B-B14F-4D97-AF65-F5344CB8AC3E}">
        <p14:creationId xmlns:p14="http://schemas.microsoft.com/office/powerpoint/2010/main" val="4101564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9954"/>
            <a:ext cx="7315200" cy="533400"/>
          </a:xfrm>
        </p:spPr>
        <p:txBody>
          <a:bodyPr>
            <a:normAutofit fontScale="90000"/>
          </a:bodyPr>
          <a:lstStyle/>
          <a:p>
            <a:r>
              <a:rPr lang="en-CA" sz="3200" b="1" dirty="0">
                <a:solidFill>
                  <a:schemeClr val="bg1"/>
                </a:solidFill>
              </a:rPr>
              <a:t>Action Planning Tools (cont.)</a:t>
            </a:r>
            <a:endParaRPr lang="en-US" sz="3200" b="1" dirty="0">
              <a:solidFill>
                <a:schemeClr val="bg1"/>
              </a:solidFill>
            </a:endParaRPr>
          </a:p>
        </p:txBody>
      </p:sp>
      <p:sp>
        <p:nvSpPr>
          <p:cNvPr id="3" name="Content Placeholder 2"/>
          <p:cNvSpPr>
            <a:spLocks noGrp="1"/>
          </p:cNvSpPr>
          <p:nvPr>
            <p:ph idx="1"/>
          </p:nvPr>
        </p:nvSpPr>
        <p:spPr>
          <a:xfrm>
            <a:off x="949084" y="1600200"/>
            <a:ext cx="7315200" cy="4525963"/>
          </a:xfrm>
        </p:spPr>
        <p:txBody>
          <a:bodyPr>
            <a:noAutofit/>
          </a:bodyPr>
          <a:lstStyle/>
          <a:p>
            <a:pPr marL="400050" lvl="1" indent="0">
              <a:buNone/>
              <a:defRPr/>
            </a:pPr>
            <a:endParaRPr lang="en-CA" sz="1600" dirty="0"/>
          </a:p>
          <a:p>
            <a:pPr marL="609600" indent="-609600">
              <a:buFont typeface="+mj-lt"/>
              <a:buAutoNum type="arabicPeriod" startAt="9"/>
              <a:defRPr/>
            </a:pPr>
            <a:r>
              <a:rPr lang="en-CA" sz="2400" dirty="0"/>
              <a:t>Leverage Analysis </a:t>
            </a:r>
          </a:p>
          <a:p>
            <a:pPr marL="609600" indent="-609600">
              <a:buFontTx/>
              <a:buAutoNum type="arabicPeriod" startAt="9"/>
              <a:defRPr/>
            </a:pPr>
            <a:endParaRPr lang="en-CA" sz="2400" dirty="0"/>
          </a:p>
          <a:p>
            <a:pPr marL="609600" indent="-609600">
              <a:buFontTx/>
              <a:buAutoNum type="arabicPeriod" startAt="9"/>
              <a:defRPr/>
            </a:pPr>
            <a:r>
              <a:rPr lang="en-CA" sz="2400" dirty="0"/>
              <a:t>Training and Development Tools</a:t>
            </a:r>
          </a:p>
          <a:p>
            <a:pPr marL="609600" indent="-609600">
              <a:buFontTx/>
              <a:buAutoNum type="arabicPeriod" startAt="9"/>
              <a:defRPr/>
            </a:pPr>
            <a:endParaRPr lang="en-CA" sz="1600" dirty="0"/>
          </a:p>
          <a:p>
            <a:pPr marL="609600" indent="-609600">
              <a:buFontTx/>
              <a:buAutoNum type="arabicPeriod" startAt="9"/>
              <a:defRPr/>
            </a:pPr>
            <a:r>
              <a:rPr lang="en-CA" sz="2400" dirty="0"/>
              <a:t>Diverse Change Approaches</a:t>
            </a:r>
          </a:p>
          <a:p>
            <a:pPr marL="0" indent="0">
              <a:buNone/>
              <a:defRPr/>
            </a:pPr>
            <a:endParaRPr lang="en-CA" sz="2400" dirty="0"/>
          </a:p>
          <a:p>
            <a:endParaRPr lang="en-US" sz="3600" dirty="0"/>
          </a:p>
        </p:txBody>
      </p:sp>
      <p:sp>
        <p:nvSpPr>
          <p:cNvPr id="4" name="Footer Placeholder 3">
            <a:extLst>
              <a:ext uri="{FF2B5EF4-FFF2-40B4-BE49-F238E27FC236}">
                <a16:creationId xmlns:a16="http://schemas.microsoft.com/office/drawing/2014/main" id="{DBDD61BA-FFF8-4F70-8620-7A251F2D7696}"/>
              </a:ext>
            </a:extLst>
          </p:cNvPr>
          <p:cNvSpPr>
            <a:spLocks noGrp="1"/>
          </p:cNvSpPr>
          <p:nvPr>
            <p:ph type="ftr" sz="quarter" idx="11"/>
          </p:nvPr>
        </p:nvSpPr>
        <p:spPr/>
        <p:txBody>
          <a:bodyPr/>
          <a:lstStyle/>
          <a:p>
            <a:r>
              <a:rPr lang="en-CA" dirty="0"/>
              <a:t>Deszca, Ingols &amp; Cawsey, Organizational Change: An Action-Oriented Toolkit, 4th ed.. © 2020 SAGE Pub.</a:t>
            </a:r>
          </a:p>
          <a:p>
            <a:endParaRPr lang="en-US" dirty="0"/>
          </a:p>
        </p:txBody>
      </p:sp>
      <p:sp>
        <p:nvSpPr>
          <p:cNvPr id="5" name="Slide Number Placeholder 4">
            <a:extLst>
              <a:ext uri="{FF2B5EF4-FFF2-40B4-BE49-F238E27FC236}">
                <a16:creationId xmlns:a16="http://schemas.microsoft.com/office/drawing/2014/main" id="{3F971FFF-4D7A-4190-89B4-4FB6166F7AD2}"/>
              </a:ext>
            </a:extLst>
          </p:cNvPr>
          <p:cNvSpPr>
            <a:spLocks noGrp="1"/>
          </p:cNvSpPr>
          <p:nvPr>
            <p:ph type="sldNum" sz="quarter" idx="12"/>
          </p:nvPr>
        </p:nvSpPr>
        <p:spPr/>
        <p:txBody>
          <a:bodyPr/>
          <a:lstStyle/>
          <a:p>
            <a:fld id="{B6F15528-21DE-4FAA-801E-634DDDAF4B2B}" type="slidenum">
              <a:rPr lang="en-US" smtClean="0"/>
              <a:pPr/>
              <a:t>15</a:t>
            </a:fld>
            <a:endParaRPr lang="en-US" dirty="0"/>
          </a:p>
        </p:txBody>
      </p:sp>
    </p:spTree>
    <p:extLst>
      <p:ext uri="{BB962C8B-B14F-4D97-AF65-F5344CB8AC3E}">
        <p14:creationId xmlns:p14="http://schemas.microsoft.com/office/powerpoint/2010/main" val="21176898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945"/>
            <a:ext cx="8229600" cy="457200"/>
          </a:xfrm>
        </p:spPr>
        <p:txBody>
          <a:bodyPr>
            <a:noAutofit/>
          </a:bodyPr>
          <a:lstStyle/>
          <a:p>
            <a:r>
              <a:rPr lang="en-CA" sz="3200" b="1" dirty="0">
                <a:solidFill>
                  <a:schemeClr val="bg1"/>
                </a:solidFill>
              </a:rPr>
              <a:t>Responsibility</a:t>
            </a:r>
            <a:r>
              <a:rPr lang="en-CA" sz="3600" b="1" dirty="0">
                <a:solidFill>
                  <a:schemeClr val="bg1"/>
                </a:solidFill>
              </a:rPr>
              <a:t> Charting</a:t>
            </a:r>
            <a:endParaRPr lang="en-US" sz="3600" b="1" dirty="0">
              <a:solidFill>
                <a:schemeClr val="bg1"/>
              </a:solidFill>
            </a:endParaRPr>
          </a:p>
        </p:txBody>
      </p:sp>
      <p:graphicFrame>
        <p:nvGraphicFramePr>
          <p:cNvPr id="4" name="Group 444"/>
          <p:cNvGraphicFramePr>
            <a:graphicFrameLocks noGrp="1"/>
          </p:cNvGraphicFramePr>
          <p:nvPr>
            <p:ph idx="1"/>
            <p:extLst>
              <p:ext uri="{D42A27DB-BD31-4B8C-83A1-F6EECF244321}">
                <p14:modId xmlns:p14="http://schemas.microsoft.com/office/powerpoint/2010/main" val="3677131292"/>
              </p:ext>
            </p:extLst>
          </p:nvPr>
        </p:nvGraphicFramePr>
        <p:xfrm>
          <a:off x="586477" y="941984"/>
          <a:ext cx="7848600" cy="5062539"/>
        </p:xfrm>
        <a:graphic>
          <a:graphicData uri="http://schemas.openxmlformats.org/drawingml/2006/table">
            <a:tbl>
              <a:tblPr/>
              <a:tblGrid>
                <a:gridCol w="1453444">
                  <a:extLst>
                    <a:ext uri="{9D8B030D-6E8A-4147-A177-3AD203B41FA5}">
                      <a16:colId xmlns:a16="http://schemas.microsoft.com/office/drawing/2014/main" val="20000"/>
                    </a:ext>
                  </a:extLst>
                </a:gridCol>
                <a:gridCol w="1061156">
                  <a:extLst>
                    <a:ext uri="{9D8B030D-6E8A-4147-A177-3AD203B41FA5}">
                      <a16:colId xmlns:a16="http://schemas.microsoft.com/office/drawing/2014/main" val="20001"/>
                    </a:ext>
                  </a:extLst>
                </a:gridCol>
                <a:gridCol w="755650">
                  <a:extLst>
                    <a:ext uri="{9D8B030D-6E8A-4147-A177-3AD203B41FA5}">
                      <a16:colId xmlns:a16="http://schemas.microsoft.com/office/drawing/2014/main" val="20002"/>
                    </a:ext>
                  </a:extLst>
                </a:gridCol>
                <a:gridCol w="1235428">
                  <a:extLst>
                    <a:ext uri="{9D8B030D-6E8A-4147-A177-3AD203B41FA5}">
                      <a16:colId xmlns:a16="http://schemas.microsoft.com/office/drawing/2014/main" val="20003"/>
                    </a:ext>
                  </a:extLst>
                </a:gridCol>
                <a:gridCol w="3342922">
                  <a:extLst>
                    <a:ext uri="{9D8B030D-6E8A-4147-A177-3AD203B41FA5}">
                      <a16:colId xmlns:a16="http://schemas.microsoft.com/office/drawing/2014/main" val="20004"/>
                    </a:ext>
                  </a:extLst>
                </a:gridCol>
              </a:tblGrid>
              <a:tr h="1005966">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Decisions or Actions to be Taken</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grid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Responsibilities </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9629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Susan</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Ted</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Sonja</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Relevant Dates</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extLst>
                  <a:ext uri="{0D108BD9-81ED-4DB2-BD59-A6C34878D82A}">
                    <a16:rowId xmlns:a16="http://schemas.microsoft.com/office/drawing/2014/main" val="10001"/>
                  </a:ext>
                </a:extLst>
              </a:tr>
              <a:tr h="39629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Action 1</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R</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A</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I</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For meeting on Jan 14</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39629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Action 2</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R</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I</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May 24</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701128">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Action 3</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S</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A</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A</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Draft Plan by Feb 17 </a:t>
                      </a:r>
                    </a:p>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Action by July 22</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396290">
                <a:tc>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Etc...</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2000" b="0" i="0" u="none" strike="noStrike" cap="none" normalizeH="0" baseline="0" dirty="0">
                        <a:ln>
                          <a:noFill/>
                        </a:ln>
                        <a:solidFill>
                          <a:schemeClr val="tx1"/>
                        </a:solidFill>
                        <a:effectLst/>
                        <a:latin typeface="Arial"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r h="1770285">
                <a:tc gridSpan="5">
                  <a:txBody>
                    <a:bodyPr/>
                    <a:lstStyle/>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114800" algn="l"/>
                        </a:tabLst>
                      </a:pPr>
                      <a:r>
                        <a:rPr kumimoji="0" lang="en-CA" sz="2000" b="0" i="0" u="sng" strike="noStrike" cap="none" normalizeH="0" baseline="0" dirty="0">
                          <a:ln>
                            <a:noFill/>
                          </a:ln>
                          <a:solidFill>
                            <a:srgbClr val="000000"/>
                          </a:solidFill>
                          <a:effectLst/>
                          <a:latin typeface="Arial" charset="0"/>
                          <a:ea typeface="Times New Roman" pitchFamily="18" charset="0"/>
                          <a:cs typeface="Arial" charset="0"/>
                        </a:rPr>
                        <a:t>Coding</a:t>
                      </a: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	</a:t>
                      </a:r>
                    </a:p>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1148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R  = Responsibility (not necessarily authority)</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1148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A  = Approval (right to veto)</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1148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S  = Support (put resources toward)</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p>
                      <a:pPr marL="342900" marR="0" lvl="0" indent="-342900" algn="l" defTabSz="914400" rtl="0" eaLnBrk="0" fontAlgn="base" latinLnBrk="0" hangingPunct="0">
                        <a:lnSpc>
                          <a:spcPct val="100000"/>
                        </a:lnSpc>
                        <a:spcBef>
                          <a:spcPct val="0"/>
                        </a:spcBef>
                        <a:spcAft>
                          <a:spcPct val="0"/>
                        </a:spcAft>
                        <a:buClrTx/>
                        <a:buSzTx/>
                        <a:buFontTx/>
                        <a:buNone/>
                        <a:tabLst>
                          <a:tab pos="-914400" algn="l"/>
                          <a:tab pos="-457200" algn="l"/>
                          <a:tab pos="0" algn="l"/>
                          <a:tab pos="41148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I   = Inform (to be consulted before action)</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txBody>
                  <a:tcPr marT="45726" marB="45726"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
        <p:nvSpPr>
          <p:cNvPr id="3" name="Footer Placeholder 2">
            <a:extLst>
              <a:ext uri="{FF2B5EF4-FFF2-40B4-BE49-F238E27FC236}">
                <a16:creationId xmlns:a16="http://schemas.microsoft.com/office/drawing/2014/main" id="{7B0E62C9-80D8-4CA0-92A7-6E30326E94B9}"/>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930D4C45-5010-4985-9A20-C91C27D0CAEF}"/>
              </a:ext>
            </a:extLst>
          </p:cNvPr>
          <p:cNvSpPr>
            <a:spLocks noGrp="1"/>
          </p:cNvSpPr>
          <p:nvPr>
            <p:ph type="sldNum" sz="quarter" idx="12"/>
          </p:nvPr>
        </p:nvSpPr>
        <p:spPr/>
        <p:txBody>
          <a:bodyPr/>
          <a:lstStyle/>
          <a:p>
            <a:fld id="{B6F15528-21DE-4FAA-801E-634DDDAF4B2B}" type="slidenum">
              <a:rPr lang="en-US" smtClean="0"/>
              <a:pPr/>
              <a:t>16</a:t>
            </a:fld>
            <a:endParaRPr lang="en-US" dirty="0"/>
          </a:p>
        </p:txBody>
      </p:sp>
    </p:spTree>
    <p:extLst>
      <p:ext uri="{BB962C8B-B14F-4D97-AF65-F5344CB8AC3E}">
        <p14:creationId xmlns:p14="http://schemas.microsoft.com/office/powerpoint/2010/main" val="39292660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525"/>
            <a:ext cx="8229600" cy="396643"/>
          </a:xfrm>
        </p:spPr>
        <p:txBody>
          <a:bodyPr>
            <a:noAutofit/>
          </a:bodyPr>
          <a:lstStyle/>
          <a:p>
            <a:r>
              <a:rPr lang="en-CA" sz="3200" b="1" dirty="0">
                <a:solidFill>
                  <a:schemeClr val="bg1"/>
                </a:solidFill>
              </a:rPr>
              <a:t>Project Planning</a:t>
            </a:r>
            <a:endParaRPr lang="en-US" sz="3200" b="1" dirty="0">
              <a:solidFill>
                <a:schemeClr val="bg1"/>
              </a:solidFill>
            </a:endParaRPr>
          </a:p>
        </p:txBody>
      </p:sp>
      <p:graphicFrame>
        <p:nvGraphicFramePr>
          <p:cNvPr id="4" name="Object 17" descr="This illustration describes how sequential product development and partly parallel product development processes work.&#10;&#10;The figure is divided into two sections by a cycle time arrow that runs from the left to the right of the figure.&#10;&#10;Example 1 is illustrated above the arrow and example 2 below it.&#10;&#10;The following steps are listed under each example:&#10;1. Opportunity identification.&#10;2. Concept development.&#10;3. Product design.&#10;4. Process design.&#10;5. Commercial production.&#10;&#10;While these steps are run sequentially in example 1, in example 2, they overlap across the cycle time arrow with the commercial production of example 2 commencing in the idle of the product design step of example 1.&#10;" title="Figure 9.3 Sequential Versus Partly Parallel Process in New Product Development"/>
          <p:cNvGraphicFramePr>
            <a:graphicFrameLocks noGrp="1" noChangeAspect="1"/>
          </p:cNvGraphicFramePr>
          <p:nvPr>
            <p:ph idx="1"/>
            <p:extLst>
              <p:ext uri="{D42A27DB-BD31-4B8C-83A1-F6EECF244321}">
                <p14:modId xmlns:p14="http://schemas.microsoft.com/office/powerpoint/2010/main" val="3024005065"/>
              </p:ext>
            </p:extLst>
          </p:nvPr>
        </p:nvGraphicFramePr>
        <p:xfrm>
          <a:off x="800100" y="990600"/>
          <a:ext cx="6858000" cy="5142298"/>
        </p:xfrm>
        <a:graphic>
          <a:graphicData uri="http://schemas.openxmlformats.org/presentationml/2006/ole">
            <mc:AlternateContent xmlns:mc="http://schemas.openxmlformats.org/markup-compatibility/2006">
              <mc:Choice xmlns:v="urn:schemas-microsoft-com:vml" Requires="v">
                <p:oleObj spid="_x0000_s1064" name="Slide" r:id="rId3" imgW="4524613" imgH="3392257" progId="PowerPoint.Slide.8">
                  <p:embed/>
                </p:oleObj>
              </mc:Choice>
              <mc:Fallback>
                <p:oleObj name="Slide" r:id="rId3" imgW="4524613" imgH="3392257" progId="PowerPoint.Slide.8">
                  <p:embed/>
                  <p:pic>
                    <p:nvPicPr>
                      <p:cNvPr id="4" name="Object 17"/>
                      <p:cNvPicPr>
                        <a:picLocks noGrp="1" noChangeAspect="1" noChangeArrowheads="1"/>
                      </p:cNvPicPr>
                      <p:nvPr/>
                    </p:nvPicPr>
                    <p:blipFill>
                      <a:blip r:embed="rId4">
                        <a:extLst>
                          <a:ext uri="{28A0092B-C50C-407E-A947-70E740481C1C}">
                            <a14:useLocalDpi xmlns:a14="http://schemas.microsoft.com/office/drawing/2010/main" val="0"/>
                          </a:ext>
                        </a:extLst>
                      </a:blip>
                      <a:srcRect t="9201"/>
                      <a:stretch>
                        <a:fillRect/>
                      </a:stretch>
                    </p:blipFill>
                    <p:spPr bwMode="auto">
                      <a:xfrm>
                        <a:off x="800100" y="990600"/>
                        <a:ext cx="6858000" cy="51422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AutoShape 20"/>
          <p:cNvSpPr>
            <a:spLocks noChangeArrowheads="1"/>
          </p:cNvSpPr>
          <p:nvPr/>
        </p:nvSpPr>
        <p:spPr bwMode="auto">
          <a:xfrm>
            <a:off x="5867400" y="4719782"/>
            <a:ext cx="2590800" cy="1447800"/>
          </a:xfrm>
          <a:prstGeom prst="wedgeRectCallout">
            <a:avLst>
              <a:gd name="adj1" fmla="val -55948"/>
              <a:gd name="adj2" fmla="val -131412"/>
            </a:avLst>
          </a:prstGeom>
          <a:solidFill>
            <a:srgbClr val="FFC000"/>
          </a:solidFill>
          <a:ln w="9525">
            <a:solidFill>
              <a:schemeClr val="tx1"/>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dirty="0"/>
              <a:t>Organizing task to allow for parallel processes to occur has been shown to save time.</a:t>
            </a:r>
            <a:endParaRPr lang="en-CA" altLang="en-US" dirty="0"/>
          </a:p>
        </p:txBody>
      </p:sp>
      <p:sp>
        <p:nvSpPr>
          <p:cNvPr id="3" name="Footer Placeholder 2">
            <a:extLst>
              <a:ext uri="{FF2B5EF4-FFF2-40B4-BE49-F238E27FC236}">
                <a16:creationId xmlns:a16="http://schemas.microsoft.com/office/drawing/2014/main" id="{F2890889-5BAD-40B9-A3E2-BBDD1A4E963B}"/>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6" name="Slide Number Placeholder 5">
            <a:extLst>
              <a:ext uri="{FF2B5EF4-FFF2-40B4-BE49-F238E27FC236}">
                <a16:creationId xmlns:a16="http://schemas.microsoft.com/office/drawing/2014/main" id="{96602055-3883-4C4E-B8F1-96B2265F1861}"/>
              </a:ext>
            </a:extLst>
          </p:cNvPr>
          <p:cNvSpPr>
            <a:spLocks noGrp="1"/>
          </p:cNvSpPr>
          <p:nvPr>
            <p:ph type="sldNum" sz="quarter" idx="12"/>
          </p:nvPr>
        </p:nvSpPr>
        <p:spPr/>
        <p:txBody>
          <a:bodyPr/>
          <a:lstStyle/>
          <a:p>
            <a:fld id="{B6F15528-21DE-4FAA-801E-634DDDAF4B2B}" type="slidenum">
              <a:rPr lang="en-US" smtClean="0"/>
              <a:pPr/>
              <a:t>17</a:t>
            </a:fld>
            <a:endParaRPr lang="en-US" dirty="0"/>
          </a:p>
        </p:txBody>
      </p:sp>
    </p:spTree>
    <p:extLst>
      <p:ext uri="{BB962C8B-B14F-4D97-AF65-F5344CB8AC3E}">
        <p14:creationId xmlns:p14="http://schemas.microsoft.com/office/powerpoint/2010/main" val="18101482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544"/>
            <a:ext cx="8229600" cy="609600"/>
          </a:xfrm>
        </p:spPr>
        <p:txBody>
          <a:bodyPr>
            <a:normAutofit/>
          </a:bodyPr>
          <a:lstStyle/>
          <a:p>
            <a:r>
              <a:rPr lang="en-CA" sz="3200" b="1" dirty="0">
                <a:solidFill>
                  <a:schemeClr val="bg1"/>
                </a:solidFill>
              </a:rPr>
              <a:t>Level of Commitment to Action</a:t>
            </a:r>
            <a:endParaRPr lang="en-US" sz="3200" b="1" dirty="0">
              <a:solidFill>
                <a:schemeClr val="bg1"/>
              </a:solidFill>
            </a:endParaRPr>
          </a:p>
        </p:txBody>
      </p:sp>
      <p:sp>
        <p:nvSpPr>
          <p:cNvPr id="4" name="Content Placeholder 1"/>
          <p:cNvSpPr>
            <a:spLocks noGrp="1"/>
          </p:cNvSpPr>
          <p:nvPr>
            <p:ph idx="1"/>
          </p:nvPr>
        </p:nvSpPr>
        <p:spPr>
          <a:xfrm>
            <a:off x="2379663" y="1295400"/>
            <a:ext cx="6764337" cy="4572000"/>
          </a:xfrm>
        </p:spPr>
        <p:txBody>
          <a:bodyPr/>
          <a:lstStyle/>
          <a:p>
            <a:pPr eaLnBrk="1" hangingPunct="1">
              <a:buFont typeface="Arial" charset="0"/>
              <a:buChar char="•"/>
              <a:defRPr/>
            </a:pPr>
            <a:r>
              <a:rPr lang="en-US" dirty="0"/>
              <a:t>Opposed to the Change</a:t>
            </a:r>
          </a:p>
          <a:p>
            <a:pPr eaLnBrk="1" hangingPunct="1">
              <a:lnSpc>
                <a:spcPct val="50000"/>
              </a:lnSpc>
              <a:buFont typeface="Arial" charset="0"/>
              <a:buChar char="•"/>
              <a:defRPr/>
            </a:pPr>
            <a:endParaRPr lang="en-US" dirty="0"/>
          </a:p>
          <a:p>
            <a:pPr eaLnBrk="1" hangingPunct="1">
              <a:buFont typeface="Arial" charset="0"/>
              <a:buChar char="•"/>
              <a:defRPr/>
            </a:pPr>
            <a:r>
              <a:rPr lang="en-US" dirty="0"/>
              <a:t>Neutral to the Change</a:t>
            </a:r>
          </a:p>
          <a:p>
            <a:pPr eaLnBrk="1" hangingPunct="1">
              <a:lnSpc>
                <a:spcPct val="50000"/>
              </a:lnSpc>
              <a:buFont typeface="Arial" charset="0"/>
              <a:buChar char="•"/>
              <a:defRPr/>
            </a:pPr>
            <a:endParaRPr lang="en-US" dirty="0"/>
          </a:p>
          <a:p>
            <a:pPr eaLnBrk="1" hangingPunct="1">
              <a:buFont typeface="Arial" charset="0"/>
              <a:buChar char="•"/>
              <a:defRPr/>
            </a:pPr>
            <a:r>
              <a:rPr lang="en-US" dirty="0"/>
              <a:t>Let It Happen (weak support)</a:t>
            </a:r>
          </a:p>
          <a:p>
            <a:pPr eaLnBrk="1" hangingPunct="1">
              <a:lnSpc>
                <a:spcPct val="50000"/>
              </a:lnSpc>
              <a:buFont typeface="Arial" charset="0"/>
              <a:buChar char="•"/>
              <a:defRPr/>
            </a:pPr>
            <a:endParaRPr lang="en-US" dirty="0"/>
          </a:p>
          <a:p>
            <a:pPr eaLnBrk="1" hangingPunct="1">
              <a:buFont typeface="Arial" charset="0"/>
              <a:buChar char="•"/>
              <a:defRPr/>
            </a:pPr>
            <a:r>
              <a:rPr lang="en-US" dirty="0"/>
              <a:t>Help It Happen</a:t>
            </a:r>
          </a:p>
          <a:p>
            <a:pPr eaLnBrk="1" hangingPunct="1">
              <a:lnSpc>
                <a:spcPct val="50000"/>
              </a:lnSpc>
              <a:buFont typeface="Arial" charset="0"/>
              <a:buChar char="•"/>
              <a:defRPr/>
            </a:pPr>
            <a:endParaRPr lang="en-US" dirty="0"/>
          </a:p>
          <a:p>
            <a:pPr eaLnBrk="1" hangingPunct="1">
              <a:buFont typeface="Arial" charset="0"/>
              <a:buChar char="•"/>
              <a:defRPr/>
            </a:pPr>
            <a:r>
              <a:rPr lang="en-US" dirty="0"/>
              <a:t>Make It Happen</a:t>
            </a:r>
          </a:p>
          <a:p>
            <a:pPr>
              <a:buFont typeface="Arial" charset="0"/>
              <a:buChar char="•"/>
              <a:defRPr/>
            </a:pPr>
            <a:endParaRPr lang="en-CA" dirty="0"/>
          </a:p>
        </p:txBody>
      </p:sp>
      <p:cxnSp>
        <p:nvCxnSpPr>
          <p:cNvPr id="5" name="Straight Arrow Connector 4"/>
          <p:cNvCxnSpPr/>
          <p:nvPr/>
        </p:nvCxnSpPr>
        <p:spPr>
          <a:xfrm rot="5400000">
            <a:off x="-420265" y="3355181"/>
            <a:ext cx="3816350" cy="1587"/>
          </a:xfrm>
          <a:prstGeom prst="straightConnector1">
            <a:avLst/>
          </a:prstGeom>
          <a:ln w="88900">
            <a:solidFill>
              <a:schemeClr val="accent6">
                <a:lumMod val="75000"/>
              </a:schemeClr>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a:spLocks noChangeArrowheads="1"/>
          </p:cNvSpPr>
          <p:nvPr/>
        </p:nvSpPr>
        <p:spPr bwMode="auto">
          <a:xfrm>
            <a:off x="838200" y="912018"/>
            <a:ext cx="1223963"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CA" altLang="en-US" sz="2400" b="1" dirty="0">
                <a:solidFill>
                  <a:schemeClr val="accent6">
                    <a:lumMod val="75000"/>
                  </a:schemeClr>
                </a:solidFill>
              </a:rPr>
              <a:t>LOW</a:t>
            </a:r>
          </a:p>
        </p:txBody>
      </p:sp>
      <p:sp>
        <p:nvSpPr>
          <p:cNvPr id="7" name="TextBox 6"/>
          <p:cNvSpPr txBox="1">
            <a:spLocks noChangeArrowheads="1"/>
          </p:cNvSpPr>
          <p:nvPr/>
        </p:nvSpPr>
        <p:spPr bwMode="auto">
          <a:xfrm>
            <a:off x="990600" y="5484020"/>
            <a:ext cx="1223963"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CA" altLang="en-US" sz="2400" b="1" dirty="0">
                <a:solidFill>
                  <a:schemeClr val="accent6">
                    <a:lumMod val="75000"/>
                  </a:schemeClr>
                </a:solidFill>
              </a:rPr>
              <a:t>HIGH</a:t>
            </a:r>
          </a:p>
        </p:txBody>
      </p:sp>
      <p:sp>
        <p:nvSpPr>
          <p:cNvPr id="3" name="Footer Placeholder 2">
            <a:extLst>
              <a:ext uri="{FF2B5EF4-FFF2-40B4-BE49-F238E27FC236}">
                <a16:creationId xmlns:a16="http://schemas.microsoft.com/office/drawing/2014/main" id="{AA2CBF78-FA19-4C51-B338-E28B7B4AC07B}"/>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8" name="Slide Number Placeholder 7">
            <a:extLst>
              <a:ext uri="{FF2B5EF4-FFF2-40B4-BE49-F238E27FC236}">
                <a16:creationId xmlns:a16="http://schemas.microsoft.com/office/drawing/2014/main" id="{1A12E392-FD9C-42E2-9224-EB86A810A7DF}"/>
              </a:ext>
            </a:extLst>
          </p:cNvPr>
          <p:cNvSpPr>
            <a:spLocks noGrp="1"/>
          </p:cNvSpPr>
          <p:nvPr>
            <p:ph type="sldNum" sz="quarter" idx="12"/>
          </p:nvPr>
        </p:nvSpPr>
        <p:spPr/>
        <p:txBody>
          <a:bodyPr/>
          <a:lstStyle/>
          <a:p>
            <a:fld id="{B6F15528-21DE-4FAA-801E-634DDDAF4B2B}" type="slidenum">
              <a:rPr lang="en-US" smtClean="0"/>
              <a:pPr/>
              <a:t>18</a:t>
            </a:fld>
            <a:endParaRPr lang="en-US" dirty="0"/>
          </a:p>
        </p:txBody>
      </p:sp>
    </p:spTree>
    <p:extLst>
      <p:ext uri="{BB962C8B-B14F-4D97-AF65-F5344CB8AC3E}">
        <p14:creationId xmlns:p14="http://schemas.microsoft.com/office/powerpoint/2010/main" val="6686522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200"/>
            <a:ext cx="8229600" cy="457200"/>
          </a:xfrm>
        </p:spPr>
        <p:txBody>
          <a:bodyPr>
            <a:normAutofit fontScale="90000"/>
          </a:bodyPr>
          <a:lstStyle/>
          <a:p>
            <a:r>
              <a:rPr lang="en-CA" sz="3200" b="1" dirty="0">
                <a:solidFill>
                  <a:schemeClr val="bg1"/>
                </a:solidFill>
              </a:rPr>
              <a:t>Stage of Adoption</a:t>
            </a:r>
            <a:endParaRPr lang="en-US" sz="3200" b="1" dirty="0">
              <a:solidFill>
                <a:schemeClr val="bg1"/>
              </a:solidFill>
            </a:endParaRPr>
          </a:p>
        </p:txBody>
      </p:sp>
      <p:sp>
        <p:nvSpPr>
          <p:cNvPr id="3" name="Content Placeholder 2"/>
          <p:cNvSpPr>
            <a:spLocks noGrp="1"/>
          </p:cNvSpPr>
          <p:nvPr>
            <p:ph idx="1"/>
          </p:nvPr>
        </p:nvSpPr>
        <p:spPr>
          <a:xfrm>
            <a:off x="838200" y="1066800"/>
            <a:ext cx="7924800" cy="4953000"/>
          </a:xfrm>
        </p:spPr>
        <p:txBody>
          <a:bodyPr>
            <a:normAutofit fontScale="85000" lnSpcReduction="20000"/>
          </a:bodyPr>
          <a:lstStyle/>
          <a:p>
            <a:pPr>
              <a:buFont typeface="Arial" charset="0"/>
              <a:buChar char="•"/>
              <a:defRPr/>
            </a:pPr>
            <a:r>
              <a:rPr lang="en-US" sz="3000" b="1" dirty="0">
                <a:solidFill>
                  <a:schemeClr val="accent6">
                    <a:lumMod val="75000"/>
                  </a:schemeClr>
                </a:solidFill>
              </a:rPr>
              <a:t>Awareness</a:t>
            </a:r>
          </a:p>
          <a:p>
            <a:pPr lvl="1">
              <a:buFont typeface="Arial" charset="0"/>
              <a:buChar char="•"/>
              <a:defRPr/>
            </a:pPr>
            <a:r>
              <a:rPr lang="en-US" sz="2600" dirty="0"/>
              <a:t>Becoming altered to the existence of something new, such as a product, service, or procedure</a:t>
            </a:r>
          </a:p>
          <a:p>
            <a:pPr>
              <a:lnSpc>
                <a:spcPct val="50000"/>
              </a:lnSpc>
              <a:buFont typeface="Arial" charset="0"/>
              <a:buChar char="•"/>
              <a:defRPr/>
            </a:pPr>
            <a:endParaRPr lang="en-US" dirty="0"/>
          </a:p>
          <a:p>
            <a:pPr>
              <a:buFont typeface="Arial" charset="0"/>
              <a:buChar char="•"/>
              <a:defRPr/>
            </a:pPr>
            <a:r>
              <a:rPr lang="en-US" sz="3000" b="1" dirty="0">
                <a:solidFill>
                  <a:schemeClr val="accent6">
                    <a:lumMod val="75000"/>
                  </a:schemeClr>
                </a:solidFill>
              </a:rPr>
              <a:t>Interest</a:t>
            </a:r>
          </a:p>
          <a:p>
            <a:pPr lvl="1">
              <a:buFont typeface="Arial" charset="0"/>
              <a:buChar char="•"/>
              <a:defRPr/>
            </a:pPr>
            <a:r>
              <a:rPr lang="en-US" sz="2600" dirty="0"/>
              <a:t>A growing inquisitiveness about the nature and benefits of the new idea</a:t>
            </a:r>
          </a:p>
          <a:p>
            <a:pPr>
              <a:lnSpc>
                <a:spcPct val="50000"/>
              </a:lnSpc>
              <a:buFont typeface="Arial" charset="0"/>
              <a:buChar char="•"/>
              <a:defRPr/>
            </a:pPr>
            <a:endParaRPr lang="en-US" dirty="0"/>
          </a:p>
          <a:p>
            <a:pPr>
              <a:buFont typeface="Arial" charset="0"/>
              <a:buChar char="•"/>
              <a:defRPr/>
            </a:pPr>
            <a:r>
              <a:rPr lang="en-US" sz="3000" b="1" dirty="0">
                <a:solidFill>
                  <a:schemeClr val="accent6">
                    <a:lumMod val="75000"/>
                  </a:schemeClr>
                </a:solidFill>
              </a:rPr>
              <a:t>Desire/Appraisal</a:t>
            </a:r>
          </a:p>
          <a:p>
            <a:pPr lvl="1">
              <a:buFont typeface="Arial" charset="0"/>
              <a:buChar char="•"/>
              <a:defRPr/>
            </a:pPr>
            <a:r>
              <a:rPr lang="en-US" sz="2600" dirty="0"/>
              <a:t>Studying strengths and weaknesses of new idea and its application to their area, followed by small-scale testing</a:t>
            </a:r>
          </a:p>
          <a:p>
            <a:pPr>
              <a:lnSpc>
                <a:spcPct val="50000"/>
              </a:lnSpc>
              <a:buFont typeface="Arial" charset="0"/>
              <a:buChar char="•"/>
              <a:defRPr/>
            </a:pPr>
            <a:endParaRPr lang="en-US" dirty="0"/>
          </a:p>
          <a:p>
            <a:pPr>
              <a:buFont typeface="Arial" charset="0"/>
              <a:buChar char="•"/>
              <a:defRPr/>
            </a:pPr>
            <a:r>
              <a:rPr lang="en-US" sz="3000" b="1" dirty="0">
                <a:solidFill>
                  <a:schemeClr val="accent6">
                    <a:lumMod val="75000"/>
                  </a:schemeClr>
                </a:solidFill>
              </a:rPr>
              <a:t>Action/Adoption</a:t>
            </a:r>
            <a:r>
              <a:rPr lang="en-US" sz="3000" dirty="0">
                <a:solidFill>
                  <a:srgbClr val="E7F100"/>
                </a:solidFill>
              </a:rPr>
              <a:t> </a:t>
            </a:r>
          </a:p>
          <a:p>
            <a:pPr lvl="1">
              <a:buFont typeface="Arial" charset="0"/>
              <a:buChar char="•"/>
              <a:defRPr/>
            </a:pPr>
            <a:r>
              <a:rPr lang="en-US" sz="2600" dirty="0"/>
              <a:t>Incorporating the new idea as part of the resources the adopter brings to their job</a:t>
            </a:r>
          </a:p>
          <a:p>
            <a:endParaRPr lang="en-US" dirty="0"/>
          </a:p>
        </p:txBody>
      </p:sp>
      <p:sp>
        <p:nvSpPr>
          <p:cNvPr id="4" name="Footer Placeholder 3">
            <a:extLst>
              <a:ext uri="{FF2B5EF4-FFF2-40B4-BE49-F238E27FC236}">
                <a16:creationId xmlns:a16="http://schemas.microsoft.com/office/drawing/2014/main" id="{14F310A7-D5AC-4DA3-8D58-FAFC0C057749}"/>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BA9A70DF-41D9-4C19-BBDC-8CC163E1AB9E}"/>
              </a:ext>
            </a:extLst>
          </p:cNvPr>
          <p:cNvSpPr>
            <a:spLocks noGrp="1"/>
          </p:cNvSpPr>
          <p:nvPr>
            <p:ph type="sldNum" sz="quarter" idx="12"/>
          </p:nvPr>
        </p:nvSpPr>
        <p:spPr/>
        <p:txBody>
          <a:bodyPr/>
          <a:lstStyle/>
          <a:p>
            <a:fld id="{B6F15528-21DE-4FAA-801E-634DDDAF4B2B}" type="slidenum">
              <a:rPr lang="en-US" smtClean="0"/>
              <a:pPr/>
              <a:t>19</a:t>
            </a:fld>
            <a:endParaRPr lang="en-US" dirty="0"/>
          </a:p>
        </p:txBody>
      </p:sp>
    </p:spTree>
    <p:extLst>
      <p:ext uri="{BB962C8B-B14F-4D97-AF65-F5344CB8AC3E}">
        <p14:creationId xmlns:p14="http://schemas.microsoft.com/office/powerpoint/2010/main" val="1603618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2075"/>
            <a:ext cx="7315200" cy="400574"/>
          </a:xfrm>
        </p:spPr>
        <p:txBody>
          <a:bodyPr>
            <a:normAutofit fontScale="90000"/>
          </a:bodyPr>
          <a:lstStyle/>
          <a:p>
            <a:r>
              <a:rPr lang="en-CA" sz="3600" b="1" dirty="0">
                <a:solidFill>
                  <a:schemeClr val="bg1"/>
                </a:solidFill>
              </a:rPr>
              <a:t>Chapter Overview</a:t>
            </a:r>
            <a:endParaRPr lang="en-US" sz="3600" b="1" dirty="0">
              <a:solidFill>
                <a:schemeClr val="bg1"/>
              </a:solidFill>
            </a:endParaRPr>
          </a:p>
        </p:txBody>
      </p:sp>
      <p:sp>
        <p:nvSpPr>
          <p:cNvPr id="3" name="Content Placeholder 2"/>
          <p:cNvSpPr>
            <a:spLocks noGrp="1"/>
          </p:cNvSpPr>
          <p:nvPr>
            <p:ph idx="1"/>
          </p:nvPr>
        </p:nvSpPr>
        <p:spPr>
          <a:xfrm>
            <a:off x="715229" y="914400"/>
            <a:ext cx="7620000" cy="5199128"/>
          </a:xfrm>
        </p:spPr>
        <p:txBody>
          <a:bodyPr>
            <a:normAutofit fontScale="85000" lnSpcReduction="20000"/>
          </a:bodyPr>
          <a:lstStyle/>
          <a:p>
            <a:pPr marL="457200" indent="-457200">
              <a:lnSpc>
                <a:spcPct val="110000"/>
              </a:lnSpc>
              <a:buFont typeface="Arial" charset="0"/>
              <a:buChar char="•"/>
              <a:defRPr/>
            </a:pPr>
            <a:r>
              <a:rPr lang="en-CA" sz="2600" dirty="0"/>
              <a:t>Change leaders have a </a:t>
            </a:r>
            <a:r>
              <a:rPr lang="en-CA" sz="2600" b="1" dirty="0">
                <a:solidFill>
                  <a:schemeClr val="accent6">
                    <a:lumMod val="75000"/>
                  </a:schemeClr>
                </a:solidFill>
              </a:rPr>
              <a:t>“do it” </a:t>
            </a:r>
            <a:r>
              <a:rPr lang="en-CA" sz="2600" dirty="0"/>
              <a:t>attitude. Without action, nothing happens</a:t>
            </a:r>
          </a:p>
          <a:p>
            <a:pPr marL="457200" indent="-457200">
              <a:lnSpc>
                <a:spcPct val="110000"/>
              </a:lnSpc>
              <a:buFont typeface="Arial" charset="0"/>
              <a:buChar char="•"/>
              <a:defRPr/>
            </a:pPr>
            <a:endParaRPr lang="en-CA" sz="1400" dirty="0"/>
          </a:p>
          <a:p>
            <a:pPr marL="457200" indent="-457200">
              <a:lnSpc>
                <a:spcPct val="110000"/>
              </a:lnSpc>
              <a:buFont typeface="Arial" charset="0"/>
              <a:buChar char="•"/>
              <a:defRPr/>
            </a:pPr>
            <a:r>
              <a:rPr lang="en-CA" sz="2600" dirty="0"/>
              <a:t>Action planning involves </a:t>
            </a:r>
            <a:r>
              <a:rPr lang="en-CA" sz="2600" b="1" dirty="0">
                <a:solidFill>
                  <a:schemeClr val="accent6">
                    <a:lumMod val="75000"/>
                  </a:schemeClr>
                </a:solidFill>
              </a:rPr>
              <a:t>planning</a:t>
            </a:r>
            <a:r>
              <a:rPr lang="en-CA" sz="2600" dirty="0"/>
              <a:t> the work and </a:t>
            </a:r>
            <a:r>
              <a:rPr lang="en-CA" sz="2600" b="1" dirty="0">
                <a:solidFill>
                  <a:schemeClr val="accent6">
                    <a:lumMod val="75000"/>
                  </a:schemeClr>
                </a:solidFill>
              </a:rPr>
              <a:t>working</a:t>
            </a:r>
            <a:r>
              <a:rPr lang="en-CA" sz="2600" dirty="0">
                <a:solidFill>
                  <a:schemeClr val="accent6">
                    <a:lumMod val="75000"/>
                  </a:schemeClr>
                </a:solidFill>
              </a:rPr>
              <a:t> </a:t>
            </a:r>
            <a:r>
              <a:rPr lang="en-CA" sz="2600" dirty="0"/>
              <a:t>the plan. “Right” decisions = approximately right, as you gain feedback and learn as you go</a:t>
            </a:r>
          </a:p>
          <a:p>
            <a:pPr marL="457200" indent="-457200">
              <a:lnSpc>
                <a:spcPct val="110000"/>
              </a:lnSpc>
              <a:buFont typeface="Arial" charset="0"/>
              <a:buChar char="•"/>
              <a:defRPr/>
            </a:pPr>
            <a:endParaRPr lang="en-CA" sz="1400" dirty="0"/>
          </a:p>
          <a:p>
            <a:pPr marL="457200" indent="-457200">
              <a:lnSpc>
                <a:spcPct val="110000"/>
              </a:lnSpc>
              <a:buFont typeface="Arial" charset="0"/>
              <a:buChar char="•"/>
              <a:defRPr/>
            </a:pPr>
            <a:r>
              <a:rPr lang="en-CA" sz="2600" dirty="0"/>
              <a:t>Action planning </a:t>
            </a:r>
            <a:r>
              <a:rPr lang="en-CA" sz="2600" b="1" dirty="0">
                <a:solidFill>
                  <a:schemeClr val="accent6">
                    <a:lumMod val="75000"/>
                  </a:schemeClr>
                </a:solidFill>
              </a:rPr>
              <a:t>sorts out who does what, when, and how and tracks progress</a:t>
            </a:r>
            <a:r>
              <a:rPr lang="en-CA" sz="2600" dirty="0"/>
              <a:t> to promote learning and adaptation</a:t>
            </a:r>
          </a:p>
          <a:p>
            <a:pPr marL="457200" indent="-457200">
              <a:lnSpc>
                <a:spcPct val="110000"/>
              </a:lnSpc>
              <a:buFont typeface="Arial" charset="0"/>
              <a:buChar char="•"/>
              <a:defRPr/>
            </a:pPr>
            <a:endParaRPr lang="en-CA" sz="1400" dirty="0"/>
          </a:p>
          <a:p>
            <a:pPr marL="457200" indent="-457200">
              <a:lnSpc>
                <a:spcPct val="110000"/>
              </a:lnSpc>
              <a:buFont typeface="Arial" charset="0"/>
              <a:buChar char="•"/>
              <a:defRPr/>
            </a:pPr>
            <a:r>
              <a:rPr lang="en-CA" sz="2600" b="1" dirty="0">
                <a:solidFill>
                  <a:schemeClr val="accent6">
                    <a:lumMod val="75000"/>
                  </a:schemeClr>
                </a:solidFill>
              </a:rPr>
              <a:t>Tools</a:t>
            </a:r>
            <a:r>
              <a:rPr lang="en-CA" sz="2600" dirty="0"/>
              <a:t> to</a:t>
            </a:r>
            <a:r>
              <a:rPr lang="en-CA" sz="2600" dirty="0">
                <a:solidFill>
                  <a:schemeClr val="accent6">
                    <a:lumMod val="75000"/>
                  </a:schemeClr>
                </a:solidFill>
              </a:rPr>
              <a:t> </a:t>
            </a:r>
            <a:r>
              <a:rPr lang="en-CA" sz="2600" dirty="0"/>
              <a:t>help you manage the process are discussed</a:t>
            </a:r>
          </a:p>
          <a:p>
            <a:pPr marL="457200" indent="-457200">
              <a:lnSpc>
                <a:spcPct val="110000"/>
              </a:lnSpc>
              <a:buNone/>
              <a:defRPr/>
            </a:pPr>
            <a:r>
              <a:rPr lang="en-CA" sz="1400" dirty="0"/>
              <a:t> </a:t>
            </a:r>
          </a:p>
          <a:p>
            <a:pPr marL="457200" indent="-457200">
              <a:lnSpc>
                <a:spcPct val="110000"/>
              </a:lnSpc>
              <a:buFont typeface="Arial" charset="0"/>
              <a:buChar char="•"/>
              <a:defRPr/>
            </a:pPr>
            <a:r>
              <a:rPr lang="en-CA" sz="2600" dirty="0"/>
              <a:t>Successful change agents effectively </a:t>
            </a:r>
            <a:r>
              <a:rPr lang="en-CA" sz="2600" b="1" dirty="0">
                <a:solidFill>
                  <a:schemeClr val="accent6">
                    <a:lumMod val="75000"/>
                  </a:schemeClr>
                </a:solidFill>
              </a:rPr>
              <a:t>engage </a:t>
            </a:r>
            <a:r>
              <a:rPr lang="en-CA" sz="2600" dirty="0"/>
              <a:t>others in the journey, develop detailed communication plans and </a:t>
            </a:r>
            <a:r>
              <a:rPr lang="en-CA" sz="2600" b="1" dirty="0">
                <a:solidFill>
                  <a:schemeClr val="accent6">
                    <a:lumMod val="75000"/>
                  </a:schemeClr>
                </a:solidFill>
              </a:rPr>
              <a:t>the transition  </a:t>
            </a:r>
            <a:endParaRPr lang="en-US" sz="2600" b="1" dirty="0">
              <a:solidFill>
                <a:schemeClr val="accent6">
                  <a:lumMod val="75000"/>
                </a:schemeClr>
              </a:solidFill>
            </a:endParaRPr>
          </a:p>
        </p:txBody>
      </p:sp>
      <p:sp>
        <p:nvSpPr>
          <p:cNvPr id="4" name="Footer Placeholder 4"/>
          <p:cNvSpPr>
            <a:spLocks noGrp="1"/>
          </p:cNvSpPr>
          <p:nvPr>
            <p:ph type="ftr" sz="quarter" idx="3"/>
          </p:nvPr>
        </p:nvSpPr>
        <p:spPr>
          <a:xfrm>
            <a:off x="1371600" y="6400800"/>
            <a:ext cx="6553200" cy="365125"/>
          </a:xfrm>
          <a:prstGeom prst="rect">
            <a:avLst/>
          </a:prstGeom>
        </p:spPr>
        <p:txBody>
          <a:bodyPr vert="horz" lIns="91440" tIns="45720" rIns="91440" bIns="45720" rtlCol="0" anchor="ctr"/>
          <a:lstStyle>
            <a:defPPr>
              <a:defRPr lang="en-US"/>
            </a:defPPr>
            <a:lvl1pPr marL="0" algn="l" defTabSz="914400" rtl="0" eaLnBrk="1" latinLnBrk="0" hangingPunct="1">
              <a:defRPr sz="105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0F9853F7-D1DF-4BCE-8297-6C1CBA17D1A1}"/>
              </a:ext>
            </a:extLst>
          </p:cNvPr>
          <p:cNvSpPr>
            <a:spLocks noGrp="1"/>
          </p:cNvSpPr>
          <p:nvPr>
            <p:ph type="sldNum" sz="quarter" idx="12"/>
          </p:nvPr>
        </p:nvSpPr>
        <p:spPr/>
        <p:txBody>
          <a:bodyPr/>
          <a:lstStyle/>
          <a:p>
            <a:fld id="{B6F15528-21DE-4FAA-801E-634DDDAF4B2B}" type="slidenum">
              <a:rPr lang="en-US" smtClean="0"/>
              <a:pPr/>
              <a:t>2</a:t>
            </a:fld>
            <a:endParaRPr lang="en-US" dirty="0"/>
          </a:p>
        </p:txBody>
      </p:sp>
    </p:spTree>
    <p:extLst>
      <p:ext uri="{BB962C8B-B14F-4D97-AF65-F5344CB8AC3E}">
        <p14:creationId xmlns:p14="http://schemas.microsoft.com/office/powerpoint/2010/main" val="3890088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24992" y="30162"/>
            <a:ext cx="8229600" cy="517525"/>
          </a:xfrm>
        </p:spPr>
        <p:txBody>
          <a:bodyPr>
            <a:normAutofit fontScale="90000"/>
          </a:bodyPr>
          <a:lstStyle/>
          <a:p>
            <a:r>
              <a:rPr lang="en-CA" sz="3200" b="1" dirty="0">
                <a:solidFill>
                  <a:schemeClr val="bg1"/>
                </a:solidFill>
              </a:rPr>
              <a:t>Crossing the Adoption Chasm</a:t>
            </a:r>
            <a:endParaRPr lang="en-US" sz="3200" b="1" dirty="0">
              <a:solidFill>
                <a:schemeClr val="bg1"/>
              </a:solidFill>
            </a:endParaRPr>
          </a:p>
        </p:txBody>
      </p:sp>
      <p:sp>
        <p:nvSpPr>
          <p:cNvPr id="4" name="Freeform 23"/>
          <p:cNvSpPr>
            <a:spLocks/>
          </p:cNvSpPr>
          <p:nvPr/>
        </p:nvSpPr>
        <p:spPr bwMode="auto">
          <a:xfrm>
            <a:off x="2590800" y="5013325"/>
            <a:ext cx="6172200" cy="228600"/>
          </a:xfrm>
          <a:custGeom>
            <a:avLst/>
            <a:gdLst>
              <a:gd name="T0" fmla="*/ 0 w 3888"/>
              <a:gd name="T1" fmla="*/ 0 h 1"/>
              <a:gd name="T2" fmla="*/ 2147483647 w 3888"/>
              <a:gd name="T3" fmla="*/ 0 h 1"/>
              <a:gd name="T4" fmla="*/ 2147483647 w 3888"/>
              <a:gd name="T5" fmla="*/ 0 h 1"/>
              <a:gd name="T6" fmla="*/ 0 60000 65536"/>
              <a:gd name="T7" fmla="*/ 0 60000 65536"/>
              <a:gd name="T8" fmla="*/ 0 60000 65536"/>
              <a:gd name="T9" fmla="*/ 0 w 3888"/>
              <a:gd name="T10" fmla="*/ 0 h 1"/>
              <a:gd name="T11" fmla="*/ 3888 w 3888"/>
              <a:gd name="T12" fmla="*/ 1 h 1"/>
            </a:gdLst>
            <a:ahLst/>
            <a:cxnLst>
              <a:cxn ang="T6">
                <a:pos x="T0" y="T1"/>
              </a:cxn>
              <a:cxn ang="T7">
                <a:pos x="T2" y="T3"/>
              </a:cxn>
              <a:cxn ang="T8">
                <a:pos x="T4" y="T5"/>
              </a:cxn>
            </a:cxnLst>
            <a:rect l="T9" t="T10" r="T11" b="T12"/>
            <a:pathLst>
              <a:path w="3888" h="1">
                <a:moveTo>
                  <a:pt x="0" y="0"/>
                </a:moveTo>
                <a:cubicBezTo>
                  <a:pt x="708" y="0"/>
                  <a:pt x="1416" y="0"/>
                  <a:pt x="2064" y="0"/>
                </a:cubicBezTo>
                <a:cubicBezTo>
                  <a:pt x="2712" y="0"/>
                  <a:pt x="3300" y="0"/>
                  <a:pt x="3888" y="0"/>
                </a:cubicBezTo>
              </a:path>
            </a:pathLst>
          </a:custGeom>
          <a:noFill/>
          <a:ln w="28575"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5" name="Freeform 25"/>
          <p:cNvSpPr>
            <a:spLocks/>
          </p:cNvSpPr>
          <p:nvPr/>
        </p:nvSpPr>
        <p:spPr bwMode="auto">
          <a:xfrm>
            <a:off x="2590800" y="1812925"/>
            <a:ext cx="6172200" cy="3200400"/>
          </a:xfrm>
          <a:custGeom>
            <a:avLst/>
            <a:gdLst>
              <a:gd name="T0" fmla="*/ 0 w 3888"/>
              <a:gd name="T1" fmla="*/ 2147483647 h 1992"/>
              <a:gd name="T2" fmla="*/ 2147483647 w 3888"/>
              <a:gd name="T3" fmla="*/ 2147483647 h 1992"/>
              <a:gd name="T4" fmla="*/ 2147483647 w 3888"/>
              <a:gd name="T5" fmla="*/ 2147483647 h 1992"/>
              <a:gd name="T6" fmla="*/ 2147483647 w 3888"/>
              <a:gd name="T7" fmla="*/ 2147483647 h 1992"/>
              <a:gd name="T8" fmla="*/ 2147483647 w 3888"/>
              <a:gd name="T9" fmla="*/ 2147483647 h 1992"/>
              <a:gd name="T10" fmla="*/ 2147483647 w 3888"/>
              <a:gd name="T11" fmla="*/ 2147483647 h 1992"/>
              <a:gd name="T12" fmla="*/ 0 60000 65536"/>
              <a:gd name="T13" fmla="*/ 0 60000 65536"/>
              <a:gd name="T14" fmla="*/ 0 60000 65536"/>
              <a:gd name="T15" fmla="*/ 0 60000 65536"/>
              <a:gd name="T16" fmla="*/ 0 60000 65536"/>
              <a:gd name="T17" fmla="*/ 0 60000 65536"/>
              <a:gd name="T18" fmla="*/ 0 w 3888"/>
              <a:gd name="T19" fmla="*/ 0 h 1992"/>
              <a:gd name="T20" fmla="*/ 3888 w 3888"/>
              <a:gd name="T21" fmla="*/ 1992 h 1992"/>
            </a:gdLst>
            <a:ahLst/>
            <a:cxnLst>
              <a:cxn ang="T12">
                <a:pos x="T0" y="T1"/>
              </a:cxn>
              <a:cxn ang="T13">
                <a:pos x="T2" y="T3"/>
              </a:cxn>
              <a:cxn ang="T14">
                <a:pos x="T4" y="T5"/>
              </a:cxn>
              <a:cxn ang="T15">
                <a:pos x="T6" y="T7"/>
              </a:cxn>
              <a:cxn ang="T16">
                <a:pos x="T8" y="T9"/>
              </a:cxn>
              <a:cxn ang="T17">
                <a:pos x="T10" y="T11"/>
              </a:cxn>
            </a:cxnLst>
            <a:rect l="T18" t="T19" r="T20" b="T21"/>
            <a:pathLst>
              <a:path w="3888" h="1992">
                <a:moveTo>
                  <a:pt x="0" y="1992"/>
                </a:moveTo>
                <a:cubicBezTo>
                  <a:pt x="132" y="1980"/>
                  <a:pt x="264" y="1968"/>
                  <a:pt x="528" y="1704"/>
                </a:cubicBezTo>
                <a:cubicBezTo>
                  <a:pt x="792" y="1440"/>
                  <a:pt x="1272" y="656"/>
                  <a:pt x="1584" y="408"/>
                </a:cubicBezTo>
                <a:cubicBezTo>
                  <a:pt x="1896" y="160"/>
                  <a:pt x="2080" y="0"/>
                  <a:pt x="2400" y="216"/>
                </a:cubicBezTo>
                <a:cubicBezTo>
                  <a:pt x="2720" y="432"/>
                  <a:pt x="3256" y="1416"/>
                  <a:pt x="3504" y="1704"/>
                </a:cubicBezTo>
                <a:cubicBezTo>
                  <a:pt x="3752" y="1992"/>
                  <a:pt x="3824" y="1904"/>
                  <a:pt x="3888" y="1944"/>
                </a:cubicBezTo>
              </a:path>
            </a:pathLst>
          </a:custGeom>
          <a:noFill/>
          <a:ln w="38100" cmpd="sng">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dirty="0"/>
          </a:p>
        </p:txBody>
      </p:sp>
      <p:sp>
        <p:nvSpPr>
          <p:cNvPr id="6" name="Text Box 26"/>
          <p:cNvSpPr txBox="1">
            <a:spLocks noChangeArrowheads="1"/>
          </p:cNvSpPr>
          <p:nvPr/>
        </p:nvSpPr>
        <p:spPr bwMode="auto">
          <a:xfrm>
            <a:off x="2435225" y="5318125"/>
            <a:ext cx="13716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Innovators</a:t>
            </a:r>
          </a:p>
        </p:txBody>
      </p:sp>
      <p:sp>
        <p:nvSpPr>
          <p:cNvPr id="7" name="Text Box 27"/>
          <p:cNvSpPr txBox="1">
            <a:spLocks noChangeArrowheads="1"/>
          </p:cNvSpPr>
          <p:nvPr/>
        </p:nvSpPr>
        <p:spPr bwMode="auto">
          <a:xfrm>
            <a:off x="3590925" y="5699125"/>
            <a:ext cx="1285875"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Early Adopters</a:t>
            </a:r>
          </a:p>
        </p:txBody>
      </p:sp>
      <p:sp>
        <p:nvSpPr>
          <p:cNvPr id="8" name="Text Box 28"/>
          <p:cNvSpPr txBox="1">
            <a:spLocks noChangeArrowheads="1"/>
          </p:cNvSpPr>
          <p:nvPr/>
        </p:nvSpPr>
        <p:spPr bwMode="auto">
          <a:xfrm>
            <a:off x="4735512" y="5318125"/>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Early Majority</a:t>
            </a:r>
          </a:p>
        </p:txBody>
      </p:sp>
      <p:sp>
        <p:nvSpPr>
          <p:cNvPr id="9" name="Text Box 29"/>
          <p:cNvSpPr txBox="1">
            <a:spLocks noChangeArrowheads="1"/>
          </p:cNvSpPr>
          <p:nvPr/>
        </p:nvSpPr>
        <p:spPr bwMode="auto">
          <a:xfrm>
            <a:off x="6391275" y="5699125"/>
            <a:ext cx="1447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Late Majority</a:t>
            </a:r>
          </a:p>
        </p:txBody>
      </p:sp>
      <p:sp>
        <p:nvSpPr>
          <p:cNvPr id="10" name="Text Box 30"/>
          <p:cNvSpPr txBox="1">
            <a:spLocks noChangeArrowheads="1"/>
          </p:cNvSpPr>
          <p:nvPr/>
        </p:nvSpPr>
        <p:spPr bwMode="auto">
          <a:xfrm>
            <a:off x="7391400" y="5318125"/>
            <a:ext cx="16002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Bef>
                <a:spcPct val="50000"/>
              </a:spcBef>
            </a:pPr>
            <a:r>
              <a:rPr lang="en-US" altLang="en-US" sz="2000" dirty="0"/>
              <a:t>Laggards</a:t>
            </a:r>
          </a:p>
        </p:txBody>
      </p:sp>
      <p:sp>
        <p:nvSpPr>
          <p:cNvPr id="11" name="Rectangle 33"/>
          <p:cNvSpPr>
            <a:spLocks noChangeArrowheads="1"/>
          </p:cNvSpPr>
          <p:nvPr/>
        </p:nvSpPr>
        <p:spPr bwMode="auto">
          <a:xfrm>
            <a:off x="3429000" y="4251325"/>
            <a:ext cx="228600" cy="2286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2" name="Line 34"/>
          <p:cNvSpPr>
            <a:spLocks noChangeShapeType="1"/>
          </p:cNvSpPr>
          <p:nvPr/>
        </p:nvSpPr>
        <p:spPr bwMode="auto">
          <a:xfrm>
            <a:off x="3505200" y="4479925"/>
            <a:ext cx="0" cy="533400"/>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3" name="Line 35"/>
          <p:cNvSpPr>
            <a:spLocks noChangeShapeType="1"/>
          </p:cNvSpPr>
          <p:nvPr/>
        </p:nvSpPr>
        <p:spPr bwMode="auto">
          <a:xfrm>
            <a:off x="3657600" y="4327525"/>
            <a:ext cx="0" cy="685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4" name="Line 36"/>
          <p:cNvSpPr>
            <a:spLocks noChangeShapeType="1"/>
          </p:cNvSpPr>
          <p:nvPr/>
        </p:nvSpPr>
        <p:spPr bwMode="auto">
          <a:xfrm>
            <a:off x="4267200" y="3565525"/>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5" name="Line 37"/>
          <p:cNvSpPr>
            <a:spLocks noChangeShapeType="1"/>
          </p:cNvSpPr>
          <p:nvPr/>
        </p:nvSpPr>
        <p:spPr bwMode="auto">
          <a:xfrm>
            <a:off x="4267200" y="3489325"/>
            <a:ext cx="0" cy="1524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6" name="Rectangle 39"/>
          <p:cNvSpPr>
            <a:spLocks noChangeArrowheads="1"/>
          </p:cNvSpPr>
          <p:nvPr/>
        </p:nvSpPr>
        <p:spPr bwMode="auto">
          <a:xfrm>
            <a:off x="4114800" y="3184525"/>
            <a:ext cx="3810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7" name="Line 40"/>
          <p:cNvSpPr>
            <a:spLocks noChangeShapeType="1"/>
          </p:cNvSpPr>
          <p:nvPr/>
        </p:nvSpPr>
        <p:spPr bwMode="auto">
          <a:xfrm>
            <a:off x="4495800" y="3184525"/>
            <a:ext cx="0" cy="1828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18" name="Rectangle 46"/>
          <p:cNvSpPr>
            <a:spLocks noChangeArrowheads="1"/>
          </p:cNvSpPr>
          <p:nvPr/>
        </p:nvSpPr>
        <p:spPr bwMode="auto">
          <a:xfrm>
            <a:off x="7696200" y="3870325"/>
            <a:ext cx="3048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19" name="Rectangle 47"/>
          <p:cNvSpPr>
            <a:spLocks noChangeArrowheads="1"/>
          </p:cNvSpPr>
          <p:nvPr/>
        </p:nvSpPr>
        <p:spPr bwMode="auto">
          <a:xfrm>
            <a:off x="5867400" y="1812925"/>
            <a:ext cx="228600" cy="3048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endParaRPr lang="en-US" altLang="en-US" dirty="0"/>
          </a:p>
        </p:txBody>
      </p:sp>
      <p:sp>
        <p:nvSpPr>
          <p:cNvPr id="20" name="Line 48"/>
          <p:cNvSpPr>
            <a:spLocks noChangeShapeType="1"/>
          </p:cNvSpPr>
          <p:nvPr/>
        </p:nvSpPr>
        <p:spPr bwMode="auto">
          <a:xfrm>
            <a:off x="6096000" y="2041525"/>
            <a:ext cx="0" cy="2971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1" name="Line 50"/>
          <p:cNvSpPr>
            <a:spLocks noChangeShapeType="1"/>
          </p:cNvSpPr>
          <p:nvPr/>
        </p:nvSpPr>
        <p:spPr bwMode="auto">
          <a:xfrm>
            <a:off x="5867400" y="2041525"/>
            <a:ext cx="0" cy="29718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2" name="Line 52"/>
          <p:cNvSpPr>
            <a:spLocks noChangeShapeType="1"/>
          </p:cNvSpPr>
          <p:nvPr/>
        </p:nvSpPr>
        <p:spPr bwMode="auto">
          <a:xfrm>
            <a:off x="7696200" y="3870325"/>
            <a:ext cx="0" cy="11430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3" name="Line 54"/>
          <p:cNvSpPr>
            <a:spLocks noChangeShapeType="1"/>
          </p:cNvSpPr>
          <p:nvPr/>
        </p:nvSpPr>
        <p:spPr bwMode="auto">
          <a:xfrm>
            <a:off x="7848600" y="4175125"/>
            <a:ext cx="0" cy="83820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en-US" dirty="0"/>
          </a:p>
        </p:txBody>
      </p:sp>
      <p:sp>
        <p:nvSpPr>
          <p:cNvPr id="24" name="Line 56"/>
          <p:cNvSpPr>
            <a:spLocks noChangeShapeType="1"/>
          </p:cNvSpPr>
          <p:nvPr/>
        </p:nvSpPr>
        <p:spPr bwMode="auto">
          <a:xfrm flipV="1">
            <a:off x="3124200" y="5089525"/>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5" name="Line 57"/>
          <p:cNvSpPr>
            <a:spLocks noChangeShapeType="1"/>
          </p:cNvSpPr>
          <p:nvPr/>
        </p:nvSpPr>
        <p:spPr bwMode="auto">
          <a:xfrm flipV="1">
            <a:off x="4038600" y="5089525"/>
            <a:ext cx="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6" name="Line 58"/>
          <p:cNvSpPr>
            <a:spLocks noChangeShapeType="1"/>
          </p:cNvSpPr>
          <p:nvPr/>
        </p:nvSpPr>
        <p:spPr bwMode="auto">
          <a:xfrm flipV="1">
            <a:off x="5181600" y="5089525"/>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7" name="Line 59"/>
          <p:cNvSpPr>
            <a:spLocks noChangeShapeType="1"/>
          </p:cNvSpPr>
          <p:nvPr/>
        </p:nvSpPr>
        <p:spPr bwMode="auto">
          <a:xfrm flipV="1">
            <a:off x="8153400" y="5089525"/>
            <a:ext cx="0" cy="3048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8" name="Line 60"/>
          <p:cNvSpPr>
            <a:spLocks noChangeShapeType="1"/>
          </p:cNvSpPr>
          <p:nvPr/>
        </p:nvSpPr>
        <p:spPr bwMode="auto">
          <a:xfrm flipV="1">
            <a:off x="6858000" y="5089525"/>
            <a:ext cx="0" cy="609600"/>
          </a:xfrm>
          <a:prstGeom prst="line">
            <a:avLst/>
          </a:prstGeom>
          <a:noFill/>
          <a:ln w="381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29" name="Text Box 61"/>
          <p:cNvSpPr txBox="1">
            <a:spLocks noChangeArrowheads="1"/>
          </p:cNvSpPr>
          <p:nvPr/>
        </p:nvSpPr>
        <p:spPr bwMode="auto">
          <a:xfrm>
            <a:off x="1295400" y="1965325"/>
            <a:ext cx="26670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pPr>
            <a:r>
              <a:rPr lang="en-US" altLang="en-US" sz="2000" dirty="0"/>
              <a:t>The </a:t>
            </a:r>
            <a:r>
              <a:rPr lang="en-US" altLang="en-US" sz="2000" b="1" i="1" dirty="0">
                <a:solidFill>
                  <a:schemeClr val="accent6">
                    <a:lumMod val="75000"/>
                  </a:schemeClr>
                </a:solidFill>
              </a:rPr>
              <a:t>Chasm</a:t>
            </a:r>
            <a:r>
              <a:rPr lang="en-US" altLang="en-US" sz="2000" i="1" dirty="0"/>
              <a:t> </a:t>
            </a:r>
            <a:r>
              <a:rPr lang="en-US" altLang="en-US" sz="2000" dirty="0"/>
              <a:t>or Tipping Point of Support That Needs to be Crossed</a:t>
            </a:r>
          </a:p>
        </p:txBody>
      </p:sp>
      <p:sp>
        <p:nvSpPr>
          <p:cNvPr id="30" name="Line 62"/>
          <p:cNvSpPr>
            <a:spLocks noChangeShapeType="1"/>
          </p:cNvSpPr>
          <p:nvPr/>
        </p:nvSpPr>
        <p:spPr bwMode="auto">
          <a:xfrm>
            <a:off x="3810000" y="2955925"/>
            <a:ext cx="457200" cy="381000"/>
          </a:xfrm>
          <a:prstGeom prst="line">
            <a:avLst/>
          </a:prstGeom>
          <a:noFill/>
          <a:ln w="762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dirty="0"/>
          </a:p>
        </p:txBody>
      </p:sp>
      <p:sp>
        <p:nvSpPr>
          <p:cNvPr id="3" name="Footer Placeholder 2">
            <a:extLst>
              <a:ext uri="{FF2B5EF4-FFF2-40B4-BE49-F238E27FC236}">
                <a16:creationId xmlns:a16="http://schemas.microsoft.com/office/drawing/2014/main" id="{12A3399E-F88A-48A2-8EDD-A1012B233C2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31" name="Slide Number Placeholder 30">
            <a:extLst>
              <a:ext uri="{FF2B5EF4-FFF2-40B4-BE49-F238E27FC236}">
                <a16:creationId xmlns:a16="http://schemas.microsoft.com/office/drawing/2014/main" id="{1CCF7773-9BB8-49FF-81DF-8DF08BCEB46C}"/>
              </a:ext>
            </a:extLst>
          </p:cNvPr>
          <p:cNvSpPr>
            <a:spLocks noGrp="1"/>
          </p:cNvSpPr>
          <p:nvPr>
            <p:ph type="sldNum" sz="quarter" idx="12"/>
          </p:nvPr>
        </p:nvSpPr>
        <p:spPr/>
        <p:txBody>
          <a:bodyPr/>
          <a:lstStyle/>
          <a:p>
            <a:fld id="{B6F15528-21DE-4FAA-801E-634DDDAF4B2B}" type="slidenum">
              <a:rPr lang="en-US" smtClean="0"/>
              <a:pPr/>
              <a:t>20</a:t>
            </a:fld>
            <a:endParaRPr lang="en-US" dirty="0"/>
          </a:p>
        </p:txBody>
      </p:sp>
    </p:spTree>
    <p:extLst>
      <p:ext uri="{BB962C8B-B14F-4D97-AF65-F5344CB8AC3E}">
        <p14:creationId xmlns:p14="http://schemas.microsoft.com/office/powerpoint/2010/main" val="191300945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28" y="76200"/>
            <a:ext cx="8229600" cy="533400"/>
          </a:xfrm>
        </p:spPr>
        <p:txBody>
          <a:bodyPr>
            <a:noAutofit/>
          </a:bodyPr>
          <a:lstStyle/>
          <a:p>
            <a:r>
              <a:rPr lang="en-CA" sz="3200" b="1" dirty="0">
                <a:solidFill>
                  <a:schemeClr val="bg1"/>
                </a:solidFill>
              </a:rPr>
              <a:t>Commitment Chart</a:t>
            </a:r>
            <a:endParaRPr lang="en-US" sz="3200" b="1" dirty="0">
              <a:solidFill>
                <a:schemeClr val="bg1"/>
              </a:solidFill>
            </a:endParaRPr>
          </a:p>
        </p:txBody>
      </p:sp>
      <p:graphicFrame>
        <p:nvGraphicFramePr>
          <p:cNvPr id="4" name="Group 550"/>
          <p:cNvGraphicFramePr>
            <a:graphicFrameLocks/>
          </p:cNvGraphicFramePr>
          <p:nvPr>
            <p:extLst>
              <p:ext uri="{D42A27DB-BD31-4B8C-83A1-F6EECF244321}">
                <p14:modId xmlns:p14="http://schemas.microsoft.com/office/powerpoint/2010/main" val="379210922"/>
              </p:ext>
            </p:extLst>
          </p:nvPr>
        </p:nvGraphicFramePr>
        <p:xfrm>
          <a:off x="436705" y="1151710"/>
          <a:ext cx="8458203" cy="4554580"/>
        </p:xfrm>
        <a:graphic>
          <a:graphicData uri="http://schemas.openxmlformats.org/drawingml/2006/table">
            <a:tbl>
              <a:tblPr/>
              <a:tblGrid>
                <a:gridCol w="1181102">
                  <a:extLst>
                    <a:ext uri="{9D8B030D-6E8A-4147-A177-3AD203B41FA5}">
                      <a16:colId xmlns:a16="http://schemas.microsoft.com/office/drawing/2014/main" val="20000"/>
                    </a:ext>
                  </a:extLst>
                </a:gridCol>
                <a:gridCol w="1146843">
                  <a:extLst>
                    <a:ext uri="{9D8B030D-6E8A-4147-A177-3AD203B41FA5}">
                      <a16:colId xmlns:a16="http://schemas.microsoft.com/office/drawing/2014/main" val="20001"/>
                    </a:ext>
                  </a:extLst>
                </a:gridCol>
                <a:gridCol w="1078291">
                  <a:extLst>
                    <a:ext uri="{9D8B030D-6E8A-4147-A177-3AD203B41FA5}">
                      <a16:colId xmlns:a16="http://schemas.microsoft.com/office/drawing/2014/main" val="20002"/>
                    </a:ext>
                  </a:extLst>
                </a:gridCol>
                <a:gridCol w="1096076">
                  <a:extLst>
                    <a:ext uri="{9D8B030D-6E8A-4147-A177-3AD203B41FA5}">
                      <a16:colId xmlns:a16="http://schemas.microsoft.com/office/drawing/2014/main" val="20003"/>
                    </a:ext>
                  </a:extLst>
                </a:gridCol>
                <a:gridCol w="1097691">
                  <a:extLst>
                    <a:ext uri="{9D8B030D-6E8A-4147-A177-3AD203B41FA5}">
                      <a16:colId xmlns:a16="http://schemas.microsoft.com/office/drawing/2014/main" val="20004"/>
                    </a:ext>
                  </a:extLst>
                </a:gridCol>
                <a:gridCol w="1097692">
                  <a:extLst>
                    <a:ext uri="{9D8B030D-6E8A-4147-A177-3AD203B41FA5}">
                      <a16:colId xmlns:a16="http://schemas.microsoft.com/office/drawing/2014/main" val="20005"/>
                    </a:ext>
                  </a:extLst>
                </a:gridCol>
                <a:gridCol w="1760508">
                  <a:extLst>
                    <a:ext uri="{9D8B030D-6E8A-4147-A177-3AD203B41FA5}">
                      <a16:colId xmlns:a16="http://schemas.microsoft.com/office/drawing/2014/main" val="20006"/>
                    </a:ext>
                  </a:extLst>
                </a:gridCol>
              </a:tblGrid>
              <a:tr h="396185">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Key Players</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gridSpan="5">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Level of Commitment</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Level of Understanding (high, med, low)</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1355536">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Opposed</a:t>
                      </a:r>
                      <a:endParaRPr kumimoji="0" lang="en-US" sz="1600" b="1"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Strongly to Weakly </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Neutral</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Let It Happen</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Help It Happen</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Make It Happen</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vMerge="1">
                  <a:txBody>
                    <a:bodyPr/>
                    <a:lstStyle/>
                    <a:p>
                      <a:endParaRPr lang="en-US"/>
                    </a:p>
                  </a:txBody>
                  <a:tcPr/>
                </a:tc>
                <a:extLst>
                  <a:ext uri="{0D108BD9-81ED-4DB2-BD59-A6C34878D82A}">
                    <a16:rowId xmlns:a16="http://schemas.microsoft.com/office/drawing/2014/main" val="10001"/>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Person1</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O</a:t>
                      </a:r>
                      <a:endPar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Med</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 2</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O</a:t>
                      </a:r>
                      <a:endPar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High</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 3</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O</a:t>
                      </a:r>
                      <a:endPar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Low</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69999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Etc...</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010EA085-2384-4732-9CA5-5FF438705D78}"/>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11609E85-BE6E-41D0-8034-2E7A3E79453D}"/>
              </a:ext>
            </a:extLst>
          </p:cNvPr>
          <p:cNvSpPr>
            <a:spLocks noGrp="1"/>
          </p:cNvSpPr>
          <p:nvPr>
            <p:ph type="sldNum" sz="quarter" idx="12"/>
          </p:nvPr>
        </p:nvSpPr>
        <p:spPr/>
        <p:txBody>
          <a:bodyPr/>
          <a:lstStyle/>
          <a:p>
            <a:fld id="{B6F15528-21DE-4FAA-801E-634DDDAF4B2B}" type="slidenum">
              <a:rPr lang="en-US" smtClean="0"/>
              <a:pPr/>
              <a:t>21</a:t>
            </a:fld>
            <a:endParaRPr lang="en-US" dirty="0"/>
          </a:p>
        </p:txBody>
      </p:sp>
    </p:spTree>
    <p:extLst>
      <p:ext uri="{BB962C8B-B14F-4D97-AF65-F5344CB8AC3E}">
        <p14:creationId xmlns:p14="http://schemas.microsoft.com/office/powerpoint/2010/main" val="2447498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828" y="76200"/>
            <a:ext cx="8229600" cy="533400"/>
          </a:xfrm>
        </p:spPr>
        <p:txBody>
          <a:bodyPr>
            <a:noAutofit/>
          </a:bodyPr>
          <a:lstStyle/>
          <a:p>
            <a:r>
              <a:rPr lang="en-CA" sz="2800" b="1" dirty="0">
                <a:solidFill>
                  <a:schemeClr val="bg1"/>
                </a:solidFill>
              </a:rPr>
              <a:t>Mapping People on the Adoption Curve</a:t>
            </a:r>
            <a:endParaRPr lang="en-US" sz="2800" b="1" dirty="0">
              <a:solidFill>
                <a:schemeClr val="bg1"/>
              </a:solidFill>
            </a:endParaRPr>
          </a:p>
        </p:txBody>
      </p:sp>
      <p:graphicFrame>
        <p:nvGraphicFramePr>
          <p:cNvPr id="4" name="Group 550"/>
          <p:cNvGraphicFramePr>
            <a:graphicFrameLocks/>
          </p:cNvGraphicFramePr>
          <p:nvPr>
            <p:extLst>
              <p:ext uri="{D42A27DB-BD31-4B8C-83A1-F6EECF244321}">
                <p14:modId xmlns:p14="http://schemas.microsoft.com/office/powerpoint/2010/main" val="913927361"/>
              </p:ext>
            </p:extLst>
          </p:nvPr>
        </p:nvGraphicFramePr>
        <p:xfrm>
          <a:off x="436705" y="1151710"/>
          <a:ext cx="8021497" cy="4554580"/>
        </p:xfrm>
        <a:graphic>
          <a:graphicData uri="http://schemas.openxmlformats.org/drawingml/2006/table">
            <a:tbl>
              <a:tblPr/>
              <a:tblGrid>
                <a:gridCol w="1691822">
                  <a:extLst>
                    <a:ext uri="{9D8B030D-6E8A-4147-A177-3AD203B41FA5}">
                      <a16:colId xmlns:a16="http://schemas.microsoft.com/office/drawing/2014/main" val="20000"/>
                    </a:ext>
                  </a:extLst>
                </a:gridCol>
                <a:gridCol w="1642749">
                  <a:extLst>
                    <a:ext uri="{9D8B030D-6E8A-4147-A177-3AD203B41FA5}">
                      <a16:colId xmlns:a16="http://schemas.microsoft.com/office/drawing/2014/main" val="20001"/>
                    </a:ext>
                  </a:extLst>
                </a:gridCol>
                <a:gridCol w="1544554">
                  <a:extLst>
                    <a:ext uri="{9D8B030D-6E8A-4147-A177-3AD203B41FA5}">
                      <a16:colId xmlns:a16="http://schemas.microsoft.com/office/drawing/2014/main" val="20002"/>
                    </a:ext>
                  </a:extLst>
                </a:gridCol>
                <a:gridCol w="1570029">
                  <a:extLst>
                    <a:ext uri="{9D8B030D-6E8A-4147-A177-3AD203B41FA5}">
                      <a16:colId xmlns:a16="http://schemas.microsoft.com/office/drawing/2014/main" val="20003"/>
                    </a:ext>
                  </a:extLst>
                </a:gridCol>
                <a:gridCol w="1572343">
                  <a:extLst>
                    <a:ext uri="{9D8B030D-6E8A-4147-A177-3AD203B41FA5}">
                      <a16:colId xmlns:a16="http://schemas.microsoft.com/office/drawing/2014/main" val="20004"/>
                    </a:ext>
                  </a:extLst>
                </a:gridCol>
              </a:tblGrid>
              <a:tr h="396185">
                <a:tc rowSpan="2">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Key Players</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gridSpan="4">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6">
                        <a:lumMod val="75000"/>
                      </a:schemeClr>
                    </a:solid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1355536">
                <a:tc vMerge="1">
                  <a:txBody>
                    <a:bodyPr/>
                    <a:lstStyle/>
                    <a:p>
                      <a:endParaRPr lang="en-US"/>
                    </a:p>
                  </a:txBody>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Aware </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Interested</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Desire for Action</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600" b="1" i="0" u="none" strike="noStrike" cap="none" normalizeH="0" baseline="0" dirty="0">
                          <a:ln>
                            <a:noFill/>
                          </a:ln>
                          <a:solidFill>
                            <a:srgbClr val="000000"/>
                          </a:solidFill>
                          <a:effectLst/>
                          <a:latin typeface="Arial" charset="0"/>
                          <a:ea typeface="Times New Roman" pitchFamily="18" charset="0"/>
                          <a:cs typeface="Arial" charset="0"/>
                        </a:rPr>
                        <a:t>Moving to Action or Adopting the Change</a:t>
                      </a:r>
                      <a:endParaRPr kumimoji="0" lang="en-CA" sz="16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1"/>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Person1</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O</a:t>
                      </a:r>
                      <a:endPar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 2</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70094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Person 3</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X</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rPr>
                        <a:t></a:t>
                      </a: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O</a:t>
                      </a:r>
                      <a:endParaRPr kumimoji="0" lang="en-CA" sz="1800" b="0" i="0" u="none" strike="noStrike" cap="none" normalizeH="0" baseline="0" dirty="0">
                        <a:ln>
                          <a:noFill/>
                        </a:ln>
                        <a:solidFill>
                          <a:srgbClr val="000000"/>
                        </a:solidFill>
                        <a:effectLst/>
                        <a:latin typeface="Arial" charset="0"/>
                        <a:ea typeface="Times New Roman" pitchFamily="18" charset="0"/>
                        <a:cs typeface="Arial" charset="0"/>
                        <a:sym typeface="Wingdings" pitchFamily="2" charset="2"/>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r h="69999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Etc...</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4" marB="45714"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CA" sz="1800" b="0" i="0" u="none" strike="noStrike" cap="none" normalizeH="0" baseline="0" dirty="0">
                        <a:ln>
                          <a:noFill/>
                        </a:ln>
                        <a:solidFill>
                          <a:schemeClr val="tx1"/>
                        </a:solidFill>
                        <a:effectLst/>
                        <a:latin typeface="Arial" charset="0"/>
                        <a:cs typeface="Arial" charset="0"/>
                      </a:endParaRPr>
                    </a:p>
                  </a:txBody>
                  <a:tcPr marT="45714" marB="4571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5"/>
                  </a:ext>
                </a:extLst>
              </a:tr>
            </a:tbl>
          </a:graphicData>
        </a:graphic>
      </p:graphicFrame>
      <p:sp>
        <p:nvSpPr>
          <p:cNvPr id="3" name="Footer Placeholder 2">
            <a:extLst>
              <a:ext uri="{FF2B5EF4-FFF2-40B4-BE49-F238E27FC236}">
                <a16:creationId xmlns:a16="http://schemas.microsoft.com/office/drawing/2014/main" id="{010EA085-2384-4732-9CA5-5FF438705D78}"/>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11609E85-BE6E-41D0-8034-2E7A3E79453D}"/>
              </a:ext>
            </a:extLst>
          </p:cNvPr>
          <p:cNvSpPr>
            <a:spLocks noGrp="1"/>
          </p:cNvSpPr>
          <p:nvPr>
            <p:ph type="sldNum" sz="quarter" idx="12"/>
          </p:nvPr>
        </p:nvSpPr>
        <p:spPr/>
        <p:txBody>
          <a:bodyPr/>
          <a:lstStyle/>
          <a:p>
            <a:fld id="{B6F15528-21DE-4FAA-801E-634DDDAF4B2B}" type="slidenum">
              <a:rPr lang="en-US" smtClean="0"/>
              <a:pPr/>
              <a:t>22</a:t>
            </a:fld>
            <a:endParaRPr lang="en-US" dirty="0"/>
          </a:p>
        </p:txBody>
      </p:sp>
    </p:spTree>
    <p:extLst>
      <p:ext uri="{BB962C8B-B14F-4D97-AF65-F5344CB8AC3E}">
        <p14:creationId xmlns:p14="http://schemas.microsoft.com/office/powerpoint/2010/main" val="9995427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5735"/>
            <a:ext cx="7315200" cy="609600"/>
          </a:xfrm>
        </p:spPr>
        <p:txBody>
          <a:bodyPr>
            <a:normAutofit/>
          </a:bodyPr>
          <a:lstStyle/>
          <a:p>
            <a:r>
              <a:rPr lang="en-CA" sz="3200" b="1" dirty="0">
                <a:solidFill>
                  <a:schemeClr val="bg1"/>
                </a:solidFill>
              </a:rPr>
              <a:t>Action Planning Checklist</a:t>
            </a:r>
            <a:endParaRPr lang="en-US" sz="3200" b="1" dirty="0">
              <a:solidFill>
                <a:schemeClr val="bg1"/>
              </a:solidFill>
            </a:endParaRPr>
          </a:p>
        </p:txBody>
      </p:sp>
      <p:sp>
        <p:nvSpPr>
          <p:cNvPr id="3" name="Content Placeholder 2"/>
          <p:cNvSpPr>
            <a:spLocks noGrp="1"/>
          </p:cNvSpPr>
          <p:nvPr>
            <p:ph idx="1"/>
          </p:nvPr>
        </p:nvSpPr>
        <p:spPr>
          <a:xfrm>
            <a:off x="647700" y="1295990"/>
            <a:ext cx="8001000" cy="5047748"/>
          </a:xfrm>
        </p:spPr>
        <p:txBody>
          <a:bodyPr anchor="ctr">
            <a:normAutofit fontScale="92500" lnSpcReduction="10000"/>
          </a:bodyPr>
          <a:lstStyle/>
          <a:p>
            <a:pPr marL="533400" indent="-533400">
              <a:buFont typeface="Wingdings" pitchFamily="2" charset="2"/>
              <a:buChar char="ü"/>
              <a:defRPr/>
            </a:pPr>
            <a:r>
              <a:rPr lang="en-CA" sz="2400" dirty="0"/>
              <a:t>Is the action plan consistent with the analysis, vision, and objectives?</a:t>
            </a:r>
          </a:p>
          <a:p>
            <a:pPr marL="533400" indent="-533400">
              <a:buFont typeface="Wingdings" pitchFamily="2" charset="2"/>
              <a:buChar char="ü"/>
              <a:defRPr/>
            </a:pPr>
            <a:endParaRPr lang="en-CA" sz="1100" dirty="0"/>
          </a:p>
          <a:p>
            <a:pPr marL="533400" indent="-533400">
              <a:buFont typeface="Wingdings" pitchFamily="2" charset="2"/>
              <a:buChar char="ü"/>
              <a:defRPr/>
            </a:pPr>
            <a:r>
              <a:rPr lang="en-US" sz="2400" dirty="0"/>
              <a:t>Is your action plan realistic,</a:t>
            </a:r>
            <a:r>
              <a:rPr lang="en-CA" sz="2400" dirty="0"/>
              <a:t> given your influence, and the resources likely to be available to you?</a:t>
            </a:r>
            <a:r>
              <a:rPr lang="en-US" sz="2400" dirty="0"/>
              <a:t> </a:t>
            </a:r>
          </a:p>
          <a:p>
            <a:pPr marL="533400" indent="-533400">
              <a:buFont typeface="Wingdings" pitchFamily="2" charset="2"/>
              <a:buChar char="ü"/>
              <a:defRPr/>
            </a:pPr>
            <a:endParaRPr lang="en-US" sz="1100" dirty="0"/>
          </a:p>
          <a:p>
            <a:pPr marL="533400" indent="-533400">
              <a:buFont typeface="Wingdings" pitchFamily="2" charset="2"/>
              <a:buChar char="ü"/>
              <a:defRPr/>
            </a:pPr>
            <a:r>
              <a:rPr lang="en-US" sz="2400" dirty="0"/>
              <a:t>Are you and your team committed, and do </a:t>
            </a:r>
            <a:r>
              <a:rPr lang="en-CA" sz="2400" dirty="0"/>
              <a:t>have the competence and credibility to implement the action steps? If not, how will you address this?</a:t>
            </a:r>
            <a:endParaRPr lang="en-US" sz="2400" dirty="0"/>
          </a:p>
          <a:p>
            <a:pPr marL="533400" indent="-533400">
              <a:buFont typeface="Wingdings" pitchFamily="2" charset="2"/>
              <a:buChar char="ü"/>
              <a:defRPr/>
            </a:pPr>
            <a:endParaRPr lang="en-CA" sz="1100" dirty="0"/>
          </a:p>
          <a:p>
            <a:pPr marL="533400" indent="-533400">
              <a:buFont typeface="Wingdings" pitchFamily="2" charset="2"/>
              <a:buChar char="ü"/>
              <a:defRPr/>
            </a:pPr>
            <a:r>
              <a:rPr lang="en-CA" sz="2400" dirty="0"/>
              <a:t>Is the plan time-sequenced in logical order?</a:t>
            </a:r>
            <a:endParaRPr lang="en-US" sz="2400" dirty="0"/>
          </a:p>
          <a:p>
            <a:pPr marL="533400" indent="-533400">
              <a:buFont typeface="Wingdings" pitchFamily="2" charset="2"/>
              <a:buChar char="ü"/>
              <a:defRPr/>
            </a:pPr>
            <a:endParaRPr lang="en-CA" sz="1100" dirty="0"/>
          </a:p>
          <a:p>
            <a:pPr marL="533400" indent="-533400">
              <a:buFont typeface="Wingdings" pitchFamily="2" charset="2"/>
              <a:buChar char="ü"/>
              <a:defRPr/>
            </a:pPr>
            <a:r>
              <a:rPr lang="en-CA" sz="2400" dirty="0"/>
              <a:t>Is it clear who will do what, when, where, and how?</a:t>
            </a:r>
            <a:endParaRPr lang="en-US" sz="2400" dirty="0"/>
          </a:p>
          <a:p>
            <a:pPr marL="533400" indent="-533400">
              <a:buFont typeface="Wingdings" pitchFamily="2" charset="2"/>
              <a:buChar char="ü"/>
              <a:defRPr/>
            </a:pPr>
            <a:endParaRPr lang="en-CA" sz="1100" dirty="0"/>
          </a:p>
          <a:p>
            <a:pPr marL="533400" indent="-533400">
              <a:buFont typeface="Wingdings" pitchFamily="2" charset="2"/>
              <a:buChar char="ü"/>
              <a:defRPr/>
            </a:pPr>
            <a:r>
              <a:rPr lang="en-CA" sz="2400" dirty="0"/>
              <a:t>What are the milestones and the probability of success at each step? Have you anticipated secondary consequences of your actions?</a:t>
            </a:r>
          </a:p>
          <a:p>
            <a:pPr marL="533400" indent="-533400">
              <a:buFont typeface="Wingdings" pitchFamily="2" charset="2"/>
              <a:buChar char="ü"/>
              <a:defRPr/>
            </a:pPr>
            <a:endParaRPr lang="en-CA" sz="1700" dirty="0"/>
          </a:p>
          <a:p>
            <a:endParaRPr lang="en-US" sz="2400" dirty="0"/>
          </a:p>
        </p:txBody>
      </p:sp>
      <p:sp>
        <p:nvSpPr>
          <p:cNvPr id="4" name="Footer Placeholder 3">
            <a:extLst>
              <a:ext uri="{FF2B5EF4-FFF2-40B4-BE49-F238E27FC236}">
                <a16:creationId xmlns:a16="http://schemas.microsoft.com/office/drawing/2014/main" id="{E5394B38-799B-4DC1-8786-2D5AEF8F79B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F2CD087F-4559-4BB9-8902-DDB1FCDCD840}"/>
              </a:ext>
            </a:extLst>
          </p:cNvPr>
          <p:cNvSpPr>
            <a:spLocks noGrp="1"/>
          </p:cNvSpPr>
          <p:nvPr>
            <p:ph type="sldNum" sz="quarter" idx="12"/>
          </p:nvPr>
        </p:nvSpPr>
        <p:spPr/>
        <p:txBody>
          <a:bodyPr/>
          <a:lstStyle/>
          <a:p>
            <a:fld id="{B6F15528-21DE-4FAA-801E-634DDDAF4B2B}" type="slidenum">
              <a:rPr lang="en-US" smtClean="0"/>
              <a:pPr/>
              <a:t>23</a:t>
            </a:fld>
            <a:endParaRPr lang="en-US" dirty="0"/>
          </a:p>
        </p:txBody>
      </p:sp>
    </p:spTree>
    <p:extLst>
      <p:ext uri="{BB962C8B-B14F-4D97-AF65-F5344CB8AC3E}">
        <p14:creationId xmlns:p14="http://schemas.microsoft.com/office/powerpoint/2010/main" val="3561103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76200"/>
            <a:ext cx="7315200" cy="533400"/>
          </a:xfrm>
        </p:spPr>
        <p:txBody>
          <a:bodyPr>
            <a:normAutofit fontScale="90000"/>
          </a:bodyPr>
          <a:lstStyle/>
          <a:p>
            <a:r>
              <a:rPr lang="en-CA" sz="3200" b="1" dirty="0">
                <a:solidFill>
                  <a:schemeClr val="bg1"/>
                </a:solidFill>
              </a:rPr>
              <a:t>Action Planning Checklist (cont.)</a:t>
            </a:r>
            <a:endParaRPr lang="en-US" sz="3200" b="1" dirty="0">
              <a:solidFill>
                <a:schemeClr val="bg1"/>
              </a:solidFill>
            </a:endParaRPr>
          </a:p>
        </p:txBody>
      </p:sp>
      <p:sp>
        <p:nvSpPr>
          <p:cNvPr id="3" name="Content Placeholder 2"/>
          <p:cNvSpPr>
            <a:spLocks noGrp="1"/>
          </p:cNvSpPr>
          <p:nvPr>
            <p:ph idx="1"/>
          </p:nvPr>
        </p:nvSpPr>
        <p:spPr>
          <a:xfrm>
            <a:off x="390985" y="867213"/>
            <a:ext cx="8295815" cy="5257800"/>
          </a:xfrm>
        </p:spPr>
        <p:txBody>
          <a:bodyPr anchor="ctr">
            <a:noAutofit/>
          </a:bodyPr>
          <a:lstStyle/>
          <a:p>
            <a:pPr marL="0" indent="0">
              <a:lnSpc>
                <a:spcPct val="90000"/>
              </a:lnSpc>
              <a:buNone/>
              <a:defRPr/>
            </a:pPr>
            <a:endParaRPr lang="en-US" sz="1000" dirty="0"/>
          </a:p>
          <a:p>
            <a:pPr marL="533400" indent="-533400">
              <a:lnSpc>
                <a:spcPct val="90000"/>
              </a:lnSpc>
              <a:buFont typeface="Wingdings" pitchFamily="2" charset="2"/>
              <a:buChar char="ü"/>
              <a:defRPr/>
            </a:pPr>
            <a:endParaRPr lang="en-US" sz="1000" dirty="0"/>
          </a:p>
          <a:p>
            <a:pPr marL="533400" indent="-533400">
              <a:lnSpc>
                <a:spcPct val="90000"/>
              </a:lnSpc>
              <a:buFont typeface="Wingdings" pitchFamily="2" charset="2"/>
              <a:buChar char="ü"/>
              <a:defRPr/>
            </a:pPr>
            <a:r>
              <a:rPr lang="en-CA" sz="2400" dirty="0"/>
              <a:t>Have you anticipated possible secondary consequences and lagging impacts your plans may have?</a:t>
            </a:r>
          </a:p>
          <a:p>
            <a:pPr marL="533400" indent="-533400">
              <a:lnSpc>
                <a:spcPct val="90000"/>
              </a:lnSpc>
              <a:buFont typeface="Wingdings" pitchFamily="2" charset="2"/>
              <a:buChar char="ü"/>
              <a:defRPr/>
            </a:pPr>
            <a:endParaRPr lang="en-US" sz="1000" dirty="0"/>
          </a:p>
          <a:p>
            <a:pPr marL="533400" indent="-533400">
              <a:lnSpc>
                <a:spcPct val="90000"/>
              </a:lnSpc>
              <a:buFont typeface="Wingdings" pitchFamily="2" charset="2"/>
              <a:buChar char="ü"/>
              <a:defRPr/>
            </a:pPr>
            <a:r>
              <a:rPr lang="en-CA" sz="2400" dirty="0"/>
              <a:t>Have you developed contingencies for risk areas and for how to proceed if things go better or differently than anticipated?</a:t>
            </a:r>
            <a:r>
              <a:rPr lang="en-US" sz="2400" dirty="0"/>
              <a:t>  </a:t>
            </a:r>
          </a:p>
          <a:p>
            <a:pPr marL="533400" indent="-533400">
              <a:lnSpc>
                <a:spcPct val="90000"/>
              </a:lnSpc>
              <a:buFont typeface="Wingdings" pitchFamily="2" charset="2"/>
              <a:buChar char="ü"/>
              <a:defRPr/>
            </a:pPr>
            <a:endParaRPr lang="en-CA" sz="1000" dirty="0"/>
          </a:p>
          <a:p>
            <a:pPr marL="533400" indent="-533400">
              <a:lnSpc>
                <a:spcPct val="90000"/>
              </a:lnSpc>
              <a:buFont typeface="Wingdings" pitchFamily="2" charset="2"/>
              <a:buChar char="ü"/>
              <a:defRPr/>
            </a:pPr>
            <a:r>
              <a:rPr lang="en-CA" sz="2400" dirty="0"/>
              <a:t>Who does your plan rely on?  Are they “on-side”?  If not, what will it take to bring them “on-side”?</a:t>
            </a:r>
          </a:p>
          <a:p>
            <a:pPr marL="533400" indent="-533400">
              <a:lnSpc>
                <a:spcPct val="90000"/>
              </a:lnSpc>
              <a:buFont typeface="Wingdings" pitchFamily="2" charset="2"/>
              <a:buChar char="ü"/>
              <a:defRPr/>
            </a:pPr>
            <a:endParaRPr lang="en-CA" sz="1000" dirty="0"/>
          </a:p>
          <a:p>
            <a:pPr marL="533400" indent="-533400">
              <a:lnSpc>
                <a:spcPct val="90000"/>
              </a:lnSpc>
              <a:buFont typeface="Wingdings" pitchFamily="2" charset="2"/>
              <a:buChar char="ü"/>
              <a:defRPr/>
            </a:pPr>
            <a:r>
              <a:rPr lang="en-CA" sz="2400" dirty="0"/>
              <a:t>Does your action plan take into account the concerns of stakeholders and possible coalitions they might form?</a:t>
            </a:r>
            <a:endParaRPr lang="en-US" sz="2400" dirty="0"/>
          </a:p>
          <a:p>
            <a:pPr marL="533400" indent="-533400">
              <a:lnSpc>
                <a:spcPct val="90000"/>
              </a:lnSpc>
              <a:buFont typeface="Wingdings" pitchFamily="2" charset="2"/>
              <a:buChar char="ü"/>
              <a:defRPr/>
            </a:pPr>
            <a:endParaRPr lang="en-CA" sz="1000" dirty="0"/>
          </a:p>
          <a:p>
            <a:pPr marL="533400" indent="-533400">
              <a:lnSpc>
                <a:spcPct val="90000"/>
              </a:lnSpc>
              <a:buFont typeface="Wingdings" pitchFamily="2" charset="2"/>
              <a:buChar char="ü"/>
              <a:defRPr/>
            </a:pPr>
            <a:r>
              <a:rPr lang="en-CA" sz="2400" dirty="0"/>
              <a:t>Who (and what) could seriously obstruct the change? How will you manage them? </a:t>
            </a:r>
            <a:endParaRPr lang="en-US" sz="2400" dirty="0"/>
          </a:p>
          <a:p>
            <a:endParaRPr lang="en-US" sz="2200" dirty="0"/>
          </a:p>
        </p:txBody>
      </p:sp>
      <p:sp>
        <p:nvSpPr>
          <p:cNvPr id="4" name="Footer Placeholder 3">
            <a:extLst>
              <a:ext uri="{FF2B5EF4-FFF2-40B4-BE49-F238E27FC236}">
                <a16:creationId xmlns:a16="http://schemas.microsoft.com/office/drawing/2014/main" id="{0284C0B5-C9D1-48BF-8D57-F69C2C837BC7}"/>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4A48C4CD-170D-4C20-A8BB-E28689999721}"/>
              </a:ext>
            </a:extLst>
          </p:cNvPr>
          <p:cNvSpPr>
            <a:spLocks noGrp="1"/>
          </p:cNvSpPr>
          <p:nvPr>
            <p:ph type="sldNum" sz="quarter" idx="12"/>
          </p:nvPr>
        </p:nvSpPr>
        <p:spPr/>
        <p:txBody>
          <a:bodyPr/>
          <a:lstStyle/>
          <a:p>
            <a:fld id="{B6F15528-21DE-4FAA-801E-634DDDAF4B2B}" type="slidenum">
              <a:rPr lang="en-US" smtClean="0"/>
              <a:pPr/>
              <a:t>24</a:t>
            </a:fld>
            <a:endParaRPr lang="en-US" dirty="0"/>
          </a:p>
        </p:txBody>
      </p:sp>
    </p:spTree>
    <p:extLst>
      <p:ext uri="{BB962C8B-B14F-4D97-AF65-F5344CB8AC3E}">
        <p14:creationId xmlns:p14="http://schemas.microsoft.com/office/powerpoint/2010/main" val="36309732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6997" y="153232"/>
            <a:ext cx="7315200" cy="914400"/>
          </a:xfrm>
        </p:spPr>
        <p:txBody>
          <a:bodyPr>
            <a:noAutofit/>
          </a:bodyPr>
          <a:lstStyle/>
          <a:p>
            <a:r>
              <a:rPr lang="en-CA" sz="2800" b="1" dirty="0">
                <a:solidFill>
                  <a:schemeClr val="bg1"/>
                </a:solidFill>
              </a:rPr>
              <a:t>Communication Needs for Different </a:t>
            </a:r>
            <a:r>
              <a:rPr lang="en-CA" sz="2800" b="1" dirty="0"/>
              <a:t>Phases in the Change Process</a:t>
            </a:r>
            <a:endParaRPr lang="en-US" sz="2800" b="1" dirty="0"/>
          </a:p>
        </p:txBody>
      </p:sp>
      <p:graphicFrame>
        <p:nvGraphicFramePr>
          <p:cNvPr id="4" name="Group 65"/>
          <p:cNvGraphicFramePr>
            <a:graphicFrameLocks noGrp="1"/>
          </p:cNvGraphicFramePr>
          <p:nvPr>
            <p:ph idx="1"/>
            <p:extLst>
              <p:ext uri="{D42A27DB-BD31-4B8C-83A1-F6EECF244321}">
                <p14:modId xmlns:p14="http://schemas.microsoft.com/office/powerpoint/2010/main" val="1430282275"/>
              </p:ext>
            </p:extLst>
          </p:nvPr>
        </p:nvGraphicFramePr>
        <p:xfrm>
          <a:off x="571500" y="1235491"/>
          <a:ext cx="8001000" cy="4953000"/>
        </p:xfrm>
        <a:graphic>
          <a:graphicData uri="http://schemas.openxmlformats.org/drawingml/2006/table">
            <a:tbl>
              <a:tblPr/>
              <a:tblGrid>
                <a:gridCol w="1778000">
                  <a:extLst>
                    <a:ext uri="{9D8B030D-6E8A-4147-A177-3AD203B41FA5}">
                      <a16:colId xmlns:a16="http://schemas.microsoft.com/office/drawing/2014/main" val="20000"/>
                    </a:ext>
                  </a:extLst>
                </a:gridCol>
                <a:gridCol w="2074333">
                  <a:extLst>
                    <a:ext uri="{9D8B030D-6E8A-4147-A177-3AD203B41FA5}">
                      <a16:colId xmlns:a16="http://schemas.microsoft.com/office/drawing/2014/main" val="20001"/>
                    </a:ext>
                  </a:extLst>
                </a:gridCol>
                <a:gridCol w="2148417">
                  <a:extLst>
                    <a:ext uri="{9D8B030D-6E8A-4147-A177-3AD203B41FA5}">
                      <a16:colId xmlns:a16="http://schemas.microsoft.com/office/drawing/2014/main" val="20002"/>
                    </a:ext>
                  </a:extLst>
                </a:gridCol>
                <a:gridCol w="2000250">
                  <a:extLst>
                    <a:ext uri="{9D8B030D-6E8A-4147-A177-3AD203B41FA5}">
                      <a16:colId xmlns:a16="http://schemas.microsoft.com/office/drawing/2014/main" val="20003"/>
                    </a:ext>
                  </a:extLst>
                </a:gridCol>
              </a:tblGrid>
              <a:tr h="1005677">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Pre-Approval Phase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Developing the Need for Change Phase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Mid Stream Change Phase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Confirming the Change Phase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3947323">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Communication plans to sell top management</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Communication plans to explain the need for change, provide a rationale, reassure employees, and clarify the steps in the change process. </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Communication plans to inform people of progress and to obtain feedback on attitudes and issues, to challenge any misconceptions, and to clarify new organizational roles, structures, and systems.</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Communication plans to inform employees of the success, to celebrate the change, and to prepare the organization for the next change. </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bl>
          </a:graphicData>
        </a:graphic>
      </p:graphicFrame>
      <p:sp>
        <p:nvSpPr>
          <p:cNvPr id="3" name="Footer Placeholder 2">
            <a:extLst>
              <a:ext uri="{FF2B5EF4-FFF2-40B4-BE49-F238E27FC236}">
                <a16:creationId xmlns:a16="http://schemas.microsoft.com/office/drawing/2014/main" id="{687481BF-614C-4CFF-A20A-AE397AA9CAAB}"/>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255787B4-16A9-4843-92F5-D934394851BC}"/>
              </a:ext>
            </a:extLst>
          </p:cNvPr>
          <p:cNvSpPr>
            <a:spLocks noGrp="1"/>
          </p:cNvSpPr>
          <p:nvPr>
            <p:ph type="sldNum" sz="quarter" idx="12"/>
          </p:nvPr>
        </p:nvSpPr>
        <p:spPr/>
        <p:txBody>
          <a:bodyPr/>
          <a:lstStyle/>
          <a:p>
            <a:fld id="{B6F15528-21DE-4FAA-801E-634DDDAF4B2B}" type="slidenum">
              <a:rPr lang="en-US" smtClean="0"/>
              <a:pPr/>
              <a:t>25</a:t>
            </a:fld>
            <a:endParaRPr lang="en-US" dirty="0"/>
          </a:p>
        </p:txBody>
      </p:sp>
    </p:spTree>
    <p:extLst>
      <p:ext uri="{BB962C8B-B14F-4D97-AF65-F5344CB8AC3E}">
        <p14:creationId xmlns:p14="http://schemas.microsoft.com/office/powerpoint/2010/main" val="20933848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1006"/>
            <a:ext cx="7315200" cy="457200"/>
          </a:xfrm>
        </p:spPr>
        <p:txBody>
          <a:bodyPr>
            <a:normAutofit fontScale="90000"/>
          </a:bodyPr>
          <a:lstStyle/>
          <a:p>
            <a:r>
              <a:rPr lang="en-CA" sz="3200" b="1" dirty="0">
                <a:solidFill>
                  <a:schemeClr val="bg1"/>
                </a:solidFill>
              </a:rPr>
              <a:t>Communicating for Change</a:t>
            </a:r>
            <a:endParaRPr lang="en-US" sz="3200" b="1" dirty="0">
              <a:solidFill>
                <a:schemeClr val="bg1"/>
              </a:solidFill>
            </a:endParaRPr>
          </a:p>
        </p:txBody>
      </p:sp>
      <p:sp>
        <p:nvSpPr>
          <p:cNvPr id="3" name="Content Placeholder 2"/>
          <p:cNvSpPr>
            <a:spLocks noGrp="1"/>
          </p:cNvSpPr>
          <p:nvPr>
            <p:ph idx="1"/>
          </p:nvPr>
        </p:nvSpPr>
        <p:spPr>
          <a:xfrm>
            <a:off x="704850" y="1281112"/>
            <a:ext cx="7734300" cy="5257800"/>
          </a:xfrm>
        </p:spPr>
        <p:txBody>
          <a:bodyPr>
            <a:normAutofit fontScale="55000" lnSpcReduction="20000"/>
          </a:bodyPr>
          <a:lstStyle/>
          <a:p>
            <a:pPr marL="457200" indent="-457200">
              <a:lnSpc>
                <a:spcPct val="120000"/>
              </a:lnSpc>
              <a:buFontTx/>
              <a:buAutoNum type="arabicPeriod"/>
              <a:defRPr/>
            </a:pPr>
            <a:r>
              <a:rPr lang="en-CA" sz="4000" b="1" dirty="0">
                <a:solidFill>
                  <a:schemeClr val="accent6">
                    <a:lumMod val="75000"/>
                  </a:schemeClr>
                </a:solidFill>
              </a:rPr>
              <a:t>Message</a:t>
            </a:r>
            <a:r>
              <a:rPr lang="en-CA" sz="4000" dirty="0">
                <a:solidFill>
                  <a:schemeClr val="accent6">
                    <a:lumMod val="75000"/>
                  </a:schemeClr>
                </a:solidFill>
              </a:rPr>
              <a:t> </a:t>
            </a:r>
            <a:r>
              <a:rPr lang="en-CA" sz="4000" dirty="0"/>
              <a:t>and </a:t>
            </a:r>
            <a:r>
              <a:rPr lang="en-CA" sz="4000" b="1" dirty="0">
                <a:solidFill>
                  <a:schemeClr val="accent6">
                    <a:lumMod val="75000"/>
                  </a:schemeClr>
                </a:solidFill>
              </a:rPr>
              <a:t>media redundancy </a:t>
            </a:r>
            <a:r>
              <a:rPr lang="en-CA" sz="4000" dirty="0"/>
              <a:t>are key for message retention</a:t>
            </a:r>
            <a:r>
              <a:rPr lang="en-US" sz="4000" dirty="0"/>
              <a:t>. Carefully consider the impact and use of social media and how others affected may use it</a:t>
            </a:r>
          </a:p>
          <a:p>
            <a:pPr marL="457200" indent="-457200">
              <a:lnSpc>
                <a:spcPct val="120000"/>
              </a:lnSpc>
              <a:buFontTx/>
              <a:buAutoNum type="arabicPeriod"/>
              <a:defRPr/>
            </a:pPr>
            <a:endParaRPr lang="en-CA" sz="2000" dirty="0"/>
          </a:p>
          <a:p>
            <a:pPr marL="457200" indent="-457200">
              <a:lnSpc>
                <a:spcPct val="120000"/>
              </a:lnSpc>
              <a:buFontTx/>
              <a:buAutoNum type="arabicPeriod"/>
              <a:defRPr/>
            </a:pPr>
            <a:r>
              <a:rPr lang="en-CA" sz="4000" b="1" dirty="0">
                <a:solidFill>
                  <a:schemeClr val="accent6">
                    <a:lumMod val="75000"/>
                  </a:schemeClr>
                </a:solidFill>
              </a:rPr>
              <a:t>Face-to-face</a:t>
            </a:r>
            <a:r>
              <a:rPr lang="en-CA" sz="4000" dirty="0">
                <a:solidFill>
                  <a:schemeClr val="accent6">
                    <a:lumMod val="75000"/>
                  </a:schemeClr>
                </a:solidFill>
              </a:rPr>
              <a:t> </a:t>
            </a:r>
            <a:r>
              <a:rPr lang="en-CA" sz="4000" dirty="0"/>
              <a:t>communication is most effective</a:t>
            </a:r>
            <a:endParaRPr lang="en-US" sz="4000" dirty="0"/>
          </a:p>
          <a:p>
            <a:pPr marL="457200" indent="-457200">
              <a:lnSpc>
                <a:spcPct val="120000"/>
              </a:lnSpc>
              <a:buFontTx/>
              <a:buAutoNum type="arabicPeriod"/>
              <a:defRPr/>
            </a:pPr>
            <a:endParaRPr lang="en-CA" sz="2000" dirty="0"/>
          </a:p>
          <a:p>
            <a:pPr marL="457200" indent="-457200">
              <a:lnSpc>
                <a:spcPct val="120000"/>
              </a:lnSpc>
              <a:buFontTx/>
              <a:buAutoNum type="arabicPeriod"/>
              <a:defRPr/>
            </a:pPr>
            <a:r>
              <a:rPr lang="en-CA" sz="4000" b="1" dirty="0">
                <a:solidFill>
                  <a:schemeClr val="accent6">
                    <a:lumMod val="75000"/>
                  </a:schemeClr>
                </a:solidFill>
              </a:rPr>
              <a:t>Line authority</a:t>
            </a:r>
            <a:r>
              <a:rPr lang="en-CA" sz="4000" dirty="0">
                <a:solidFill>
                  <a:schemeClr val="accent6">
                    <a:lumMod val="75000"/>
                  </a:schemeClr>
                </a:solidFill>
              </a:rPr>
              <a:t> </a:t>
            </a:r>
            <a:r>
              <a:rPr lang="en-CA" sz="4000" dirty="0"/>
              <a:t>is effective in communications</a:t>
            </a:r>
            <a:r>
              <a:rPr lang="en-US" sz="4000" dirty="0"/>
              <a:t> </a:t>
            </a:r>
          </a:p>
          <a:p>
            <a:pPr marL="457200" indent="-457200">
              <a:lnSpc>
                <a:spcPct val="120000"/>
              </a:lnSpc>
              <a:buFontTx/>
              <a:buAutoNum type="arabicPeriod"/>
              <a:defRPr/>
            </a:pPr>
            <a:endParaRPr lang="en-CA" sz="2000" dirty="0"/>
          </a:p>
          <a:p>
            <a:pPr marL="457200" indent="-457200">
              <a:lnSpc>
                <a:spcPct val="120000"/>
              </a:lnSpc>
              <a:buFontTx/>
              <a:buAutoNum type="arabicPeriod"/>
              <a:defRPr/>
            </a:pPr>
            <a:r>
              <a:rPr lang="en-CA" sz="4000" dirty="0"/>
              <a:t>The </a:t>
            </a:r>
            <a:r>
              <a:rPr lang="en-CA" sz="4000" b="1" dirty="0">
                <a:solidFill>
                  <a:schemeClr val="accent6">
                    <a:lumMod val="75000"/>
                  </a:schemeClr>
                </a:solidFill>
              </a:rPr>
              <a:t>immediate supervisor</a:t>
            </a:r>
            <a:r>
              <a:rPr lang="en-CA" sz="4000" dirty="0">
                <a:solidFill>
                  <a:schemeClr val="accent6">
                    <a:lumMod val="75000"/>
                  </a:schemeClr>
                </a:solidFill>
              </a:rPr>
              <a:t> </a:t>
            </a:r>
            <a:r>
              <a:rPr lang="en-CA" sz="4000" dirty="0"/>
              <a:t>is key</a:t>
            </a:r>
            <a:endParaRPr lang="en-US" sz="4000" dirty="0"/>
          </a:p>
          <a:p>
            <a:pPr marL="457200" indent="-457200">
              <a:lnSpc>
                <a:spcPct val="120000"/>
              </a:lnSpc>
              <a:buFontTx/>
              <a:buAutoNum type="arabicPeriod"/>
              <a:defRPr/>
            </a:pPr>
            <a:endParaRPr lang="en-CA" sz="2000" dirty="0"/>
          </a:p>
          <a:p>
            <a:pPr marL="457200" indent="-457200">
              <a:lnSpc>
                <a:spcPct val="120000"/>
              </a:lnSpc>
              <a:buFontTx/>
              <a:buAutoNum type="arabicPeriod"/>
              <a:defRPr/>
            </a:pPr>
            <a:r>
              <a:rPr lang="en-CA" sz="4000" b="1" dirty="0">
                <a:solidFill>
                  <a:schemeClr val="accent6">
                    <a:lumMod val="75000"/>
                  </a:schemeClr>
                </a:solidFill>
              </a:rPr>
              <a:t>Opinion leaders </a:t>
            </a:r>
            <a:r>
              <a:rPr lang="en-CA" sz="4000" dirty="0"/>
              <a:t>need to be identified and used</a:t>
            </a:r>
            <a:r>
              <a:rPr lang="en-US" sz="4000" dirty="0"/>
              <a:t> </a:t>
            </a:r>
          </a:p>
          <a:p>
            <a:pPr marL="457200" indent="-457200">
              <a:lnSpc>
                <a:spcPct val="120000"/>
              </a:lnSpc>
              <a:buFontTx/>
              <a:buAutoNum type="arabicPeriod"/>
              <a:defRPr/>
            </a:pPr>
            <a:endParaRPr lang="en-CA" sz="2000" dirty="0"/>
          </a:p>
          <a:p>
            <a:pPr marL="457200" indent="-457200">
              <a:lnSpc>
                <a:spcPct val="120000"/>
              </a:lnSpc>
              <a:buFontTx/>
              <a:buAutoNum type="arabicPeriod"/>
              <a:defRPr/>
            </a:pPr>
            <a:r>
              <a:rPr lang="en-CA" sz="4000" dirty="0"/>
              <a:t>Employees pick up and retain </a:t>
            </a:r>
            <a:r>
              <a:rPr lang="en-CA" sz="4000" b="1" dirty="0">
                <a:solidFill>
                  <a:schemeClr val="accent6">
                    <a:lumMod val="75000"/>
                  </a:schemeClr>
                </a:solidFill>
              </a:rPr>
              <a:t>personally relevant information</a:t>
            </a:r>
            <a:r>
              <a:rPr lang="en-CA" sz="4000" dirty="0">
                <a:solidFill>
                  <a:schemeClr val="accent6">
                    <a:lumMod val="75000"/>
                  </a:schemeClr>
                </a:solidFill>
              </a:rPr>
              <a:t> </a:t>
            </a:r>
            <a:r>
              <a:rPr lang="en-CA" sz="4000" dirty="0"/>
              <a:t>more easily than other types of information</a:t>
            </a:r>
            <a:r>
              <a:rPr lang="en-US" sz="4000" dirty="0"/>
              <a:t> </a:t>
            </a:r>
          </a:p>
          <a:p>
            <a:pPr>
              <a:lnSpc>
                <a:spcPct val="120000"/>
              </a:lnSpc>
            </a:pPr>
            <a:endParaRPr lang="en-US" dirty="0"/>
          </a:p>
        </p:txBody>
      </p:sp>
      <p:sp>
        <p:nvSpPr>
          <p:cNvPr id="4" name="Footer Placeholder 3">
            <a:extLst>
              <a:ext uri="{FF2B5EF4-FFF2-40B4-BE49-F238E27FC236}">
                <a16:creationId xmlns:a16="http://schemas.microsoft.com/office/drawing/2014/main" id="{7B43CE4D-AC90-423E-80E3-9F13A148803B}"/>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BC5BA239-1440-4587-8F28-1C4D9AA1C412}"/>
              </a:ext>
            </a:extLst>
          </p:cNvPr>
          <p:cNvSpPr>
            <a:spLocks noGrp="1"/>
          </p:cNvSpPr>
          <p:nvPr>
            <p:ph type="sldNum" sz="quarter" idx="12"/>
          </p:nvPr>
        </p:nvSpPr>
        <p:spPr/>
        <p:txBody>
          <a:bodyPr/>
          <a:lstStyle/>
          <a:p>
            <a:fld id="{B6F15528-21DE-4FAA-801E-634DDDAF4B2B}" type="slidenum">
              <a:rPr lang="en-US" smtClean="0"/>
              <a:pPr/>
              <a:t>26</a:t>
            </a:fld>
            <a:endParaRPr lang="en-US" dirty="0"/>
          </a:p>
        </p:txBody>
      </p:sp>
    </p:spTree>
    <p:extLst>
      <p:ext uri="{BB962C8B-B14F-4D97-AF65-F5344CB8AC3E}">
        <p14:creationId xmlns:p14="http://schemas.microsoft.com/office/powerpoint/2010/main" val="402296388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370" y="76200"/>
            <a:ext cx="7315200" cy="457200"/>
          </a:xfrm>
        </p:spPr>
        <p:txBody>
          <a:bodyPr>
            <a:normAutofit fontScale="90000"/>
          </a:bodyPr>
          <a:lstStyle/>
          <a:p>
            <a:r>
              <a:rPr lang="en-CA" sz="3200" b="1" dirty="0">
                <a:solidFill>
                  <a:schemeClr val="bg1"/>
                </a:solidFill>
              </a:rPr>
              <a:t>Influence Strategies for Change</a:t>
            </a:r>
            <a:endParaRPr lang="en-US" sz="3200" b="1" dirty="0">
              <a:solidFill>
                <a:schemeClr val="bg1"/>
              </a:solidFill>
            </a:endParaRPr>
          </a:p>
        </p:txBody>
      </p:sp>
      <p:sp>
        <p:nvSpPr>
          <p:cNvPr id="3" name="Content Placeholder 2"/>
          <p:cNvSpPr>
            <a:spLocks noGrp="1"/>
          </p:cNvSpPr>
          <p:nvPr>
            <p:ph idx="1"/>
          </p:nvPr>
        </p:nvSpPr>
        <p:spPr>
          <a:xfrm>
            <a:off x="1143000" y="1022350"/>
            <a:ext cx="7315200" cy="5334000"/>
          </a:xfrm>
        </p:spPr>
        <p:txBody>
          <a:bodyPr>
            <a:normAutofit/>
          </a:bodyPr>
          <a:lstStyle/>
          <a:p>
            <a:pPr marL="609600" indent="-609600">
              <a:buFontTx/>
              <a:buAutoNum type="arabicPeriod"/>
              <a:defRPr/>
            </a:pPr>
            <a:r>
              <a:rPr lang="en-US" sz="2800" dirty="0"/>
              <a:t>Education and communication</a:t>
            </a:r>
          </a:p>
          <a:p>
            <a:pPr marL="609600" indent="-609600">
              <a:lnSpc>
                <a:spcPct val="30000"/>
              </a:lnSpc>
              <a:buFontTx/>
              <a:buAutoNum type="arabicPeriod"/>
              <a:defRPr/>
            </a:pPr>
            <a:endParaRPr lang="en-US" sz="2800" dirty="0"/>
          </a:p>
          <a:p>
            <a:pPr marL="609600" indent="-609600">
              <a:buFontTx/>
              <a:buAutoNum type="arabicPeriod"/>
              <a:defRPr/>
            </a:pPr>
            <a:r>
              <a:rPr lang="en-US" sz="2800" dirty="0"/>
              <a:t>Participation and involvement</a:t>
            </a:r>
          </a:p>
          <a:p>
            <a:pPr marL="609600" indent="-609600">
              <a:lnSpc>
                <a:spcPct val="30000"/>
              </a:lnSpc>
              <a:buFontTx/>
              <a:buAutoNum type="arabicPeriod"/>
              <a:defRPr/>
            </a:pPr>
            <a:endParaRPr lang="en-US" sz="2800" dirty="0"/>
          </a:p>
          <a:p>
            <a:pPr marL="609600" indent="-609600">
              <a:buFontTx/>
              <a:buAutoNum type="arabicPeriod"/>
              <a:defRPr/>
            </a:pPr>
            <a:r>
              <a:rPr lang="en-US" sz="2800" dirty="0"/>
              <a:t>Facilitation and support</a:t>
            </a:r>
          </a:p>
          <a:p>
            <a:pPr marL="609600" indent="-609600">
              <a:lnSpc>
                <a:spcPct val="30000"/>
              </a:lnSpc>
              <a:buFontTx/>
              <a:buAutoNum type="arabicPeriod"/>
              <a:defRPr/>
            </a:pPr>
            <a:endParaRPr lang="en-US" sz="2800" dirty="0"/>
          </a:p>
          <a:p>
            <a:pPr marL="609600" indent="-609600">
              <a:buFontTx/>
              <a:buAutoNum type="arabicPeriod"/>
              <a:defRPr/>
            </a:pPr>
            <a:r>
              <a:rPr lang="en-US" sz="2800" dirty="0"/>
              <a:t>Negotiation and agreement</a:t>
            </a:r>
          </a:p>
          <a:p>
            <a:pPr marL="609600" indent="-609600">
              <a:lnSpc>
                <a:spcPct val="30000"/>
              </a:lnSpc>
              <a:buFontTx/>
              <a:buAutoNum type="arabicPeriod"/>
              <a:defRPr/>
            </a:pPr>
            <a:endParaRPr lang="en-US" sz="2800" dirty="0"/>
          </a:p>
          <a:p>
            <a:pPr marL="609600" indent="-609600">
              <a:buFontTx/>
              <a:buAutoNum type="arabicPeriod"/>
              <a:defRPr/>
            </a:pPr>
            <a:r>
              <a:rPr lang="en-US" sz="2800" dirty="0"/>
              <a:t>Manipulation and co-option</a:t>
            </a:r>
          </a:p>
          <a:p>
            <a:pPr marL="609600" indent="-609600">
              <a:lnSpc>
                <a:spcPct val="30000"/>
              </a:lnSpc>
              <a:buFontTx/>
              <a:buAutoNum type="arabicPeriod"/>
              <a:defRPr/>
            </a:pPr>
            <a:endParaRPr lang="en-US" sz="2800" dirty="0"/>
          </a:p>
          <a:p>
            <a:pPr marL="609600" indent="-609600">
              <a:buFontTx/>
              <a:buAutoNum type="arabicPeriod"/>
              <a:defRPr/>
            </a:pPr>
            <a:r>
              <a:rPr lang="en-US" sz="2800" dirty="0"/>
              <a:t>Explicit and implicit coercion</a:t>
            </a:r>
          </a:p>
          <a:p>
            <a:pPr marL="609600" indent="-609600">
              <a:lnSpc>
                <a:spcPct val="30000"/>
              </a:lnSpc>
              <a:buFontTx/>
              <a:buAutoNum type="arabicPeriod"/>
              <a:defRPr/>
            </a:pPr>
            <a:endParaRPr lang="en-US" sz="2800" dirty="0"/>
          </a:p>
          <a:p>
            <a:pPr marL="609600" indent="-609600">
              <a:buFontTx/>
              <a:buAutoNum type="arabicPeriod"/>
              <a:defRPr/>
            </a:pPr>
            <a:r>
              <a:rPr lang="en-US" sz="2800" dirty="0"/>
              <a:t>Systemic adjustment</a:t>
            </a:r>
          </a:p>
          <a:p>
            <a:endParaRPr lang="en-US" sz="2800" dirty="0"/>
          </a:p>
        </p:txBody>
      </p:sp>
      <p:sp>
        <p:nvSpPr>
          <p:cNvPr id="4" name="Footer Placeholder 3">
            <a:extLst>
              <a:ext uri="{FF2B5EF4-FFF2-40B4-BE49-F238E27FC236}">
                <a16:creationId xmlns:a16="http://schemas.microsoft.com/office/drawing/2014/main" id="{E7F505EE-A868-488F-986D-467279FDAAAD}"/>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01C62C45-41E6-449B-94BB-5E45EBD73FAA}"/>
              </a:ext>
            </a:extLst>
          </p:cNvPr>
          <p:cNvSpPr>
            <a:spLocks noGrp="1"/>
          </p:cNvSpPr>
          <p:nvPr>
            <p:ph type="sldNum" sz="quarter" idx="12"/>
          </p:nvPr>
        </p:nvSpPr>
        <p:spPr/>
        <p:txBody>
          <a:bodyPr/>
          <a:lstStyle/>
          <a:p>
            <a:fld id="{B6F15528-21DE-4FAA-801E-634DDDAF4B2B}" type="slidenum">
              <a:rPr lang="en-US" smtClean="0"/>
              <a:pPr/>
              <a:t>27</a:t>
            </a:fld>
            <a:endParaRPr lang="en-US" dirty="0"/>
          </a:p>
        </p:txBody>
      </p:sp>
    </p:spTree>
    <p:extLst>
      <p:ext uri="{BB962C8B-B14F-4D97-AF65-F5344CB8AC3E}">
        <p14:creationId xmlns:p14="http://schemas.microsoft.com/office/powerpoint/2010/main" val="38555057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76685"/>
            <a:ext cx="8229600" cy="990600"/>
          </a:xfrm>
        </p:spPr>
        <p:txBody>
          <a:bodyPr>
            <a:noAutofit/>
          </a:bodyPr>
          <a:lstStyle/>
          <a:p>
            <a:r>
              <a:rPr lang="en-CA" sz="2800" b="1" dirty="0">
                <a:solidFill>
                  <a:schemeClr val="bg1"/>
                </a:solidFill>
              </a:rPr>
              <a:t>Toolkit Exercise 9.2</a:t>
            </a:r>
            <a:r>
              <a:rPr lang="en-AU" sz="2800" dirty="0">
                <a:solidFill>
                  <a:schemeClr val="bg1"/>
                </a:solidFill>
              </a:rPr>
              <a:t>—</a:t>
            </a:r>
            <a:r>
              <a:rPr lang="en-CA" sz="2800" b="1" dirty="0">
                <a:solidFill>
                  <a:schemeClr val="bg1"/>
                </a:solidFill>
              </a:rPr>
              <a:t>Action Plans for</a:t>
            </a:r>
            <a:r>
              <a:rPr lang="en-CA" sz="2800" b="1" dirty="0"/>
              <a:t> Influencing Reactions to Change</a:t>
            </a:r>
            <a:endParaRPr lang="en-US" sz="2800" b="1" dirty="0"/>
          </a:p>
        </p:txBody>
      </p:sp>
      <p:sp>
        <p:nvSpPr>
          <p:cNvPr id="4" name="Rectangle 4"/>
          <p:cNvSpPr>
            <a:spLocks noGrp="1" noChangeArrowheads="1"/>
          </p:cNvSpPr>
          <p:nvPr>
            <p:ph idx="1"/>
          </p:nvPr>
        </p:nvSpPr>
        <p:spPr bwMode="auto">
          <a:xfrm>
            <a:off x="990600" y="1130304"/>
            <a:ext cx="7620000" cy="5226046"/>
          </a:xfrm>
          <a:prstGeom prst="rect">
            <a:avLst/>
          </a:prstGeom>
          <a:solidFill>
            <a:srgbClr val="FFC000"/>
          </a:solidFill>
          <a:ln w="9525">
            <a:solidFill>
              <a:schemeClr val="tx1"/>
            </a:solidFill>
            <a:miter lim="800000"/>
            <a:headEnd/>
            <a:tailEnd/>
          </a:ln>
          <a:effectLst>
            <a:glow rad="228600">
              <a:schemeClr val="accent3">
                <a:satMod val="175000"/>
                <a:alpha val="40000"/>
              </a:schemeClr>
            </a:glow>
          </a:effectLst>
        </p:spPr>
        <p:txBody>
          <a:bodyPr wrap="square" lIns="0" tIns="0" rIns="0" bIns="0" anchor="ctr">
            <a:spAutoFit/>
          </a:bodyPr>
          <a:lstStyle/>
          <a:p>
            <a:pPr marL="630238" indent="-463550">
              <a:buFontTx/>
              <a:buAutoNum type="arabicPeriod"/>
              <a:defRPr/>
            </a:pPr>
            <a:r>
              <a:rPr lang="en-CA" sz="2200" dirty="0">
                <a:latin typeface="Arial" charset="0"/>
              </a:rPr>
              <a:t>Which of the following strategies have you seen used to overcome resistance to action plans?</a:t>
            </a:r>
          </a:p>
          <a:p>
            <a:pPr marL="1081088" lvl="1" indent="-288925">
              <a:buFontTx/>
              <a:buAutoNum type="alphaLcPeriod"/>
              <a:defRPr/>
            </a:pPr>
            <a:r>
              <a:rPr lang="en-CA" sz="2000" dirty="0">
                <a:latin typeface="Arial" charset="0"/>
              </a:rPr>
              <a:t>Education and communication?</a:t>
            </a:r>
          </a:p>
          <a:p>
            <a:pPr marL="1081088" lvl="1" indent="-288925">
              <a:buFontTx/>
              <a:buAutoNum type="alphaLcPeriod"/>
              <a:defRPr/>
            </a:pPr>
            <a:r>
              <a:rPr lang="en-CA" sz="2000" dirty="0">
                <a:latin typeface="Arial" charset="0"/>
              </a:rPr>
              <a:t>Participation and involvement?</a:t>
            </a:r>
          </a:p>
          <a:p>
            <a:pPr marL="1081088" lvl="1" indent="-288925">
              <a:buFontTx/>
              <a:buAutoNum type="alphaLcPeriod"/>
              <a:defRPr/>
            </a:pPr>
            <a:r>
              <a:rPr lang="en-CA" sz="2000" dirty="0">
                <a:latin typeface="Arial" charset="0"/>
              </a:rPr>
              <a:t>Facilitation and support?</a:t>
            </a:r>
          </a:p>
          <a:p>
            <a:pPr marL="1081088" lvl="1" indent="-288925">
              <a:buFontTx/>
              <a:buAutoNum type="alphaLcPeriod"/>
              <a:defRPr/>
            </a:pPr>
            <a:r>
              <a:rPr lang="en-CA" sz="2000" dirty="0">
                <a:latin typeface="Arial" charset="0"/>
              </a:rPr>
              <a:t>Negotiation and agreement?</a:t>
            </a:r>
          </a:p>
          <a:p>
            <a:pPr marL="1081088" lvl="1" indent="-288925">
              <a:buFontTx/>
              <a:buAutoNum type="alphaLcPeriod"/>
              <a:defRPr/>
            </a:pPr>
            <a:r>
              <a:rPr lang="en-CA" sz="2000" dirty="0">
                <a:latin typeface="Arial" charset="0"/>
              </a:rPr>
              <a:t>Manipulation and co-optation?</a:t>
            </a:r>
          </a:p>
          <a:p>
            <a:pPr marL="1081088" lvl="1" indent="-288925">
              <a:buFontTx/>
              <a:buAutoNum type="alphaLcPeriod"/>
              <a:defRPr/>
            </a:pPr>
            <a:r>
              <a:rPr lang="en-CA" sz="2000" dirty="0">
                <a:latin typeface="Arial" charset="0"/>
              </a:rPr>
              <a:t>Explicit and implicit coercion?</a:t>
            </a:r>
          </a:p>
          <a:p>
            <a:pPr marL="1081088" lvl="1" indent="-288925">
              <a:buFontTx/>
              <a:buAutoNum type="alphaLcPeriod"/>
              <a:defRPr/>
            </a:pPr>
            <a:r>
              <a:rPr lang="en-CA" sz="2000" dirty="0">
                <a:latin typeface="Arial" charset="0"/>
              </a:rPr>
              <a:t>Systemic adjustments?</a:t>
            </a:r>
          </a:p>
          <a:p>
            <a:pPr marL="1081088" lvl="1" indent="-288925">
              <a:buFontTx/>
              <a:buAutoNum type="alphaLcPeriod"/>
              <a:defRPr/>
            </a:pPr>
            <a:endParaRPr lang="en-CA" sz="1800" dirty="0">
              <a:latin typeface="Arial" charset="0"/>
            </a:endParaRPr>
          </a:p>
          <a:p>
            <a:pPr marL="630238" indent="-463550">
              <a:buFontTx/>
              <a:buAutoNum type="arabicPeriod" startAt="2"/>
              <a:defRPr/>
            </a:pPr>
            <a:r>
              <a:rPr lang="en-CA" sz="2200" dirty="0">
                <a:latin typeface="Arial" charset="0"/>
              </a:rPr>
              <a:t>What were the consequences of the methods? </a:t>
            </a:r>
          </a:p>
          <a:p>
            <a:pPr marL="1081088" lvl="1" indent="-288925">
              <a:buFontTx/>
              <a:buAutoNum type="alphaLcPeriod"/>
              <a:defRPr/>
            </a:pPr>
            <a:endParaRPr lang="en-CA" sz="1800" dirty="0">
              <a:latin typeface="Arial" charset="0"/>
            </a:endParaRPr>
          </a:p>
          <a:p>
            <a:pPr marL="630238" indent="-463550">
              <a:buFontTx/>
              <a:buAutoNum type="arabicPeriod" startAt="2"/>
              <a:defRPr/>
            </a:pPr>
            <a:r>
              <a:rPr lang="en-CA" sz="2200" dirty="0">
                <a:latin typeface="Arial" charset="0"/>
              </a:rPr>
              <a:t>Which of these methods are you most comfortable with using? Which do you have the skills to use? </a:t>
            </a:r>
            <a:endParaRPr lang="en-US" sz="2200" dirty="0">
              <a:latin typeface="Arial" charset="0"/>
            </a:endParaRPr>
          </a:p>
        </p:txBody>
      </p:sp>
      <p:sp>
        <p:nvSpPr>
          <p:cNvPr id="3" name="Footer Placeholder 2">
            <a:extLst>
              <a:ext uri="{FF2B5EF4-FFF2-40B4-BE49-F238E27FC236}">
                <a16:creationId xmlns:a16="http://schemas.microsoft.com/office/drawing/2014/main" id="{381865B3-FDA3-4DD9-9F22-E6F02B93F06D}"/>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AEF680C5-17EF-40FE-BC82-2566EC009D1E}"/>
              </a:ext>
            </a:extLst>
          </p:cNvPr>
          <p:cNvSpPr>
            <a:spLocks noGrp="1"/>
          </p:cNvSpPr>
          <p:nvPr>
            <p:ph type="sldNum" sz="quarter" idx="12"/>
          </p:nvPr>
        </p:nvSpPr>
        <p:spPr/>
        <p:txBody>
          <a:bodyPr/>
          <a:lstStyle/>
          <a:p>
            <a:fld id="{B6F15528-21DE-4FAA-801E-634DDDAF4B2B}" type="slidenum">
              <a:rPr lang="en-US" smtClean="0"/>
              <a:pPr/>
              <a:t>28</a:t>
            </a:fld>
            <a:endParaRPr lang="en-US" dirty="0"/>
          </a:p>
        </p:txBody>
      </p:sp>
    </p:spTree>
    <p:extLst>
      <p:ext uri="{BB962C8B-B14F-4D97-AF65-F5344CB8AC3E}">
        <p14:creationId xmlns:p14="http://schemas.microsoft.com/office/powerpoint/2010/main" val="15861603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8001000" cy="1143000"/>
          </a:xfrm>
        </p:spPr>
        <p:txBody>
          <a:bodyPr>
            <a:normAutofit/>
          </a:bodyPr>
          <a:lstStyle/>
          <a:p>
            <a:r>
              <a:rPr lang="en-CA" sz="2800" b="1" dirty="0">
                <a:solidFill>
                  <a:schemeClr val="bg1"/>
                </a:solidFill>
              </a:rPr>
              <a:t>Toolkit Exercise 9.3 (cont.) </a:t>
            </a:r>
            <a:br>
              <a:rPr lang="en-CA" sz="2800" b="1" dirty="0"/>
            </a:br>
            <a:r>
              <a:rPr lang="en-CA" sz="2800" b="1" dirty="0"/>
              <a:t>Additional Lenses on Influence Tactics</a:t>
            </a:r>
            <a:endParaRPr lang="en-US" sz="2800" b="1" dirty="0"/>
          </a:p>
        </p:txBody>
      </p:sp>
      <p:sp>
        <p:nvSpPr>
          <p:cNvPr id="3" name="Content Placeholder 2"/>
          <p:cNvSpPr>
            <a:spLocks noGrp="1"/>
          </p:cNvSpPr>
          <p:nvPr>
            <p:ph idx="1"/>
          </p:nvPr>
        </p:nvSpPr>
        <p:spPr>
          <a:xfrm>
            <a:off x="911003" y="1139603"/>
            <a:ext cx="7315200" cy="5105400"/>
          </a:xfrm>
        </p:spPr>
        <p:txBody>
          <a:bodyPr>
            <a:noAutofit/>
          </a:bodyPr>
          <a:lstStyle/>
          <a:p>
            <a:pPr marL="514350" indent="-514350">
              <a:lnSpc>
                <a:spcPct val="90000"/>
              </a:lnSpc>
              <a:buFont typeface="+mj-lt"/>
              <a:buAutoNum type="alphaLcPeriod"/>
            </a:pPr>
            <a:r>
              <a:rPr lang="en-US" altLang="en-US" sz="2000" b="1" dirty="0">
                <a:solidFill>
                  <a:schemeClr val="accent6">
                    <a:lumMod val="75000"/>
                  </a:schemeClr>
                </a:solidFill>
              </a:rPr>
              <a:t>Inspirational appeals</a:t>
            </a:r>
          </a:p>
          <a:p>
            <a:pPr marL="514350" indent="-514350">
              <a:lnSpc>
                <a:spcPct val="90000"/>
              </a:lnSpc>
              <a:buFont typeface="+mj-lt"/>
              <a:buAutoNum type="alphaLcPeriod"/>
            </a:pPr>
            <a:endParaRPr lang="en-US" altLang="en-US" sz="200" b="1" dirty="0">
              <a:solidFill>
                <a:schemeClr val="accent6">
                  <a:lumMod val="75000"/>
                </a:schemeClr>
              </a:solidFill>
            </a:endParaRPr>
          </a:p>
          <a:p>
            <a:pPr marL="514350" indent="-514350">
              <a:lnSpc>
                <a:spcPct val="90000"/>
              </a:lnSpc>
              <a:buFont typeface="+mj-lt"/>
              <a:buAutoNum type="alphaLcPeriod"/>
            </a:pPr>
            <a:r>
              <a:rPr lang="en-US" altLang="en-US" sz="2000" b="1" dirty="0">
                <a:solidFill>
                  <a:schemeClr val="accent6">
                    <a:lumMod val="75000"/>
                  </a:schemeClr>
                </a:solidFill>
              </a:rPr>
              <a:t>Consultation: </a:t>
            </a:r>
            <a:r>
              <a:rPr lang="en-US" altLang="en-US" sz="2000" dirty="0"/>
              <a:t>seeking the participation of others</a:t>
            </a:r>
          </a:p>
          <a:p>
            <a:pPr marL="514350" indent="-514350">
              <a:lnSpc>
                <a:spcPct val="90000"/>
              </a:lnSpc>
              <a:buFont typeface="+mj-lt"/>
              <a:buAutoNum type="alphaLcPeriod"/>
            </a:pPr>
            <a:endParaRPr lang="en-US" altLang="en-US" sz="200" dirty="0"/>
          </a:p>
          <a:p>
            <a:pPr marL="514350" indent="-514350">
              <a:lnSpc>
                <a:spcPct val="90000"/>
              </a:lnSpc>
              <a:buFont typeface="+mj-lt"/>
              <a:buAutoNum type="alphaLcPeriod"/>
            </a:pPr>
            <a:r>
              <a:rPr lang="en-US" altLang="en-US" sz="2000" b="1" dirty="0">
                <a:solidFill>
                  <a:schemeClr val="accent6">
                    <a:lumMod val="75000"/>
                  </a:schemeClr>
                </a:solidFill>
              </a:rPr>
              <a:t>Relying on the informal system: </a:t>
            </a:r>
            <a:r>
              <a:rPr lang="en-US" altLang="en-US" sz="2000" dirty="0"/>
              <a:t>existing norms and relationships</a:t>
            </a:r>
          </a:p>
          <a:p>
            <a:pPr marL="514350" indent="-514350">
              <a:lnSpc>
                <a:spcPct val="90000"/>
              </a:lnSpc>
              <a:buFont typeface="+mj-lt"/>
              <a:buAutoNum type="alphaLcPeriod"/>
            </a:pPr>
            <a:endParaRPr lang="en-US" altLang="en-US" sz="200" dirty="0"/>
          </a:p>
          <a:p>
            <a:pPr marL="514350" indent="-514350">
              <a:lnSpc>
                <a:spcPct val="90000"/>
              </a:lnSpc>
              <a:buFont typeface="+mj-lt"/>
              <a:buAutoNum type="alphaLcPeriod"/>
            </a:pPr>
            <a:r>
              <a:rPr lang="en-US" altLang="en-US" sz="2000" b="1" dirty="0">
                <a:solidFill>
                  <a:schemeClr val="accent6">
                    <a:lumMod val="75000"/>
                  </a:schemeClr>
                </a:solidFill>
              </a:rPr>
              <a:t>Personal appeals:</a:t>
            </a:r>
            <a:r>
              <a:rPr lang="en-US" altLang="en-US" sz="2000" dirty="0">
                <a:solidFill>
                  <a:schemeClr val="accent6">
                    <a:lumMod val="75000"/>
                  </a:schemeClr>
                </a:solidFill>
              </a:rPr>
              <a:t>  </a:t>
            </a:r>
            <a:r>
              <a:rPr lang="en-US" altLang="en-US" sz="2000" dirty="0"/>
              <a:t>friendship, loyalty</a:t>
            </a:r>
          </a:p>
          <a:p>
            <a:pPr marL="514350" indent="-514350">
              <a:lnSpc>
                <a:spcPct val="90000"/>
              </a:lnSpc>
              <a:buFont typeface="+mj-lt"/>
              <a:buAutoNum type="alphaLcPeriod"/>
            </a:pPr>
            <a:endParaRPr lang="en-US" altLang="en-US" sz="200" b="1" dirty="0">
              <a:solidFill>
                <a:schemeClr val="accent6">
                  <a:lumMod val="75000"/>
                </a:schemeClr>
              </a:solidFill>
            </a:endParaRPr>
          </a:p>
          <a:p>
            <a:pPr marL="514350" indent="-514350">
              <a:lnSpc>
                <a:spcPct val="90000"/>
              </a:lnSpc>
              <a:buFont typeface="+mj-lt"/>
              <a:buAutoNum type="alphaLcPeriod"/>
            </a:pPr>
            <a:r>
              <a:rPr lang="en-US" altLang="en-US" sz="2000" b="1" dirty="0">
                <a:solidFill>
                  <a:schemeClr val="accent6">
                    <a:lumMod val="75000"/>
                  </a:schemeClr>
                </a:solidFill>
              </a:rPr>
              <a:t>Ingratiation:  </a:t>
            </a:r>
            <a:r>
              <a:rPr lang="en-US" altLang="en-US" sz="2000" dirty="0"/>
              <a:t>praise, flattery, friendliness</a:t>
            </a:r>
          </a:p>
          <a:p>
            <a:pPr marL="514350" indent="-514350">
              <a:lnSpc>
                <a:spcPct val="90000"/>
              </a:lnSpc>
              <a:buFont typeface="+mj-lt"/>
              <a:buAutoNum type="alphaLcPeriod"/>
            </a:pPr>
            <a:endParaRPr lang="en-US" altLang="en-US" sz="200" dirty="0"/>
          </a:p>
          <a:p>
            <a:pPr marL="514350" indent="-514350">
              <a:lnSpc>
                <a:spcPct val="90000"/>
              </a:lnSpc>
              <a:buFont typeface="+mj-lt"/>
              <a:buAutoNum type="alphaLcPeriod"/>
            </a:pPr>
            <a:r>
              <a:rPr lang="en-CA" altLang="en-US" sz="2000" b="1" dirty="0">
                <a:solidFill>
                  <a:schemeClr val="accent6">
                    <a:lumMod val="75000"/>
                  </a:schemeClr>
                </a:solidFill>
              </a:rPr>
              <a:t>Rational persuasion:</a:t>
            </a:r>
            <a:r>
              <a:rPr lang="en-CA" altLang="en-US" sz="2000" dirty="0">
                <a:solidFill>
                  <a:schemeClr val="accent6">
                    <a:lumMod val="75000"/>
                  </a:schemeClr>
                </a:solidFill>
              </a:rPr>
              <a:t>  </a:t>
            </a:r>
            <a:r>
              <a:rPr lang="en-CA" altLang="en-US" sz="2000" dirty="0"/>
              <a:t>using data</a:t>
            </a:r>
          </a:p>
          <a:p>
            <a:pPr marL="514350" indent="-514350">
              <a:lnSpc>
                <a:spcPct val="90000"/>
              </a:lnSpc>
              <a:buFont typeface="+mj-lt"/>
              <a:buAutoNum type="alphaLcPeriod"/>
            </a:pPr>
            <a:endParaRPr lang="en-US" altLang="en-US" sz="200" dirty="0"/>
          </a:p>
          <a:p>
            <a:pPr marL="514350" indent="-514350">
              <a:lnSpc>
                <a:spcPct val="90000"/>
              </a:lnSpc>
              <a:buFont typeface="+mj-lt"/>
              <a:buAutoNum type="alphaLcPeriod"/>
            </a:pPr>
            <a:r>
              <a:rPr lang="en-US" altLang="en-US" sz="2000" b="1" dirty="0">
                <a:solidFill>
                  <a:schemeClr val="accent6">
                    <a:lumMod val="75000"/>
                  </a:schemeClr>
                </a:solidFill>
              </a:rPr>
              <a:t>Exchange or reciprocity</a:t>
            </a:r>
          </a:p>
          <a:p>
            <a:pPr marL="514350" indent="-514350">
              <a:lnSpc>
                <a:spcPct val="90000"/>
              </a:lnSpc>
              <a:buFont typeface="+mj-lt"/>
              <a:buAutoNum type="alphaLcPeriod"/>
            </a:pPr>
            <a:endParaRPr lang="en-US" altLang="en-US" sz="200" b="1" dirty="0">
              <a:solidFill>
                <a:schemeClr val="accent6">
                  <a:lumMod val="75000"/>
                </a:schemeClr>
              </a:solidFill>
            </a:endParaRPr>
          </a:p>
          <a:p>
            <a:pPr marL="514350" indent="-514350">
              <a:lnSpc>
                <a:spcPct val="90000"/>
              </a:lnSpc>
              <a:buFont typeface="+mj-lt"/>
              <a:buAutoNum type="alphaLcPeriod"/>
            </a:pPr>
            <a:r>
              <a:rPr lang="en-US" altLang="en-US" sz="2000" b="1" dirty="0">
                <a:solidFill>
                  <a:schemeClr val="accent6">
                    <a:lumMod val="75000"/>
                  </a:schemeClr>
                </a:solidFill>
              </a:rPr>
              <a:t>Coalition building</a:t>
            </a:r>
          </a:p>
          <a:p>
            <a:pPr marL="514350" indent="-514350">
              <a:lnSpc>
                <a:spcPct val="90000"/>
              </a:lnSpc>
              <a:buFont typeface="+mj-lt"/>
              <a:buAutoNum type="alphaLcPeriod"/>
            </a:pPr>
            <a:endParaRPr lang="en-US" altLang="en-US" sz="200" dirty="0"/>
          </a:p>
          <a:p>
            <a:pPr marL="514350" indent="-514350">
              <a:lnSpc>
                <a:spcPct val="90000"/>
              </a:lnSpc>
              <a:buFont typeface="+mj-lt"/>
              <a:buAutoNum type="alphaLcPeriod"/>
            </a:pPr>
            <a:r>
              <a:rPr lang="en-CA" altLang="en-US" sz="2000" b="1" dirty="0">
                <a:solidFill>
                  <a:schemeClr val="accent6">
                    <a:lumMod val="75000"/>
                  </a:schemeClr>
                </a:solidFill>
              </a:rPr>
              <a:t>Using rules or legitimating tactics</a:t>
            </a:r>
          </a:p>
          <a:p>
            <a:pPr marL="514350" indent="-514350">
              <a:lnSpc>
                <a:spcPct val="90000"/>
              </a:lnSpc>
              <a:buFont typeface="+mj-lt"/>
              <a:buAutoNum type="alphaLcPeriod"/>
            </a:pPr>
            <a:endParaRPr lang="en-CA" altLang="en-US" sz="200" b="1" dirty="0">
              <a:solidFill>
                <a:schemeClr val="accent6">
                  <a:lumMod val="75000"/>
                </a:schemeClr>
              </a:solidFill>
            </a:endParaRPr>
          </a:p>
          <a:p>
            <a:pPr marL="514350" indent="-514350">
              <a:lnSpc>
                <a:spcPct val="90000"/>
              </a:lnSpc>
              <a:buFont typeface="+mj-lt"/>
              <a:buAutoNum type="alphaLcPeriod"/>
            </a:pPr>
            <a:r>
              <a:rPr lang="en-CA" altLang="en-US" sz="2000" b="1" dirty="0">
                <a:solidFill>
                  <a:schemeClr val="accent6">
                    <a:lumMod val="75000"/>
                  </a:schemeClr>
                </a:solidFill>
              </a:rPr>
              <a:t>Appeals to higher authorities</a:t>
            </a:r>
          </a:p>
          <a:p>
            <a:pPr>
              <a:lnSpc>
                <a:spcPct val="90000"/>
              </a:lnSpc>
            </a:pPr>
            <a:endParaRPr lang="en-CA" altLang="en-US" sz="1600" b="1" dirty="0">
              <a:solidFill>
                <a:schemeClr val="accent6">
                  <a:lumMod val="75000"/>
                </a:schemeClr>
              </a:solidFill>
            </a:endParaRPr>
          </a:p>
          <a:p>
            <a:pPr marL="180975" indent="-180975">
              <a:lnSpc>
                <a:spcPct val="90000"/>
              </a:lnSpc>
              <a:buNone/>
            </a:pPr>
            <a:r>
              <a:rPr lang="en-CA" altLang="en-US" sz="2000" dirty="0"/>
              <a:t>- Which of the above have you used? How successful were   they? </a:t>
            </a:r>
          </a:p>
          <a:p>
            <a:pPr marL="0" indent="0">
              <a:lnSpc>
                <a:spcPct val="90000"/>
              </a:lnSpc>
              <a:buNone/>
            </a:pPr>
            <a:r>
              <a:rPr lang="en-CA" altLang="en-US" sz="2000" dirty="0"/>
              <a:t>- How comfortable are you with each method?</a:t>
            </a:r>
          </a:p>
          <a:p>
            <a:pPr>
              <a:lnSpc>
                <a:spcPct val="90000"/>
              </a:lnSpc>
            </a:pPr>
            <a:endParaRPr lang="en-CA" altLang="en-US" sz="2000" dirty="0"/>
          </a:p>
          <a:p>
            <a:pPr>
              <a:lnSpc>
                <a:spcPct val="90000"/>
              </a:lnSpc>
            </a:pPr>
            <a:endParaRPr lang="en-US" altLang="en-US" sz="2000" dirty="0"/>
          </a:p>
          <a:p>
            <a:pPr>
              <a:lnSpc>
                <a:spcPct val="90000"/>
              </a:lnSpc>
            </a:pPr>
            <a:endParaRPr lang="en-CA" altLang="en-US" sz="2000" dirty="0"/>
          </a:p>
          <a:p>
            <a:pPr>
              <a:lnSpc>
                <a:spcPct val="90000"/>
              </a:lnSpc>
            </a:pPr>
            <a:endParaRPr lang="en-CA" altLang="en-US" sz="2000" dirty="0"/>
          </a:p>
          <a:p>
            <a:endParaRPr lang="en-US" sz="2000" dirty="0"/>
          </a:p>
        </p:txBody>
      </p:sp>
      <p:sp>
        <p:nvSpPr>
          <p:cNvPr id="4" name="Footer Placeholder 3">
            <a:extLst>
              <a:ext uri="{FF2B5EF4-FFF2-40B4-BE49-F238E27FC236}">
                <a16:creationId xmlns:a16="http://schemas.microsoft.com/office/drawing/2014/main" id="{2E0DA518-D74D-43F0-903F-E8A0FC2E9A9A}"/>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49101D29-0CED-4776-84B8-1337604C367A}"/>
              </a:ext>
            </a:extLst>
          </p:cNvPr>
          <p:cNvSpPr>
            <a:spLocks noGrp="1"/>
          </p:cNvSpPr>
          <p:nvPr>
            <p:ph type="sldNum" sz="quarter" idx="12"/>
          </p:nvPr>
        </p:nvSpPr>
        <p:spPr/>
        <p:txBody>
          <a:bodyPr/>
          <a:lstStyle/>
          <a:p>
            <a:fld id="{B6F15528-21DE-4FAA-801E-634DDDAF4B2B}" type="slidenum">
              <a:rPr lang="en-US" smtClean="0"/>
              <a:pPr/>
              <a:t>29</a:t>
            </a:fld>
            <a:endParaRPr lang="en-US" dirty="0"/>
          </a:p>
        </p:txBody>
      </p:sp>
    </p:spTree>
    <p:extLst>
      <p:ext uri="{BB962C8B-B14F-4D97-AF65-F5344CB8AC3E}">
        <p14:creationId xmlns:p14="http://schemas.microsoft.com/office/powerpoint/2010/main" val="7105720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990600" y="48644"/>
            <a:ext cx="7315200" cy="457200"/>
          </a:xfrm>
        </p:spPr>
        <p:txBody>
          <a:bodyPr>
            <a:normAutofit fontScale="90000"/>
          </a:bodyPr>
          <a:lstStyle/>
          <a:p>
            <a:r>
              <a:rPr lang="en-CA" sz="3200" b="1" dirty="0">
                <a:solidFill>
                  <a:schemeClr val="bg1"/>
                </a:solidFill>
              </a:rPr>
              <a:t>The Change Path Model</a:t>
            </a:r>
            <a:endParaRPr lang="en-US" sz="3200" dirty="0">
              <a:solidFill>
                <a:schemeClr val="bg1"/>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66890490"/>
              </p:ext>
            </p:extLst>
          </p:nvPr>
        </p:nvGraphicFramePr>
        <p:xfrm>
          <a:off x="668191" y="762000"/>
          <a:ext cx="5410200" cy="54324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Rectangular Callout 6"/>
          <p:cNvSpPr/>
          <p:nvPr/>
        </p:nvSpPr>
        <p:spPr>
          <a:xfrm>
            <a:off x="5867400" y="1905000"/>
            <a:ext cx="3048000" cy="1981200"/>
          </a:xfrm>
          <a:prstGeom prst="wedgeRectCallout">
            <a:avLst>
              <a:gd name="adj1" fmla="val -49592"/>
              <a:gd name="adj2" fmla="val 63477"/>
            </a:avLst>
          </a:prstGeom>
          <a:solidFill>
            <a:srgbClr val="99FF33"/>
          </a:solidFill>
          <a:ln/>
        </p:spPr>
        <p:style>
          <a:lnRef idx="0">
            <a:schemeClr val="accent5"/>
          </a:lnRef>
          <a:fillRef idx="3">
            <a:schemeClr val="accent5"/>
          </a:fillRef>
          <a:effectRef idx="3">
            <a:schemeClr val="accent5"/>
          </a:effectRef>
          <a:fontRef idx="minor">
            <a:schemeClr val="lt1"/>
          </a:fontRef>
        </p:style>
        <p:txBody>
          <a:bodyPr rtlCol="0" anchor="ctr"/>
          <a:lstStyle/>
          <a:p>
            <a:pPr marL="285750" indent="-285750">
              <a:buFont typeface="Arial" panose="020B0604020202020204" pitchFamily="34" charset="0"/>
              <a:buChar char="•"/>
            </a:pPr>
            <a:r>
              <a:rPr lang="en-US" sz="1600" b="1" dirty="0">
                <a:solidFill>
                  <a:schemeClr val="tx1"/>
                </a:solidFill>
              </a:rPr>
              <a:t>Implementation planning that engages and empowers others</a:t>
            </a:r>
          </a:p>
          <a:p>
            <a:pPr marL="285750" indent="-285750">
              <a:buFont typeface="Arial" panose="020B0604020202020204" pitchFamily="34" charset="0"/>
              <a:buChar char="•"/>
            </a:pPr>
            <a:r>
              <a:rPr lang="en-US" sz="1600" b="1" dirty="0">
                <a:solidFill>
                  <a:schemeClr val="tx1"/>
                </a:solidFill>
              </a:rPr>
              <a:t>Action planning tools</a:t>
            </a:r>
          </a:p>
          <a:p>
            <a:pPr marL="285750" indent="-285750">
              <a:buFont typeface="Arial" panose="020B0604020202020204" pitchFamily="34" charset="0"/>
              <a:buChar char="•"/>
            </a:pPr>
            <a:r>
              <a:rPr lang="en-US" sz="1600" b="1" dirty="0">
                <a:solidFill>
                  <a:schemeClr val="tx1"/>
                </a:solidFill>
              </a:rPr>
              <a:t>Communications planning</a:t>
            </a:r>
          </a:p>
          <a:p>
            <a:pPr marL="285750" indent="-285750">
              <a:buFont typeface="Arial" panose="020B0604020202020204" pitchFamily="34" charset="0"/>
              <a:buChar char="•"/>
            </a:pPr>
            <a:r>
              <a:rPr lang="en-US" sz="1600" b="1" dirty="0">
                <a:solidFill>
                  <a:schemeClr val="tx1"/>
                </a:solidFill>
              </a:rPr>
              <a:t>Managing the transition and after-action review</a:t>
            </a:r>
          </a:p>
        </p:txBody>
      </p:sp>
      <p:sp>
        <p:nvSpPr>
          <p:cNvPr id="2" name="Footer Placeholder 1">
            <a:extLst>
              <a:ext uri="{FF2B5EF4-FFF2-40B4-BE49-F238E27FC236}">
                <a16:creationId xmlns:a16="http://schemas.microsoft.com/office/drawing/2014/main" id="{DF5932EF-E066-4E3C-9865-8EABF24517E2}"/>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3" name="Slide Number Placeholder 2">
            <a:extLst>
              <a:ext uri="{FF2B5EF4-FFF2-40B4-BE49-F238E27FC236}">
                <a16:creationId xmlns:a16="http://schemas.microsoft.com/office/drawing/2014/main" id="{90A8268A-BA83-4DD8-887F-59688FB39A0B}"/>
              </a:ext>
            </a:extLst>
          </p:cNvPr>
          <p:cNvSpPr>
            <a:spLocks noGrp="1"/>
          </p:cNvSpPr>
          <p:nvPr>
            <p:ph type="sldNum" sz="quarter" idx="12"/>
          </p:nvPr>
        </p:nvSpPr>
        <p:spPr/>
        <p:txBody>
          <a:bodyPr/>
          <a:lstStyle/>
          <a:p>
            <a:fld id="{B6F15528-21DE-4FAA-801E-634DDDAF4B2B}" type="slidenum">
              <a:rPr lang="en-US" smtClean="0"/>
              <a:pPr/>
              <a:t>3</a:t>
            </a:fld>
            <a:endParaRPr lang="en-US" dirty="0"/>
          </a:p>
        </p:txBody>
      </p:sp>
    </p:spTree>
    <p:extLst>
      <p:ext uri="{BB962C8B-B14F-4D97-AF65-F5344CB8AC3E}">
        <p14:creationId xmlns:p14="http://schemas.microsoft.com/office/powerpoint/2010/main" val="104764075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36525"/>
            <a:ext cx="8229600" cy="365126"/>
          </a:xfrm>
        </p:spPr>
        <p:txBody>
          <a:bodyPr>
            <a:noAutofit/>
          </a:bodyPr>
          <a:lstStyle/>
          <a:p>
            <a:r>
              <a:rPr lang="en-CA" sz="3200" b="1" dirty="0">
                <a:solidFill>
                  <a:schemeClr val="bg1"/>
                </a:solidFill>
              </a:rPr>
              <a:t>Push and Pull Tactics</a:t>
            </a:r>
            <a:endParaRPr lang="en-US" sz="3200" b="1" dirty="0">
              <a:solidFill>
                <a:schemeClr val="bg1"/>
              </a:solidFill>
            </a:endParaRPr>
          </a:p>
        </p:txBody>
      </p:sp>
      <p:sp>
        <p:nvSpPr>
          <p:cNvPr id="3" name="Content Placeholder 2"/>
          <p:cNvSpPr>
            <a:spLocks noGrp="1"/>
          </p:cNvSpPr>
          <p:nvPr>
            <p:ph idx="1"/>
          </p:nvPr>
        </p:nvSpPr>
        <p:spPr>
          <a:xfrm>
            <a:off x="914400" y="1371600"/>
            <a:ext cx="7315200" cy="4876800"/>
          </a:xfrm>
        </p:spPr>
        <p:txBody>
          <a:bodyPr/>
          <a:lstStyle/>
          <a:p>
            <a:pPr>
              <a:buFont typeface="Arial" charset="0"/>
              <a:buChar char="•"/>
              <a:defRPr/>
            </a:pPr>
            <a:r>
              <a:rPr lang="en-US" sz="2800" b="1" dirty="0">
                <a:solidFill>
                  <a:schemeClr val="accent6">
                    <a:lumMod val="75000"/>
                  </a:schemeClr>
                </a:solidFill>
              </a:rPr>
              <a:t>Push Tactics</a:t>
            </a:r>
          </a:p>
          <a:p>
            <a:pPr lvl="1">
              <a:buFont typeface="Arial" charset="0"/>
              <a:buChar char="•"/>
              <a:defRPr/>
            </a:pPr>
            <a:r>
              <a:rPr lang="en-US" dirty="0"/>
              <a:t>Use of facts, logic, and/or pressure (e.g., use of guilt and fear) to push people toward the change</a:t>
            </a:r>
          </a:p>
          <a:p>
            <a:pPr>
              <a:buFont typeface="Arial" charset="0"/>
              <a:buChar char="•"/>
              <a:defRPr/>
            </a:pPr>
            <a:endParaRPr lang="en-US" sz="2800" dirty="0"/>
          </a:p>
          <a:p>
            <a:pPr>
              <a:buFont typeface="Arial" charset="0"/>
              <a:buChar char="•"/>
              <a:defRPr/>
            </a:pPr>
            <a:r>
              <a:rPr lang="en-US" sz="2800" b="1" dirty="0">
                <a:solidFill>
                  <a:schemeClr val="accent6">
                    <a:lumMod val="75000"/>
                  </a:schemeClr>
                </a:solidFill>
              </a:rPr>
              <a:t>Pull Tactics</a:t>
            </a:r>
          </a:p>
          <a:p>
            <a:pPr lvl="1">
              <a:buFont typeface="Arial" charset="0"/>
              <a:buChar char="•"/>
              <a:defRPr/>
            </a:pPr>
            <a:r>
              <a:rPr lang="en-US" dirty="0"/>
              <a:t>Inspirational appeals and other influence tactics designed to attract and pull people toward the change</a:t>
            </a:r>
          </a:p>
          <a:p>
            <a:endParaRPr lang="en-US" dirty="0"/>
          </a:p>
        </p:txBody>
      </p:sp>
      <p:sp>
        <p:nvSpPr>
          <p:cNvPr id="4" name="Footer Placeholder 3">
            <a:extLst>
              <a:ext uri="{FF2B5EF4-FFF2-40B4-BE49-F238E27FC236}">
                <a16:creationId xmlns:a16="http://schemas.microsoft.com/office/drawing/2014/main" id="{DAEDEE61-6BC1-4EAF-9573-060D2CF364F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3B0A3B34-BB17-4740-AECA-BF423F5E2C98}"/>
              </a:ext>
            </a:extLst>
          </p:cNvPr>
          <p:cNvSpPr>
            <a:spLocks noGrp="1"/>
          </p:cNvSpPr>
          <p:nvPr>
            <p:ph type="sldNum" sz="quarter" idx="12"/>
          </p:nvPr>
        </p:nvSpPr>
        <p:spPr/>
        <p:txBody>
          <a:bodyPr/>
          <a:lstStyle/>
          <a:p>
            <a:fld id="{B6F15528-21DE-4FAA-801E-634DDDAF4B2B}" type="slidenum">
              <a:rPr lang="en-US" smtClean="0"/>
              <a:pPr/>
              <a:t>30</a:t>
            </a:fld>
            <a:endParaRPr lang="en-US" dirty="0"/>
          </a:p>
        </p:txBody>
      </p:sp>
    </p:spTree>
    <p:extLst>
      <p:ext uri="{BB962C8B-B14F-4D97-AF65-F5344CB8AC3E}">
        <p14:creationId xmlns:p14="http://schemas.microsoft.com/office/powerpoint/2010/main" val="220031957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08673"/>
            <a:ext cx="8229600" cy="446089"/>
          </a:xfrm>
        </p:spPr>
        <p:txBody>
          <a:bodyPr>
            <a:normAutofit fontScale="90000"/>
          </a:bodyPr>
          <a:lstStyle/>
          <a:p>
            <a:r>
              <a:rPr lang="en-CA" sz="3600" b="1" dirty="0">
                <a:solidFill>
                  <a:schemeClr val="bg1"/>
                </a:solidFill>
              </a:rPr>
              <a:t>Implementation Tactics and Success</a:t>
            </a:r>
            <a:endParaRPr lang="en-US" sz="3600" b="1" dirty="0">
              <a:solidFill>
                <a:schemeClr val="bg1"/>
              </a:solidFill>
            </a:endParaRPr>
          </a:p>
        </p:txBody>
      </p:sp>
      <p:graphicFrame>
        <p:nvGraphicFramePr>
          <p:cNvPr id="4" name="Group 355"/>
          <p:cNvGraphicFramePr>
            <a:graphicFrameLocks noGrp="1"/>
          </p:cNvGraphicFramePr>
          <p:nvPr>
            <p:extLst>
              <p:ext uri="{D42A27DB-BD31-4B8C-83A1-F6EECF244321}">
                <p14:modId xmlns:p14="http://schemas.microsoft.com/office/powerpoint/2010/main" val="164610772"/>
              </p:ext>
            </p:extLst>
          </p:nvPr>
        </p:nvGraphicFramePr>
        <p:xfrm>
          <a:off x="685800" y="1371600"/>
          <a:ext cx="7924800" cy="3167061"/>
        </p:xfrm>
        <a:graphic>
          <a:graphicData uri="http://schemas.openxmlformats.org/drawingml/2006/table">
            <a:tbl>
              <a:tblPr/>
              <a:tblGrid>
                <a:gridCol w="1583388">
                  <a:extLst>
                    <a:ext uri="{9D8B030D-6E8A-4147-A177-3AD203B41FA5}">
                      <a16:colId xmlns:a16="http://schemas.microsoft.com/office/drawing/2014/main" val="20000"/>
                    </a:ext>
                  </a:extLst>
                </a:gridCol>
                <a:gridCol w="1584960">
                  <a:extLst>
                    <a:ext uri="{9D8B030D-6E8A-4147-A177-3AD203B41FA5}">
                      <a16:colId xmlns:a16="http://schemas.microsoft.com/office/drawing/2014/main" val="20001"/>
                    </a:ext>
                  </a:extLst>
                </a:gridCol>
                <a:gridCol w="1584960">
                  <a:extLst>
                    <a:ext uri="{9D8B030D-6E8A-4147-A177-3AD203B41FA5}">
                      <a16:colId xmlns:a16="http://schemas.microsoft.com/office/drawing/2014/main" val="20002"/>
                    </a:ext>
                  </a:extLst>
                </a:gridCol>
                <a:gridCol w="1586532">
                  <a:extLst>
                    <a:ext uri="{9D8B030D-6E8A-4147-A177-3AD203B41FA5}">
                      <a16:colId xmlns:a16="http://schemas.microsoft.com/office/drawing/2014/main" val="20003"/>
                    </a:ext>
                  </a:extLst>
                </a:gridCol>
                <a:gridCol w="1584960">
                  <a:extLst>
                    <a:ext uri="{9D8B030D-6E8A-4147-A177-3AD203B41FA5}">
                      <a16:colId xmlns:a16="http://schemas.microsoft.com/office/drawing/2014/main" val="20004"/>
                    </a:ext>
                  </a:extLst>
                </a:gridCol>
              </a:tblGrid>
              <a:tr h="1229565">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Tactic</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Percentage Use</a:t>
                      </a:r>
                      <a:endParaRPr kumimoji="0" lang="en-US" sz="2000" b="1"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Initial Adoption Rate</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Ultimate Adoption Rate</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Time to Adopt</a:t>
                      </a:r>
                      <a:endParaRPr kumimoji="0" lang="en-US" sz="2000" b="1" i="0" u="none" strike="noStrike" cap="none" normalizeH="0" baseline="0" dirty="0">
                        <a:ln>
                          <a:noFill/>
                        </a:ln>
                        <a:solidFill>
                          <a:schemeClr val="tx1"/>
                        </a:solidFill>
                        <a:effectLst/>
                        <a:latin typeface="Arial" charset="0"/>
                        <a:ea typeface="Times New Roman" pitchFamily="18" charset="0"/>
                        <a:cs typeface="Arial" charset="0"/>
                      </a:endParaRPr>
                    </a:p>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1" i="0" u="none" strike="noStrike" cap="none" normalizeH="0" baseline="0" dirty="0">
                          <a:ln>
                            <a:noFill/>
                          </a:ln>
                          <a:solidFill>
                            <a:srgbClr val="000000"/>
                          </a:solidFill>
                          <a:effectLst/>
                          <a:latin typeface="Arial" charset="0"/>
                          <a:ea typeface="Times New Roman" pitchFamily="18" charset="0"/>
                          <a:cs typeface="Arial" charset="0"/>
                        </a:rPr>
                        <a:t>(months)</a:t>
                      </a:r>
                      <a:endParaRPr kumimoji="0" lang="en-CA" sz="2000" b="1"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484374">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Intervention</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16%</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100%  </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82%</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11.2</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484374">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Participation</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20</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81</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71</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19.0</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484374">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Persuasion</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35</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65</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49</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20.0</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r h="484374">
                <a:tc>
                  <a:txBody>
                    <a:bodyPr/>
                    <a:lstStyle/>
                    <a:p>
                      <a:pPr marL="0" marR="0" lvl="0" indent="0" algn="l"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Edict</a:t>
                      </a:r>
                      <a:endParaRPr kumimoji="0" lang="en-US"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29</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51</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35</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857250" algn="l"/>
                          <a:tab pos="1371600" algn="l"/>
                          <a:tab pos="1828800" algn="l"/>
                          <a:tab pos="2286000" algn="l"/>
                          <a:tab pos="2743200" algn="l"/>
                          <a:tab pos="3086100" algn="l"/>
                          <a:tab pos="382905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2000" b="0" i="0" u="none" strike="noStrike" cap="none" normalizeH="0" baseline="0" dirty="0">
                          <a:ln>
                            <a:noFill/>
                          </a:ln>
                          <a:solidFill>
                            <a:srgbClr val="000000"/>
                          </a:solidFill>
                          <a:effectLst/>
                          <a:latin typeface="Arial" charset="0"/>
                          <a:ea typeface="Times New Roman" pitchFamily="18" charset="0"/>
                          <a:cs typeface="Arial" charset="0"/>
                        </a:rPr>
                        <a:t>21.5</a:t>
                      </a:r>
                      <a:endParaRPr kumimoji="0" lang="en-CA" sz="2000" b="0" i="0" u="none" strike="noStrike" cap="none" normalizeH="0" baseline="0" dirty="0">
                        <a:ln>
                          <a:noFill/>
                        </a:ln>
                        <a:solidFill>
                          <a:schemeClr val="tx1"/>
                        </a:solidFill>
                        <a:effectLst/>
                        <a:latin typeface="Arial" charset="0"/>
                        <a:ea typeface="Times New Roman" pitchFamily="18" charset="0"/>
                        <a:cs typeface="Arial" charset="0"/>
                      </a:endParaRPr>
                    </a:p>
                  </a:txBody>
                  <a:tcPr marL="91439" marR="91439" marT="45723" marB="45723"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4"/>
                  </a:ext>
                </a:extLst>
              </a:tr>
            </a:tbl>
          </a:graphicData>
        </a:graphic>
      </p:graphicFrame>
      <p:sp>
        <p:nvSpPr>
          <p:cNvPr id="3" name="Footer Placeholder 2">
            <a:extLst>
              <a:ext uri="{FF2B5EF4-FFF2-40B4-BE49-F238E27FC236}">
                <a16:creationId xmlns:a16="http://schemas.microsoft.com/office/drawing/2014/main" id="{43472FA7-3C37-44C3-A995-035017BC8F2A}"/>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2CD884E7-EBCC-4003-ABAF-FF37CC3F2060}"/>
              </a:ext>
            </a:extLst>
          </p:cNvPr>
          <p:cNvSpPr>
            <a:spLocks noGrp="1"/>
          </p:cNvSpPr>
          <p:nvPr>
            <p:ph type="sldNum" sz="quarter" idx="12"/>
          </p:nvPr>
        </p:nvSpPr>
        <p:spPr/>
        <p:txBody>
          <a:bodyPr/>
          <a:lstStyle/>
          <a:p>
            <a:fld id="{B6F15528-21DE-4FAA-801E-634DDDAF4B2B}" type="slidenum">
              <a:rPr lang="en-US" smtClean="0"/>
              <a:pPr/>
              <a:t>31</a:t>
            </a:fld>
            <a:endParaRPr lang="en-US" dirty="0"/>
          </a:p>
        </p:txBody>
      </p:sp>
    </p:spTree>
    <p:extLst>
      <p:ext uri="{BB962C8B-B14F-4D97-AF65-F5344CB8AC3E}">
        <p14:creationId xmlns:p14="http://schemas.microsoft.com/office/powerpoint/2010/main" val="5942740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762000"/>
          </a:xfrm>
        </p:spPr>
        <p:txBody>
          <a:bodyPr>
            <a:normAutofit fontScale="90000"/>
          </a:bodyPr>
          <a:lstStyle/>
          <a:p>
            <a:r>
              <a:rPr lang="en-CA" sz="2800" b="1" dirty="0">
                <a:solidFill>
                  <a:schemeClr val="bg1"/>
                </a:solidFill>
              </a:rPr>
              <a:t>A Checklist for Change: Transition Management</a:t>
            </a:r>
            <a:endParaRPr lang="en-US" sz="2800" b="1" dirty="0">
              <a:solidFill>
                <a:schemeClr val="bg1"/>
              </a:solidFill>
            </a:endParaRPr>
          </a:p>
        </p:txBody>
      </p:sp>
      <p:sp>
        <p:nvSpPr>
          <p:cNvPr id="3" name="Content Placeholder 2"/>
          <p:cNvSpPr>
            <a:spLocks noGrp="1"/>
          </p:cNvSpPr>
          <p:nvPr>
            <p:ph idx="1"/>
          </p:nvPr>
        </p:nvSpPr>
        <p:spPr>
          <a:xfrm>
            <a:off x="423891" y="1020620"/>
            <a:ext cx="8153400" cy="5029200"/>
          </a:xfrm>
        </p:spPr>
        <p:txBody>
          <a:bodyPr>
            <a:normAutofit fontScale="55000" lnSpcReduction="20000"/>
          </a:bodyPr>
          <a:lstStyle/>
          <a:p>
            <a:pPr marL="179388" indent="0">
              <a:buNone/>
              <a:tabLst>
                <a:tab pos="3322638" algn="l"/>
              </a:tabLst>
              <a:defRPr/>
            </a:pPr>
            <a:r>
              <a:rPr lang="en-CA" sz="4400" b="1" dirty="0">
                <a:solidFill>
                  <a:schemeClr val="accent6">
                    <a:lumMod val="75000"/>
                  </a:schemeClr>
                </a:solidFill>
              </a:rPr>
              <a:t>Transition Management</a:t>
            </a:r>
            <a:r>
              <a:rPr lang="en-CA" sz="4400" dirty="0">
                <a:solidFill>
                  <a:schemeClr val="accent6">
                    <a:lumMod val="75000"/>
                  </a:schemeClr>
                </a:solidFill>
              </a:rPr>
              <a:t>:</a:t>
            </a:r>
            <a:r>
              <a:rPr lang="en-CA" sz="4400" dirty="0"/>
              <a:t> </a:t>
            </a:r>
            <a:r>
              <a:rPr lang="en-CA" sz="4400" i="1" dirty="0"/>
              <a:t>managing the implementation of the change project</a:t>
            </a:r>
          </a:p>
          <a:p>
            <a:pPr marL="179388" indent="0">
              <a:buNone/>
              <a:defRPr/>
            </a:pPr>
            <a:endParaRPr lang="en-CA" sz="900" i="1" dirty="0"/>
          </a:p>
          <a:p>
            <a:pPr marL="0" indent="0">
              <a:lnSpc>
                <a:spcPct val="50000"/>
              </a:lnSpc>
              <a:buNone/>
              <a:defRPr/>
            </a:pPr>
            <a:endParaRPr lang="en-CA" sz="3600" dirty="0"/>
          </a:p>
          <a:p>
            <a:pPr marL="533400" indent="-533400">
              <a:lnSpc>
                <a:spcPct val="120000"/>
              </a:lnSpc>
              <a:buFont typeface="Wingdings" pitchFamily="2" charset="2"/>
              <a:buChar char="ü"/>
              <a:defRPr/>
            </a:pPr>
            <a:r>
              <a:rPr lang="en-CA" sz="4000" dirty="0"/>
              <a:t>How will the organization continue to operate as it shifts from one state to the next?</a:t>
            </a:r>
          </a:p>
          <a:p>
            <a:pPr marL="533400" indent="-533400">
              <a:lnSpc>
                <a:spcPct val="120000"/>
              </a:lnSpc>
              <a:buFont typeface="Wingdings" pitchFamily="2" charset="2"/>
              <a:buChar char="ü"/>
              <a:defRPr/>
            </a:pPr>
            <a:endParaRPr lang="en-CA" sz="1600" dirty="0"/>
          </a:p>
          <a:p>
            <a:pPr marL="533400" indent="-533400">
              <a:lnSpc>
                <a:spcPct val="120000"/>
              </a:lnSpc>
              <a:buFont typeface="Wingdings" pitchFamily="2" charset="2"/>
              <a:buChar char="ü"/>
              <a:defRPr/>
            </a:pPr>
            <a:r>
              <a:rPr lang="en-CA" sz="4000" dirty="0"/>
              <a:t>Who will answer questions about the proposed change? What decision power will they have?</a:t>
            </a:r>
          </a:p>
          <a:p>
            <a:pPr marL="533400" indent="-533400">
              <a:lnSpc>
                <a:spcPct val="120000"/>
              </a:lnSpc>
              <a:buFont typeface="Wingdings" pitchFamily="2" charset="2"/>
              <a:buChar char="ü"/>
              <a:defRPr/>
            </a:pPr>
            <a:endParaRPr lang="en-CA" sz="1600" dirty="0"/>
          </a:p>
          <a:p>
            <a:pPr marL="533400" indent="-533400">
              <a:lnSpc>
                <a:spcPct val="120000"/>
              </a:lnSpc>
              <a:buFont typeface="Wingdings" pitchFamily="2" charset="2"/>
              <a:buChar char="ü"/>
              <a:defRPr/>
            </a:pPr>
            <a:r>
              <a:rPr lang="en-CA" sz="4000" dirty="0"/>
              <a:t>Do the people in charge of the transition have the appropriate authority to make decisions necessary to ease the change?</a:t>
            </a:r>
          </a:p>
          <a:p>
            <a:pPr marL="533400" indent="-533400">
              <a:lnSpc>
                <a:spcPct val="120000"/>
              </a:lnSpc>
              <a:buFont typeface="Wingdings" pitchFamily="2" charset="2"/>
              <a:buChar char="ü"/>
              <a:defRPr/>
            </a:pPr>
            <a:endParaRPr lang="en-CA" sz="1600" dirty="0"/>
          </a:p>
          <a:p>
            <a:pPr marL="533400" indent="-533400">
              <a:lnSpc>
                <a:spcPct val="120000"/>
              </a:lnSpc>
              <a:buFont typeface="Wingdings" pitchFamily="2" charset="2"/>
              <a:buChar char="ü"/>
              <a:defRPr/>
            </a:pPr>
            <a:r>
              <a:rPr lang="en-CA" sz="4000" dirty="0"/>
              <a:t>Have we developed ways to reduce the anxiety created by the change and increase the positive excitement over it?</a:t>
            </a:r>
          </a:p>
        </p:txBody>
      </p:sp>
      <p:sp>
        <p:nvSpPr>
          <p:cNvPr id="4" name="Footer Placeholder 3">
            <a:extLst>
              <a:ext uri="{FF2B5EF4-FFF2-40B4-BE49-F238E27FC236}">
                <a16:creationId xmlns:a16="http://schemas.microsoft.com/office/drawing/2014/main" id="{A175E716-D86C-4943-AEC5-9BECAEC4F3D0}"/>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F19A5429-0C70-4FDE-9375-F1722CFD215B}"/>
              </a:ext>
            </a:extLst>
          </p:cNvPr>
          <p:cNvSpPr>
            <a:spLocks noGrp="1"/>
          </p:cNvSpPr>
          <p:nvPr>
            <p:ph type="sldNum" sz="quarter" idx="12"/>
          </p:nvPr>
        </p:nvSpPr>
        <p:spPr/>
        <p:txBody>
          <a:bodyPr/>
          <a:lstStyle/>
          <a:p>
            <a:fld id="{B6F15528-21DE-4FAA-801E-634DDDAF4B2B}" type="slidenum">
              <a:rPr lang="en-US" smtClean="0"/>
              <a:pPr/>
              <a:t>32</a:t>
            </a:fld>
            <a:endParaRPr lang="en-US" dirty="0"/>
          </a:p>
        </p:txBody>
      </p:sp>
    </p:spTree>
    <p:extLst>
      <p:ext uri="{BB962C8B-B14F-4D97-AF65-F5344CB8AC3E}">
        <p14:creationId xmlns:p14="http://schemas.microsoft.com/office/powerpoint/2010/main" val="125507984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495" y="129168"/>
            <a:ext cx="9144000" cy="365125"/>
          </a:xfrm>
        </p:spPr>
        <p:txBody>
          <a:bodyPr>
            <a:normAutofit fontScale="90000"/>
          </a:bodyPr>
          <a:lstStyle/>
          <a:p>
            <a:r>
              <a:rPr lang="en-CA" sz="2800" b="1" dirty="0">
                <a:solidFill>
                  <a:schemeClr val="bg1"/>
                </a:solidFill>
              </a:rPr>
              <a:t>A Checklist for Change: Transition Management (cont.)</a:t>
            </a:r>
            <a:endParaRPr lang="en-US" sz="2800" b="1" dirty="0">
              <a:solidFill>
                <a:schemeClr val="bg1"/>
              </a:solidFill>
            </a:endParaRPr>
          </a:p>
        </p:txBody>
      </p:sp>
      <p:sp>
        <p:nvSpPr>
          <p:cNvPr id="3" name="Content Placeholder 2"/>
          <p:cNvSpPr>
            <a:spLocks noGrp="1"/>
          </p:cNvSpPr>
          <p:nvPr>
            <p:ph idx="1"/>
          </p:nvPr>
        </p:nvSpPr>
        <p:spPr>
          <a:xfrm>
            <a:off x="762000" y="1092244"/>
            <a:ext cx="7696200" cy="5257800"/>
          </a:xfrm>
        </p:spPr>
        <p:txBody>
          <a:bodyPr>
            <a:normAutofit fontScale="92500" lnSpcReduction="10000"/>
          </a:bodyPr>
          <a:lstStyle/>
          <a:p>
            <a:pPr>
              <a:buFont typeface="Wingdings" panose="05000000000000000000" pitchFamily="2" charset="2"/>
              <a:buChar char="ü"/>
              <a:defRPr/>
            </a:pPr>
            <a:r>
              <a:rPr lang="en-CA" sz="2400" dirty="0"/>
              <a:t>Have we worked on developing a problem-solving climate around the change process?</a:t>
            </a:r>
          </a:p>
          <a:p>
            <a:pPr marL="457200" indent="-457200">
              <a:buFont typeface="Wingdings" pitchFamily="2" charset="2"/>
              <a:buChar char="ü"/>
              <a:defRPr/>
            </a:pPr>
            <a:endParaRPr lang="en-CA" sz="1900" dirty="0"/>
          </a:p>
          <a:p>
            <a:pPr marL="457200" indent="-457200">
              <a:buFont typeface="Wingdings" pitchFamily="2" charset="2"/>
              <a:buChar char="ü"/>
              <a:defRPr/>
            </a:pPr>
            <a:r>
              <a:rPr lang="en-CA" sz="2400" dirty="0"/>
              <a:t>Have we thought through the need to communicate the change? Who needs to be seen individually? Which groups need to be seen together? What formal announcement should be made?</a:t>
            </a:r>
          </a:p>
          <a:p>
            <a:pPr marL="457200" indent="-457200">
              <a:buFont typeface="Wingdings" pitchFamily="2" charset="2"/>
              <a:buChar char="ü"/>
              <a:defRPr/>
            </a:pPr>
            <a:endParaRPr lang="en-CA" sz="1900" dirty="0"/>
          </a:p>
          <a:p>
            <a:pPr marL="457200" indent="-457200">
              <a:buFont typeface="Wingdings" pitchFamily="2" charset="2"/>
              <a:buChar char="ü"/>
              <a:defRPr/>
            </a:pPr>
            <a:r>
              <a:rPr lang="en-CA" sz="2400" dirty="0"/>
              <a:t>Have the people handling the transition thought about how they will capture the learning from the change process and share it?</a:t>
            </a:r>
          </a:p>
          <a:p>
            <a:pPr marL="457200" indent="-457200">
              <a:buFont typeface="Wingdings" pitchFamily="2" charset="2"/>
              <a:buChar char="ü"/>
              <a:defRPr/>
            </a:pPr>
            <a:endParaRPr lang="en-CA" sz="1900" dirty="0"/>
          </a:p>
          <a:p>
            <a:pPr marL="457200" indent="-457200">
              <a:buFont typeface="Wingdings" pitchFamily="2" charset="2"/>
              <a:buChar char="ü"/>
              <a:defRPr/>
            </a:pPr>
            <a:r>
              <a:rPr lang="en-CA" sz="2400" dirty="0"/>
              <a:t>Have we thought about how we will measure and celebrate progress and how we will bring about closure to the project and capture the learning so it is not lost (after-action review)?</a:t>
            </a:r>
            <a:endParaRPr lang="en-US" sz="2400" dirty="0"/>
          </a:p>
          <a:p>
            <a:pPr marL="457200" indent="-457200">
              <a:buFont typeface="Wingdings" pitchFamily="2" charset="2"/>
              <a:buChar char="ü"/>
              <a:defRPr/>
            </a:pPr>
            <a:endParaRPr lang="en-US" sz="2200" dirty="0"/>
          </a:p>
          <a:p>
            <a:endParaRPr lang="en-US" dirty="0"/>
          </a:p>
        </p:txBody>
      </p:sp>
      <p:sp>
        <p:nvSpPr>
          <p:cNvPr id="4" name="Footer Placeholder 3">
            <a:extLst>
              <a:ext uri="{FF2B5EF4-FFF2-40B4-BE49-F238E27FC236}">
                <a16:creationId xmlns:a16="http://schemas.microsoft.com/office/drawing/2014/main" id="{BB18DD45-D8A9-4B20-9BC3-92746EA7B794}"/>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6611BB44-52F4-4A56-9DC7-818FF0EBC00D}"/>
              </a:ext>
            </a:extLst>
          </p:cNvPr>
          <p:cNvSpPr>
            <a:spLocks noGrp="1"/>
          </p:cNvSpPr>
          <p:nvPr>
            <p:ph type="sldNum" sz="quarter" idx="12"/>
          </p:nvPr>
        </p:nvSpPr>
        <p:spPr/>
        <p:txBody>
          <a:bodyPr/>
          <a:lstStyle/>
          <a:p>
            <a:fld id="{B6F15528-21DE-4FAA-801E-634DDDAF4B2B}" type="slidenum">
              <a:rPr lang="en-US" smtClean="0"/>
              <a:pPr/>
              <a:t>33</a:t>
            </a:fld>
            <a:endParaRPr lang="en-US" dirty="0"/>
          </a:p>
        </p:txBody>
      </p:sp>
    </p:spTree>
    <p:extLst>
      <p:ext uri="{BB962C8B-B14F-4D97-AF65-F5344CB8AC3E}">
        <p14:creationId xmlns:p14="http://schemas.microsoft.com/office/powerpoint/2010/main" val="37342301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6200"/>
            <a:ext cx="7315200" cy="436595"/>
          </a:xfrm>
        </p:spPr>
        <p:txBody>
          <a:bodyPr>
            <a:normAutofit fontScale="90000"/>
          </a:bodyPr>
          <a:lstStyle/>
          <a:p>
            <a:r>
              <a:rPr lang="en-CA" sz="3200" b="1" dirty="0">
                <a:solidFill>
                  <a:schemeClr val="bg1"/>
                </a:solidFill>
              </a:rPr>
              <a:t>What Makes for a Good Action Plan?</a:t>
            </a:r>
            <a:endParaRPr lang="en-US" sz="3200" b="1" dirty="0">
              <a:solidFill>
                <a:schemeClr val="bg1"/>
              </a:solidFill>
            </a:endParaRPr>
          </a:p>
        </p:txBody>
      </p:sp>
      <p:sp>
        <p:nvSpPr>
          <p:cNvPr id="3" name="Content Placeholder 2"/>
          <p:cNvSpPr>
            <a:spLocks noGrp="1"/>
          </p:cNvSpPr>
          <p:nvPr>
            <p:ph idx="1"/>
          </p:nvPr>
        </p:nvSpPr>
        <p:spPr>
          <a:xfrm>
            <a:off x="838200" y="990600"/>
            <a:ext cx="7315200" cy="5029200"/>
          </a:xfrm>
        </p:spPr>
        <p:txBody>
          <a:bodyPr>
            <a:noAutofit/>
          </a:bodyPr>
          <a:lstStyle/>
          <a:p>
            <a:pPr marL="609600" indent="-609600">
              <a:lnSpc>
                <a:spcPct val="80000"/>
              </a:lnSpc>
              <a:buFontTx/>
              <a:buAutoNum type="arabicPeriod"/>
              <a:defRPr/>
            </a:pPr>
            <a:r>
              <a:rPr lang="en-US" sz="2800" dirty="0"/>
              <a:t>It </a:t>
            </a:r>
            <a:r>
              <a:rPr lang="en-US" sz="2800" dirty="0">
                <a:solidFill>
                  <a:schemeClr val="accent6">
                    <a:lumMod val="75000"/>
                  </a:schemeClr>
                </a:solidFill>
              </a:rPr>
              <a:t>can be done</a:t>
            </a:r>
            <a:r>
              <a:rPr lang="en-US" sz="2800" dirty="0"/>
              <a:t>!</a:t>
            </a:r>
          </a:p>
          <a:p>
            <a:pPr marL="609600" indent="-609600">
              <a:lnSpc>
                <a:spcPct val="80000"/>
              </a:lnSpc>
              <a:buClr>
                <a:schemeClr val="tx1"/>
              </a:buClr>
              <a:buFontTx/>
              <a:buAutoNum type="arabicPeriod"/>
              <a:defRPr/>
            </a:pPr>
            <a:endParaRPr lang="en-US" sz="2000" dirty="0"/>
          </a:p>
          <a:p>
            <a:pPr marL="609600" indent="-609600">
              <a:buClr>
                <a:schemeClr val="tx1"/>
              </a:buClr>
              <a:buFontTx/>
              <a:buAutoNum type="arabicPeriod"/>
              <a:defRPr/>
            </a:pPr>
            <a:r>
              <a:rPr lang="en-US" sz="2800" dirty="0"/>
              <a:t>Organized as a </a:t>
            </a:r>
            <a:r>
              <a:rPr lang="en-US" sz="2800" dirty="0">
                <a:solidFill>
                  <a:schemeClr val="accent6">
                    <a:lumMod val="75000"/>
                  </a:schemeClr>
                </a:solidFill>
              </a:rPr>
              <a:t>timed sequence </a:t>
            </a:r>
            <a:r>
              <a:rPr lang="en-US" sz="2800" dirty="0"/>
              <a:t>of conditional moves</a:t>
            </a:r>
          </a:p>
          <a:p>
            <a:pPr marL="609600" indent="-609600">
              <a:lnSpc>
                <a:spcPct val="80000"/>
              </a:lnSpc>
              <a:buClr>
                <a:schemeClr val="tx1"/>
              </a:buClr>
              <a:buFontTx/>
              <a:buAutoNum type="arabicPeriod"/>
              <a:defRPr/>
            </a:pPr>
            <a:endParaRPr lang="en-US" sz="2000" dirty="0"/>
          </a:p>
          <a:p>
            <a:pPr marL="609600" indent="-609600">
              <a:lnSpc>
                <a:spcPct val="80000"/>
              </a:lnSpc>
              <a:buClr>
                <a:schemeClr val="tx1"/>
              </a:buClr>
              <a:buFontTx/>
              <a:buAutoNum type="arabicPeriod"/>
              <a:defRPr/>
            </a:pPr>
            <a:r>
              <a:rPr lang="en-US" sz="2800" dirty="0">
                <a:solidFill>
                  <a:schemeClr val="accent6">
                    <a:lumMod val="75000"/>
                  </a:schemeClr>
                </a:solidFill>
              </a:rPr>
              <a:t>Responsibility charts</a:t>
            </a:r>
            <a:r>
              <a:rPr lang="en-US" sz="2800" dirty="0"/>
              <a:t>: who does what, when, why, how? </a:t>
            </a:r>
          </a:p>
          <a:p>
            <a:pPr marL="609600" indent="-609600">
              <a:lnSpc>
                <a:spcPct val="80000"/>
              </a:lnSpc>
              <a:buClr>
                <a:schemeClr val="tx1"/>
              </a:buClr>
              <a:buFontTx/>
              <a:buAutoNum type="arabicPeriod"/>
              <a:defRPr/>
            </a:pPr>
            <a:endParaRPr lang="en-US" sz="2000" dirty="0"/>
          </a:p>
          <a:p>
            <a:pPr marL="609600" indent="-609600">
              <a:lnSpc>
                <a:spcPct val="80000"/>
              </a:lnSpc>
              <a:buClr>
                <a:schemeClr val="tx1"/>
              </a:buClr>
              <a:buFontTx/>
              <a:buAutoNum type="arabicPeriod"/>
              <a:defRPr/>
            </a:pPr>
            <a:r>
              <a:rPr lang="en-US" sz="2800" dirty="0">
                <a:solidFill>
                  <a:schemeClr val="accent6">
                    <a:lumMod val="75000"/>
                  </a:schemeClr>
                </a:solidFill>
              </a:rPr>
              <a:t>Measures </a:t>
            </a:r>
            <a:r>
              <a:rPr lang="en-US" sz="2800" dirty="0"/>
              <a:t>and </a:t>
            </a:r>
            <a:r>
              <a:rPr lang="en-US" sz="2800" dirty="0">
                <a:solidFill>
                  <a:schemeClr val="accent6">
                    <a:lumMod val="75000"/>
                  </a:schemeClr>
                </a:solidFill>
              </a:rPr>
              <a:t>Outcomes </a:t>
            </a:r>
            <a:r>
              <a:rPr lang="en-US" sz="2800" dirty="0"/>
              <a:t>are specified</a:t>
            </a:r>
          </a:p>
          <a:p>
            <a:pPr marL="609600" indent="-609600">
              <a:lnSpc>
                <a:spcPct val="80000"/>
              </a:lnSpc>
              <a:buClr>
                <a:schemeClr val="tx1"/>
              </a:buClr>
              <a:buFontTx/>
              <a:buAutoNum type="arabicPeriod"/>
              <a:defRPr/>
            </a:pPr>
            <a:endParaRPr lang="en-US" sz="2000" dirty="0"/>
          </a:p>
          <a:p>
            <a:pPr marL="609600" indent="-609600">
              <a:lnSpc>
                <a:spcPct val="80000"/>
              </a:lnSpc>
              <a:buClr>
                <a:schemeClr val="tx1"/>
              </a:buClr>
              <a:buFontTx/>
              <a:buAutoNum type="arabicPeriod"/>
              <a:defRPr/>
            </a:pPr>
            <a:r>
              <a:rPr lang="en-US" sz="2800" dirty="0"/>
              <a:t>The plan is </a:t>
            </a:r>
            <a:r>
              <a:rPr lang="en-US" sz="2800" dirty="0">
                <a:solidFill>
                  <a:schemeClr val="accent6">
                    <a:lumMod val="75000"/>
                  </a:schemeClr>
                </a:solidFill>
              </a:rPr>
              <a:t>consistent </a:t>
            </a:r>
            <a:r>
              <a:rPr lang="en-US" sz="2800" dirty="0"/>
              <a:t>with analysis and objectives</a:t>
            </a:r>
          </a:p>
          <a:p>
            <a:endParaRPr lang="en-US" sz="2800" dirty="0"/>
          </a:p>
        </p:txBody>
      </p:sp>
      <p:sp>
        <p:nvSpPr>
          <p:cNvPr id="4" name="Footer Placeholder 3">
            <a:extLst>
              <a:ext uri="{FF2B5EF4-FFF2-40B4-BE49-F238E27FC236}">
                <a16:creationId xmlns:a16="http://schemas.microsoft.com/office/drawing/2014/main" id="{524BD7AD-5462-46CB-B170-C4D77BB2EDA5}"/>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42C9A543-6BBC-4D82-87A9-9C69D717D9DB}"/>
              </a:ext>
            </a:extLst>
          </p:cNvPr>
          <p:cNvSpPr>
            <a:spLocks noGrp="1"/>
          </p:cNvSpPr>
          <p:nvPr>
            <p:ph type="sldNum" sz="quarter" idx="12"/>
          </p:nvPr>
        </p:nvSpPr>
        <p:spPr/>
        <p:txBody>
          <a:bodyPr/>
          <a:lstStyle/>
          <a:p>
            <a:fld id="{B6F15528-21DE-4FAA-801E-634DDDAF4B2B}" type="slidenum">
              <a:rPr lang="en-US" smtClean="0"/>
              <a:pPr/>
              <a:t>34</a:t>
            </a:fld>
            <a:endParaRPr lang="en-US" dirty="0"/>
          </a:p>
        </p:txBody>
      </p:sp>
    </p:spTree>
    <p:extLst>
      <p:ext uri="{BB962C8B-B14F-4D97-AF65-F5344CB8AC3E}">
        <p14:creationId xmlns:p14="http://schemas.microsoft.com/office/powerpoint/2010/main" val="30454792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144000" cy="533400"/>
          </a:xfrm>
        </p:spPr>
        <p:txBody>
          <a:bodyPr>
            <a:normAutofit/>
          </a:bodyPr>
          <a:lstStyle/>
          <a:p>
            <a:r>
              <a:rPr lang="en-CA" sz="2800" b="1" dirty="0">
                <a:solidFill>
                  <a:schemeClr val="bg1"/>
                </a:solidFill>
              </a:rPr>
              <a:t>What Makes for a Good Action Plan? (cont.)</a:t>
            </a:r>
            <a:endParaRPr lang="en-US" sz="2800" b="1" dirty="0">
              <a:solidFill>
                <a:schemeClr val="bg1"/>
              </a:solidFill>
            </a:endParaRPr>
          </a:p>
        </p:txBody>
      </p:sp>
      <p:sp>
        <p:nvSpPr>
          <p:cNvPr id="3" name="Content Placeholder 2"/>
          <p:cNvSpPr>
            <a:spLocks noGrp="1"/>
          </p:cNvSpPr>
          <p:nvPr>
            <p:ph idx="1"/>
          </p:nvPr>
        </p:nvSpPr>
        <p:spPr>
          <a:xfrm>
            <a:off x="800100" y="1143000"/>
            <a:ext cx="7543800" cy="4953000"/>
          </a:xfrm>
        </p:spPr>
        <p:txBody>
          <a:bodyPr>
            <a:normAutofit fontScale="85000" lnSpcReduction="20000"/>
          </a:bodyPr>
          <a:lstStyle/>
          <a:p>
            <a:pPr marL="609600" indent="-609600">
              <a:lnSpc>
                <a:spcPct val="90000"/>
              </a:lnSpc>
              <a:spcBef>
                <a:spcPct val="50000"/>
              </a:spcBef>
              <a:buClr>
                <a:schemeClr val="tx1"/>
              </a:buClr>
              <a:buFontTx/>
              <a:buAutoNum type="arabicPeriod" startAt="6"/>
              <a:defRPr/>
            </a:pPr>
            <a:r>
              <a:rPr lang="en-US" dirty="0"/>
              <a:t>Resources are available: </a:t>
            </a:r>
            <a:r>
              <a:rPr lang="en-US" dirty="0">
                <a:solidFill>
                  <a:schemeClr val="accent6">
                    <a:lumMod val="75000"/>
                  </a:schemeClr>
                </a:solidFill>
              </a:rPr>
              <a:t>money </a:t>
            </a:r>
            <a:r>
              <a:rPr lang="en-US" dirty="0"/>
              <a:t>and </a:t>
            </a:r>
            <a:r>
              <a:rPr lang="en-US" dirty="0">
                <a:solidFill>
                  <a:schemeClr val="accent6">
                    <a:lumMod val="75000"/>
                  </a:schemeClr>
                </a:solidFill>
              </a:rPr>
              <a:t>people</a:t>
            </a:r>
          </a:p>
          <a:p>
            <a:pPr marL="609600" indent="-609600">
              <a:lnSpc>
                <a:spcPct val="90000"/>
              </a:lnSpc>
              <a:spcBef>
                <a:spcPct val="50000"/>
              </a:spcBef>
              <a:buClr>
                <a:schemeClr val="tx1"/>
              </a:buClr>
              <a:buFontTx/>
              <a:buAutoNum type="arabicPeriod" startAt="6"/>
              <a:defRPr/>
            </a:pPr>
            <a:endParaRPr lang="en-US" sz="2400" dirty="0"/>
          </a:p>
          <a:p>
            <a:pPr marL="609600" indent="-609600">
              <a:spcBef>
                <a:spcPct val="50000"/>
              </a:spcBef>
              <a:buClr>
                <a:schemeClr val="tx1"/>
              </a:buClr>
              <a:buFontTx/>
              <a:buAutoNum type="arabicPeriod" startAt="6"/>
              <a:defRPr/>
            </a:pPr>
            <a:r>
              <a:rPr lang="en-US" dirty="0"/>
              <a:t>Real “buy in” is there</a:t>
            </a:r>
            <a:r>
              <a:rPr lang="en-AU" dirty="0"/>
              <a:t>—</a:t>
            </a:r>
            <a:r>
              <a:rPr lang="en-US" dirty="0">
                <a:solidFill>
                  <a:schemeClr val="accent6">
                    <a:lumMod val="75000"/>
                  </a:schemeClr>
                </a:solidFill>
              </a:rPr>
              <a:t>involvement </a:t>
            </a:r>
            <a:r>
              <a:rPr lang="en-US" dirty="0"/>
              <a:t>and public </a:t>
            </a:r>
            <a:r>
              <a:rPr lang="en-US" dirty="0">
                <a:solidFill>
                  <a:schemeClr val="accent6">
                    <a:lumMod val="75000"/>
                  </a:schemeClr>
                </a:solidFill>
              </a:rPr>
              <a:t>commitment</a:t>
            </a:r>
            <a:r>
              <a:rPr lang="en-US" dirty="0"/>
              <a:t>, coalitions are considered</a:t>
            </a:r>
          </a:p>
          <a:p>
            <a:pPr marL="609600" indent="-609600">
              <a:lnSpc>
                <a:spcPct val="90000"/>
              </a:lnSpc>
              <a:spcBef>
                <a:spcPct val="50000"/>
              </a:spcBef>
              <a:buClr>
                <a:schemeClr val="tx1"/>
              </a:buClr>
              <a:buFontTx/>
              <a:buAutoNum type="arabicPeriod" startAt="6"/>
              <a:defRPr/>
            </a:pPr>
            <a:endParaRPr lang="en-US" sz="2400" dirty="0"/>
          </a:p>
          <a:p>
            <a:pPr marL="609600" indent="-609600">
              <a:lnSpc>
                <a:spcPct val="90000"/>
              </a:lnSpc>
              <a:spcBef>
                <a:spcPct val="50000"/>
              </a:spcBef>
              <a:buClr>
                <a:schemeClr val="tx1"/>
              </a:buClr>
              <a:buFontTx/>
              <a:buAutoNum type="arabicPeriod" startAt="6"/>
              <a:defRPr/>
            </a:pPr>
            <a:r>
              <a:rPr lang="en-US" dirty="0">
                <a:solidFill>
                  <a:schemeClr val="accent6">
                    <a:lumMod val="75000"/>
                  </a:schemeClr>
                </a:solidFill>
              </a:rPr>
              <a:t>Early positives exist </a:t>
            </a:r>
            <a:r>
              <a:rPr lang="en-US" dirty="0"/>
              <a:t>to help build momentum</a:t>
            </a:r>
          </a:p>
          <a:p>
            <a:pPr marL="609600" indent="-609600">
              <a:lnSpc>
                <a:spcPct val="90000"/>
              </a:lnSpc>
              <a:spcBef>
                <a:spcPct val="50000"/>
              </a:spcBef>
              <a:buClr>
                <a:schemeClr val="tx1"/>
              </a:buClr>
              <a:buFontTx/>
              <a:buAutoNum type="arabicPeriod" startAt="6"/>
              <a:defRPr/>
            </a:pPr>
            <a:endParaRPr lang="en-US" sz="2400" dirty="0"/>
          </a:p>
          <a:p>
            <a:pPr marL="609600" indent="-609600">
              <a:spcBef>
                <a:spcPct val="50000"/>
              </a:spcBef>
              <a:buClr>
                <a:schemeClr val="tx1"/>
              </a:buClr>
              <a:buFontTx/>
              <a:buAutoNum type="arabicPeriod" startAt="6"/>
              <a:defRPr/>
            </a:pPr>
            <a:r>
              <a:rPr lang="en-US" dirty="0"/>
              <a:t>Most importantly, you have  the </a:t>
            </a:r>
            <a:r>
              <a:rPr lang="en-US" dirty="0">
                <a:solidFill>
                  <a:schemeClr val="accent6">
                    <a:lumMod val="75000"/>
                  </a:schemeClr>
                </a:solidFill>
              </a:rPr>
              <a:t>Vision </a:t>
            </a:r>
            <a:r>
              <a:rPr lang="en-US" dirty="0"/>
              <a:t>and </a:t>
            </a:r>
            <a:r>
              <a:rPr lang="en-US" dirty="0">
                <a:solidFill>
                  <a:schemeClr val="accent6">
                    <a:lumMod val="75000"/>
                  </a:schemeClr>
                </a:solidFill>
              </a:rPr>
              <a:t>Goals </a:t>
            </a:r>
            <a:r>
              <a:rPr lang="en-US" dirty="0"/>
              <a:t>needed to guide you in the right direction</a:t>
            </a:r>
          </a:p>
          <a:p>
            <a:pPr>
              <a:buClr>
                <a:schemeClr val="tx1"/>
              </a:buClr>
            </a:pPr>
            <a:endParaRPr lang="en-US" dirty="0"/>
          </a:p>
        </p:txBody>
      </p:sp>
      <p:sp>
        <p:nvSpPr>
          <p:cNvPr id="4" name="Footer Placeholder 3">
            <a:extLst>
              <a:ext uri="{FF2B5EF4-FFF2-40B4-BE49-F238E27FC236}">
                <a16:creationId xmlns:a16="http://schemas.microsoft.com/office/drawing/2014/main" id="{E6A6B744-AFB1-495B-ABF5-D2E6E9C7FE56}"/>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633E4673-D98B-4B55-89D7-09DD906CE18C}"/>
              </a:ext>
            </a:extLst>
          </p:cNvPr>
          <p:cNvSpPr>
            <a:spLocks noGrp="1"/>
          </p:cNvSpPr>
          <p:nvPr>
            <p:ph type="sldNum" sz="quarter" idx="12"/>
          </p:nvPr>
        </p:nvSpPr>
        <p:spPr/>
        <p:txBody>
          <a:bodyPr/>
          <a:lstStyle/>
          <a:p>
            <a:fld id="{B6F15528-21DE-4FAA-801E-634DDDAF4B2B}" type="slidenum">
              <a:rPr lang="en-US" smtClean="0"/>
              <a:pPr/>
              <a:t>35</a:t>
            </a:fld>
            <a:endParaRPr lang="en-US" dirty="0"/>
          </a:p>
        </p:txBody>
      </p:sp>
    </p:spTree>
    <p:extLst>
      <p:ext uri="{BB962C8B-B14F-4D97-AF65-F5344CB8AC3E}">
        <p14:creationId xmlns:p14="http://schemas.microsoft.com/office/powerpoint/2010/main" val="473413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76200"/>
            <a:ext cx="7315200" cy="457200"/>
          </a:xfrm>
        </p:spPr>
        <p:txBody>
          <a:bodyPr>
            <a:normAutofit fontScale="90000"/>
          </a:bodyPr>
          <a:lstStyle/>
          <a:p>
            <a:r>
              <a:rPr lang="en-CA" sz="3600" b="1" dirty="0">
                <a:solidFill>
                  <a:schemeClr val="bg1"/>
                </a:solidFill>
              </a:rPr>
              <a:t>Summary</a:t>
            </a:r>
            <a:endParaRPr lang="en-US" sz="3600" b="1" dirty="0">
              <a:solidFill>
                <a:schemeClr val="bg1"/>
              </a:solidFill>
            </a:endParaRPr>
          </a:p>
        </p:txBody>
      </p:sp>
      <p:sp>
        <p:nvSpPr>
          <p:cNvPr id="3" name="Content Placeholder 2"/>
          <p:cNvSpPr>
            <a:spLocks noGrp="1"/>
          </p:cNvSpPr>
          <p:nvPr>
            <p:ph idx="1"/>
          </p:nvPr>
        </p:nvSpPr>
        <p:spPr>
          <a:xfrm>
            <a:off x="762000" y="971003"/>
            <a:ext cx="7467600" cy="4953000"/>
          </a:xfrm>
        </p:spPr>
        <p:txBody>
          <a:bodyPr>
            <a:noAutofit/>
          </a:bodyPr>
          <a:lstStyle/>
          <a:p>
            <a:pPr>
              <a:lnSpc>
                <a:spcPct val="120000"/>
              </a:lnSpc>
              <a:buFont typeface="Arial" charset="0"/>
              <a:buChar char="•"/>
              <a:defRPr/>
            </a:pPr>
            <a:r>
              <a:rPr lang="en-CA" sz="2400" dirty="0"/>
              <a:t>“Doing it” demands a </a:t>
            </a:r>
            <a:r>
              <a:rPr lang="en-CA" sz="2400" b="1" dirty="0">
                <a:solidFill>
                  <a:schemeClr val="accent6">
                    <a:lumMod val="75000"/>
                  </a:schemeClr>
                </a:solidFill>
              </a:rPr>
              <a:t>good plan </a:t>
            </a:r>
            <a:r>
              <a:rPr lang="en-CA" sz="2400" dirty="0"/>
              <a:t>and a </a:t>
            </a:r>
            <a:r>
              <a:rPr lang="en-CA" sz="2400" b="1" dirty="0">
                <a:solidFill>
                  <a:schemeClr val="accent6">
                    <a:lumMod val="75000"/>
                  </a:schemeClr>
                </a:solidFill>
              </a:rPr>
              <a:t>committed team</a:t>
            </a:r>
            <a:r>
              <a:rPr lang="en-CA" sz="2400" dirty="0"/>
              <a:t> who will work that plan</a:t>
            </a:r>
          </a:p>
          <a:p>
            <a:pPr>
              <a:lnSpc>
                <a:spcPct val="120000"/>
              </a:lnSpc>
              <a:buFont typeface="Arial" charset="0"/>
              <a:buChar char="•"/>
              <a:defRPr/>
            </a:pPr>
            <a:endParaRPr lang="en-CA" sz="1200" dirty="0"/>
          </a:p>
          <a:p>
            <a:pPr>
              <a:lnSpc>
                <a:spcPct val="120000"/>
              </a:lnSpc>
              <a:buFont typeface="Arial" charset="0"/>
              <a:buChar char="•"/>
              <a:defRPr/>
            </a:pPr>
            <a:r>
              <a:rPr lang="en-CA" sz="2400" dirty="0"/>
              <a:t>Several </a:t>
            </a:r>
            <a:r>
              <a:rPr lang="en-CA" sz="2400" b="1" dirty="0">
                <a:solidFill>
                  <a:srgbClr val="F5750B"/>
                </a:solidFill>
              </a:rPr>
              <a:t>strategies</a:t>
            </a:r>
            <a:r>
              <a:rPr lang="en-CA" sz="2400" dirty="0"/>
              <a:t> for approaching change and planning the work are discussed. Change agents, like good coaches, adjust as they go </a:t>
            </a:r>
          </a:p>
          <a:p>
            <a:pPr>
              <a:lnSpc>
                <a:spcPct val="120000"/>
              </a:lnSpc>
              <a:buFont typeface="Arial" charset="0"/>
              <a:buChar char="•"/>
              <a:defRPr/>
            </a:pPr>
            <a:endParaRPr lang="en-CA" sz="1200" dirty="0"/>
          </a:p>
          <a:p>
            <a:pPr>
              <a:lnSpc>
                <a:spcPct val="120000"/>
              </a:lnSpc>
              <a:buFont typeface="Arial" charset="0"/>
              <a:buChar char="•"/>
              <a:defRPr/>
            </a:pPr>
            <a:r>
              <a:rPr lang="en-CA" sz="2400" dirty="0"/>
              <a:t>Action </a:t>
            </a:r>
            <a:r>
              <a:rPr lang="en-CA" sz="2400" b="1" dirty="0">
                <a:solidFill>
                  <a:schemeClr val="accent6">
                    <a:lumMod val="75000"/>
                  </a:schemeClr>
                </a:solidFill>
              </a:rPr>
              <a:t>planning tools </a:t>
            </a:r>
            <a:r>
              <a:rPr lang="en-CA" sz="2400" dirty="0"/>
              <a:t>are discussed</a:t>
            </a:r>
            <a:r>
              <a:rPr lang="en-CA" sz="2400" b="1" dirty="0">
                <a:solidFill>
                  <a:schemeClr val="accent6">
                    <a:lumMod val="75000"/>
                  </a:schemeClr>
                </a:solidFill>
              </a:rPr>
              <a:t> </a:t>
            </a:r>
          </a:p>
          <a:p>
            <a:pPr>
              <a:lnSpc>
                <a:spcPct val="120000"/>
              </a:lnSpc>
              <a:buFont typeface="Arial" charset="0"/>
              <a:buChar char="•"/>
              <a:defRPr/>
            </a:pPr>
            <a:endParaRPr lang="en-CA" sz="1200" dirty="0"/>
          </a:p>
          <a:p>
            <a:pPr>
              <a:lnSpc>
                <a:spcPct val="120000"/>
              </a:lnSpc>
              <a:buFont typeface="Arial" charset="0"/>
              <a:buChar char="•"/>
              <a:defRPr/>
            </a:pPr>
            <a:r>
              <a:rPr lang="en-CA" sz="2400" dirty="0"/>
              <a:t>Effective action planning and implementation requires careful attention to </a:t>
            </a:r>
            <a:r>
              <a:rPr lang="en-CA" sz="2400" b="1" dirty="0">
                <a:solidFill>
                  <a:schemeClr val="accent6">
                    <a:lumMod val="75000"/>
                  </a:schemeClr>
                </a:solidFill>
              </a:rPr>
              <a:t>communication</a:t>
            </a:r>
            <a:r>
              <a:rPr lang="en-CA" sz="2400" dirty="0">
                <a:solidFill>
                  <a:schemeClr val="accent6">
                    <a:lumMod val="75000"/>
                  </a:schemeClr>
                </a:solidFill>
              </a:rPr>
              <a:t> </a:t>
            </a:r>
            <a:r>
              <a:rPr lang="en-CA" sz="2400" dirty="0"/>
              <a:t>and </a:t>
            </a:r>
            <a:r>
              <a:rPr lang="en-CA" sz="2400" b="1" dirty="0">
                <a:solidFill>
                  <a:schemeClr val="accent6">
                    <a:lumMod val="75000"/>
                  </a:schemeClr>
                </a:solidFill>
              </a:rPr>
              <a:t>transition</a:t>
            </a:r>
            <a:r>
              <a:rPr lang="en-CA" sz="2400" dirty="0">
                <a:solidFill>
                  <a:schemeClr val="accent6">
                    <a:lumMod val="75000"/>
                  </a:schemeClr>
                </a:solidFill>
              </a:rPr>
              <a:t> </a:t>
            </a:r>
            <a:r>
              <a:rPr lang="en-CA" sz="2400" dirty="0"/>
              <a:t>management</a:t>
            </a:r>
          </a:p>
          <a:p>
            <a:pPr>
              <a:lnSpc>
                <a:spcPct val="120000"/>
              </a:lnSpc>
            </a:pPr>
            <a:endParaRPr lang="en-US" sz="2400" dirty="0"/>
          </a:p>
        </p:txBody>
      </p:sp>
      <p:sp>
        <p:nvSpPr>
          <p:cNvPr id="4" name="Footer Placeholder 3">
            <a:extLst>
              <a:ext uri="{FF2B5EF4-FFF2-40B4-BE49-F238E27FC236}">
                <a16:creationId xmlns:a16="http://schemas.microsoft.com/office/drawing/2014/main" id="{1CFA1BBA-30AD-41CC-9855-151398EC4038}"/>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E2812F8C-7516-4ACC-8907-B479635CBCAC}"/>
              </a:ext>
            </a:extLst>
          </p:cNvPr>
          <p:cNvSpPr>
            <a:spLocks noGrp="1"/>
          </p:cNvSpPr>
          <p:nvPr>
            <p:ph type="sldNum" sz="quarter" idx="12"/>
          </p:nvPr>
        </p:nvSpPr>
        <p:spPr/>
        <p:txBody>
          <a:bodyPr/>
          <a:lstStyle/>
          <a:p>
            <a:fld id="{B6F15528-21DE-4FAA-801E-634DDDAF4B2B}" type="slidenum">
              <a:rPr lang="en-US" smtClean="0"/>
              <a:pPr/>
              <a:t>36</a:t>
            </a:fld>
            <a:endParaRPr lang="en-US" dirty="0"/>
          </a:p>
        </p:txBody>
      </p:sp>
    </p:spTree>
    <p:extLst>
      <p:ext uri="{BB962C8B-B14F-4D97-AF65-F5344CB8AC3E}">
        <p14:creationId xmlns:p14="http://schemas.microsoft.com/office/powerpoint/2010/main" val="2874103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a:bodyPr>
          <a:lstStyle/>
          <a:p>
            <a:r>
              <a:rPr lang="en-CA" sz="2800" b="1" dirty="0">
                <a:solidFill>
                  <a:schemeClr val="bg1"/>
                </a:solidFill>
              </a:rPr>
              <a:t>3 Approaches to Decision Making and </a:t>
            </a:r>
            <a:br>
              <a:rPr lang="en-CA" sz="2800" b="1" dirty="0">
                <a:solidFill>
                  <a:schemeClr val="bg1"/>
                </a:solidFill>
              </a:rPr>
            </a:br>
            <a:r>
              <a:rPr lang="en-CA" sz="2800" b="1" dirty="0"/>
              <a:t>Action Taking</a:t>
            </a:r>
            <a:endParaRPr lang="en-US" sz="2800" b="1" dirty="0"/>
          </a:p>
        </p:txBody>
      </p:sp>
      <p:sp>
        <p:nvSpPr>
          <p:cNvPr id="3" name="Content Placeholder 2"/>
          <p:cNvSpPr>
            <a:spLocks noGrp="1"/>
          </p:cNvSpPr>
          <p:nvPr>
            <p:ph idx="1"/>
          </p:nvPr>
        </p:nvSpPr>
        <p:spPr>
          <a:xfrm>
            <a:off x="914400" y="1311275"/>
            <a:ext cx="7696200" cy="4876800"/>
          </a:xfrm>
        </p:spPr>
        <p:txBody>
          <a:bodyPr>
            <a:normAutofit/>
          </a:bodyPr>
          <a:lstStyle/>
          <a:p>
            <a:pPr>
              <a:lnSpc>
                <a:spcPct val="90000"/>
              </a:lnSpc>
              <a:buFont typeface="Arial" charset="0"/>
              <a:buChar char="•"/>
              <a:defRPr/>
            </a:pPr>
            <a:r>
              <a:rPr lang="en-CA" sz="2800" b="1" dirty="0">
                <a:solidFill>
                  <a:schemeClr val="accent6">
                    <a:lumMod val="75000"/>
                  </a:schemeClr>
                </a:solidFill>
              </a:rPr>
              <a:t>Thinking </a:t>
            </a:r>
            <a:r>
              <a:rPr lang="en-CA" sz="2800" b="1" dirty="0"/>
              <a:t>First</a:t>
            </a:r>
          </a:p>
          <a:p>
            <a:pPr lvl="1">
              <a:lnSpc>
                <a:spcPct val="90000"/>
              </a:lnSpc>
              <a:buFont typeface="Arial" charset="0"/>
              <a:buChar char="•"/>
              <a:defRPr/>
            </a:pPr>
            <a:r>
              <a:rPr lang="en-CA" sz="2200" dirty="0"/>
              <a:t>when the issue is clear and the context structured</a:t>
            </a:r>
          </a:p>
          <a:p>
            <a:pPr>
              <a:lnSpc>
                <a:spcPct val="90000"/>
              </a:lnSpc>
              <a:buFont typeface="Arial" charset="0"/>
              <a:buChar char="•"/>
              <a:defRPr/>
            </a:pPr>
            <a:endParaRPr lang="en-CA" sz="1600" dirty="0"/>
          </a:p>
          <a:p>
            <a:pPr>
              <a:lnSpc>
                <a:spcPct val="90000"/>
              </a:lnSpc>
              <a:buFont typeface="Arial" charset="0"/>
              <a:buChar char="•"/>
              <a:defRPr/>
            </a:pPr>
            <a:r>
              <a:rPr lang="en-CA" sz="2800" b="1" dirty="0">
                <a:solidFill>
                  <a:schemeClr val="accent6">
                    <a:lumMod val="75000"/>
                  </a:schemeClr>
                </a:solidFill>
              </a:rPr>
              <a:t>Seeing </a:t>
            </a:r>
            <a:r>
              <a:rPr lang="en-CA" sz="2800" b="1" dirty="0"/>
              <a:t>First</a:t>
            </a:r>
          </a:p>
          <a:p>
            <a:pPr lvl="1">
              <a:lnSpc>
                <a:spcPct val="90000"/>
              </a:lnSpc>
              <a:buFont typeface="Arial" charset="0"/>
              <a:buChar char="•"/>
              <a:defRPr/>
            </a:pPr>
            <a:r>
              <a:rPr lang="en-CA" sz="2200" dirty="0"/>
              <a:t>when many elements have to be combined into creative solutions, commitment is key and communication across boundaries is essential. People need to see the whole before becoming committed.</a:t>
            </a:r>
          </a:p>
          <a:p>
            <a:pPr>
              <a:lnSpc>
                <a:spcPct val="90000"/>
              </a:lnSpc>
              <a:buFont typeface="Arial" charset="0"/>
              <a:buChar char="•"/>
              <a:defRPr/>
            </a:pPr>
            <a:endParaRPr lang="en-CA" sz="1800" dirty="0"/>
          </a:p>
          <a:p>
            <a:pPr>
              <a:lnSpc>
                <a:spcPct val="90000"/>
              </a:lnSpc>
              <a:buFont typeface="Arial" charset="0"/>
              <a:buChar char="•"/>
              <a:defRPr/>
            </a:pPr>
            <a:r>
              <a:rPr lang="en-CA" sz="2800" b="1" dirty="0">
                <a:solidFill>
                  <a:schemeClr val="accent6">
                    <a:lumMod val="75000"/>
                  </a:schemeClr>
                </a:solidFill>
              </a:rPr>
              <a:t>Doing </a:t>
            </a:r>
            <a:r>
              <a:rPr lang="en-CA" sz="2800" b="1" dirty="0"/>
              <a:t>First</a:t>
            </a:r>
          </a:p>
          <a:p>
            <a:pPr lvl="1">
              <a:lnSpc>
                <a:spcPct val="90000"/>
              </a:lnSpc>
              <a:buFont typeface="Arial" charset="0"/>
              <a:buChar char="•"/>
              <a:defRPr/>
            </a:pPr>
            <a:r>
              <a:rPr lang="en-CA" sz="2200" dirty="0"/>
              <a:t>when situation is novel and confusing, complicated specifications would get in the way and a few simple rules can help people move forward</a:t>
            </a:r>
            <a:endParaRPr lang="en-US" sz="2200" dirty="0"/>
          </a:p>
          <a:p>
            <a:endParaRPr lang="en-US" dirty="0"/>
          </a:p>
        </p:txBody>
      </p:sp>
      <p:sp>
        <p:nvSpPr>
          <p:cNvPr id="4" name="Footer Placeholder 3">
            <a:extLst>
              <a:ext uri="{FF2B5EF4-FFF2-40B4-BE49-F238E27FC236}">
                <a16:creationId xmlns:a16="http://schemas.microsoft.com/office/drawing/2014/main" id="{7A88B8BC-F37F-4789-B490-C7BA01DC50E7}"/>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17D97296-26FA-409A-96E1-65652EC74422}"/>
              </a:ext>
            </a:extLst>
          </p:cNvPr>
          <p:cNvSpPr>
            <a:spLocks noGrp="1"/>
          </p:cNvSpPr>
          <p:nvPr>
            <p:ph type="sldNum" sz="quarter" idx="12"/>
          </p:nvPr>
        </p:nvSpPr>
        <p:spPr/>
        <p:txBody>
          <a:bodyPr/>
          <a:lstStyle/>
          <a:p>
            <a:fld id="{B6F15528-21DE-4FAA-801E-634DDDAF4B2B}" type="slidenum">
              <a:rPr lang="en-US" smtClean="0"/>
              <a:pPr/>
              <a:t>4</a:t>
            </a:fld>
            <a:endParaRPr lang="en-US" dirty="0"/>
          </a:p>
        </p:txBody>
      </p:sp>
    </p:spTree>
    <p:extLst>
      <p:ext uri="{BB962C8B-B14F-4D97-AF65-F5344CB8AC3E}">
        <p14:creationId xmlns:p14="http://schemas.microsoft.com/office/powerpoint/2010/main" val="2191727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33400"/>
          </a:xfrm>
        </p:spPr>
        <p:txBody>
          <a:bodyPr>
            <a:normAutofit fontScale="90000"/>
          </a:bodyPr>
          <a:lstStyle/>
          <a:p>
            <a:r>
              <a:rPr lang="en-CA" sz="3200" b="1" dirty="0">
                <a:solidFill>
                  <a:schemeClr val="bg1"/>
                </a:solidFill>
              </a:rPr>
              <a:t>3 Generic Change Strategies</a:t>
            </a:r>
            <a:endParaRPr lang="en-US" sz="3200" b="1" dirty="0">
              <a:solidFill>
                <a:schemeClr val="bg1"/>
              </a:solidFill>
            </a:endParaRPr>
          </a:p>
        </p:txBody>
      </p:sp>
      <p:graphicFrame>
        <p:nvGraphicFramePr>
          <p:cNvPr id="4" name="Group 119"/>
          <p:cNvGraphicFramePr>
            <a:graphicFrameLocks/>
          </p:cNvGraphicFramePr>
          <p:nvPr>
            <p:extLst>
              <p:ext uri="{D42A27DB-BD31-4B8C-83A1-F6EECF244321}">
                <p14:modId xmlns:p14="http://schemas.microsoft.com/office/powerpoint/2010/main" val="3325410065"/>
              </p:ext>
            </p:extLst>
          </p:nvPr>
        </p:nvGraphicFramePr>
        <p:xfrm>
          <a:off x="609600" y="846481"/>
          <a:ext cx="7772400" cy="5196787"/>
        </p:xfrm>
        <a:graphic>
          <a:graphicData uri="http://schemas.openxmlformats.org/drawingml/2006/table">
            <a:tbl>
              <a:tblPr/>
              <a:tblGrid>
                <a:gridCol w="1799167">
                  <a:extLst>
                    <a:ext uri="{9D8B030D-6E8A-4147-A177-3AD203B41FA5}">
                      <a16:colId xmlns:a16="http://schemas.microsoft.com/office/drawing/2014/main" val="20000"/>
                    </a:ext>
                  </a:extLst>
                </a:gridCol>
                <a:gridCol w="2087033">
                  <a:extLst>
                    <a:ext uri="{9D8B030D-6E8A-4147-A177-3AD203B41FA5}">
                      <a16:colId xmlns:a16="http://schemas.microsoft.com/office/drawing/2014/main" val="20001"/>
                    </a:ext>
                  </a:extLst>
                </a:gridCol>
                <a:gridCol w="1943100">
                  <a:extLst>
                    <a:ext uri="{9D8B030D-6E8A-4147-A177-3AD203B41FA5}">
                      <a16:colId xmlns:a16="http://schemas.microsoft.com/office/drawing/2014/main" val="20002"/>
                    </a:ext>
                  </a:extLst>
                </a:gridCol>
                <a:gridCol w="1943100">
                  <a:extLst>
                    <a:ext uri="{9D8B030D-6E8A-4147-A177-3AD203B41FA5}">
                      <a16:colId xmlns:a16="http://schemas.microsoft.com/office/drawing/2014/main" val="20003"/>
                    </a:ext>
                  </a:extLst>
                </a:gridCol>
              </a:tblGrid>
              <a:tr h="533365">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Change Type</a:t>
                      </a:r>
                      <a:endParaRPr kumimoji="0" lang="en-US"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Characteristic</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Implementation</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Pitfalls</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C000"/>
                    </a:solidFill>
                  </a:tcPr>
                </a:tc>
                <a:extLst>
                  <a:ext uri="{0D108BD9-81ED-4DB2-BD59-A6C34878D82A}">
                    <a16:rowId xmlns:a16="http://schemas.microsoft.com/office/drawing/2014/main" val="10000"/>
                  </a:ext>
                </a:extLst>
              </a:tr>
              <a:tr h="1382622">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Programmatic Change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Missions, plans, objectives </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Training, timelines, steering committees</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Lack of focus on behavior, one solution for all, inflexible solutions</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462944">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Discontinuous Change</a:t>
                      </a:r>
                      <a:endParaRPr kumimoji="0" lang="en-CA"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Initiated from top, clear break, reorientation</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Decrees, structural change, concurrent implementation</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Political coalitions derail change, weak controls, stress from the loss of people </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r h="1462944">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1" i="0" u="none" strike="noStrike" cap="none" normalizeH="0" baseline="0" dirty="0">
                          <a:ln>
                            <a:noFill/>
                          </a:ln>
                          <a:solidFill>
                            <a:srgbClr val="000000"/>
                          </a:solidFill>
                          <a:effectLst/>
                          <a:latin typeface="Arial" charset="0"/>
                          <a:ea typeface="Times New Roman" pitchFamily="18" charset="0"/>
                          <a:cs typeface="Arial" charset="0"/>
                        </a:rPr>
                        <a:t>Emergent Change</a:t>
                      </a:r>
                      <a:endParaRPr kumimoji="0" lang="en-US" sz="1800" b="1"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Ambiguous, incremental and challenging</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Use of metaphors, experimentation, and risk taking</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0" fontAlgn="base" latinLnBrk="0" hangingPunct="0">
                        <a:lnSpc>
                          <a:spcPct val="100000"/>
                        </a:lnSpc>
                        <a:spcBef>
                          <a:spcPct val="0"/>
                        </a:spcBef>
                        <a:spcAft>
                          <a:spcPct val="0"/>
                        </a:spcAft>
                        <a:buClrTx/>
                        <a:buSzTx/>
                        <a:buFontTx/>
                        <a:buNone/>
                        <a:tabLst>
                          <a:tab pos="-914400" algn="l"/>
                          <a:tab pos="-457200" algn="l"/>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 pos="9601200" algn="l"/>
                          <a:tab pos="10058400" algn="l"/>
                          <a:tab pos="10515600" algn="l"/>
                          <a:tab pos="10972800" algn="l"/>
                          <a:tab pos="11430000" algn="l"/>
                          <a:tab pos="11887200" algn="l"/>
                        </a:tabLst>
                      </a:pPr>
                      <a:r>
                        <a:rPr kumimoji="0" lang="en-CA" sz="1800" b="0" i="0" u="none" strike="noStrike" cap="none" normalizeH="0" baseline="0" dirty="0">
                          <a:ln>
                            <a:noFill/>
                          </a:ln>
                          <a:solidFill>
                            <a:srgbClr val="000000"/>
                          </a:solidFill>
                          <a:effectLst/>
                          <a:latin typeface="Arial" charset="0"/>
                          <a:ea typeface="Times New Roman" pitchFamily="18" charset="0"/>
                          <a:cs typeface="Arial" charset="0"/>
                        </a:rPr>
                        <a:t>Confusion over direction, uncertainty, and possible slow results</a:t>
                      </a:r>
                      <a:endParaRPr kumimoji="0" lang="en-CA" sz="1800" b="0" i="0" u="none" strike="noStrike" cap="none" normalizeH="0" baseline="0" dirty="0">
                        <a:ln>
                          <a:noFill/>
                        </a:ln>
                        <a:solidFill>
                          <a:schemeClr val="tx1"/>
                        </a:solidFill>
                        <a:effectLst/>
                        <a:latin typeface="Arial" charset="0"/>
                        <a:ea typeface="Times New Roman" pitchFamily="18" charset="0"/>
                        <a:cs typeface="Arial" charset="0"/>
                      </a:endParaRPr>
                    </a:p>
                  </a:txBody>
                  <a:tcPr marT="45717" marB="45717"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3"/>
                  </a:ext>
                </a:extLst>
              </a:tr>
            </a:tbl>
          </a:graphicData>
        </a:graphic>
      </p:graphicFrame>
      <p:sp>
        <p:nvSpPr>
          <p:cNvPr id="3" name="Footer Placeholder 2">
            <a:extLst>
              <a:ext uri="{FF2B5EF4-FFF2-40B4-BE49-F238E27FC236}">
                <a16:creationId xmlns:a16="http://schemas.microsoft.com/office/drawing/2014/main" id="{1BA09196-6447-4E46-A3FA-D1D9D343A802}"/>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DE423CF9-811E-4761-9B9E-7B95E8EACE07}"/>
              </a:ext>
            </a:extLst>
          </p:cNvPr>
          <p:cNvSpPr>
            <a:spLocks noGrp="1"/>
          </p:cNvSpPr>
          <p:nvPr>
            <p:ph type="sldNum" sz="quarter" idx="12"/>
          </p:nvPr>
        </p:nvSpPr>
        <p:spPr/>
        <p:txBody>
          <a:bodyPr/>
          <a:lstStyle/>
          <a:p>
            <a:fld id="{B6F15528-21DE-4FAA-801E-634DDDAF4B2B}" type="slidenum">
              <a:rPr lang="en-US" smtClean="0"/>
              <a:pPr/>
              <a:t>5</a:t>
            </a:fld>
            <a:endParaRPr lang="en-US" dirty="0"/>
          </a:p>
        </p:txBody>
      </p:sp>
    </p:spTree>
    <p:extLst>
      <p:ext uri="{BB962C8B-B14F-4D97-AF65-F5344CB8AC3E}">
        <p14:creationId xmlns:p14="http://schemas.microsoft.com/office/powerpoint/2010/main" val="35893298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BA8F2BD-C99E-494A-9A74-0A75395D0B3A}"/>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3" name="Title 2">
            <a:extLst>
              <a:ext uri="{FF2B5EF4-FFF2-40B4-BE49-F238E27FC236}">
                <a16:creationId xmlns:a16="http://schemas.microsoft.com/office/drawing/2014/main" id="{9FE03ED2-ED19-48AB-9610-D28A5D190E94}"/>
              </a:ext>
            </a:extLst>
          </p:cNvPr>
          <p:cNvSpPr>
            <a:spLocks noGrp="1"/>
          </p:cNvSpPr>
          <p:nvPr>
            <p:ph type="title"/>
          </p:nvPr>
        </p:nvSpPr>
        <p:spPr>
          <a:xfrm>
            <a:off x="457200" y="76200"/>
            <a:ext cx="8229600" cy="533400"/>
          </a:xfrm>
        </p:spPr>
        <p:txBody>
          <a:bodyPr>
            <a:noAutofit/>
          </a:bodyPr>
          <a:lstStyle/>
          <a:p>
            <a:r>
              <a:rPr lang="en-CA" sz="3200" dirty="0">
                <a:solidFill>
                  <a:schemeClr val="bg1"/>
                </a:solidFill>
              </a:rPr>
              <a:t>Working Your Plan</a:t>
            </a:r>
          </a:p>
        </p:txBody>
      </p:sp>
      <p:sp>
        <p:nvSpPr>
          <p:cNvPr id="4" name="Content Placeholder 3">
            <a:extLst>
              <a:ext uri="{FF2B5EF4-FFF2-40B4-BE49-F238E27FC236}">
                <a16:creationId xmlns:a16="http://schemas.microsoft.com/office/drawing/2014/main" id="{15056FD6-244A-4C44-ACC0-7A7E6A9A6A5F}"/>
              </a:ext>
            </a:extLst>
          </p:cNvPr>
          <p:cNvSpPr>
            <a:spLocks noGrp="1"/>
          </p:cNvSpPr>
          <p:nvPr>
            <p:ph idx="1"/>
          </p:nvPr>
        </p:nvSpPr>
        <p:spPr>
          <a:xfrm>
            <a:off x="464032" y="1004482"/>
            <a:ext cx="8229600" cy="5334000"/>
          </a:xfrm>
        </p:spPr>
        <p:txBody>
          <a:bodyPr>
            <a:normAutofit fontScale="62500" lnSpcReduction="20000"/>
          </a:bodyPr>
          <a:lstStyle/>
          <a:p>
            <a:pPr>
              <a:lnSpc>
                <a:spcPct val="120000"/>
              </a:lnSpc>
            </a:pPr>
            <a:r>
              <a:rPr lang="en-CA" dirty="0"/>
              <a:t>Mobilize commitment to change through joint diagnosis of business problems</a:t>
            </a:r>
          </a:p>
          <a:p>
            <a:pPr marL="0" indent="0">
              <a:lnSpc>
                <a:spcPct val="120000"/>
              </a:lnSpc>
              <a:buNone/>
            </a:pPr>
            <a:endParaRPr lang="en-CA" sz="1600" dirty="0"/>
          </a:p>
          <a:p>
            <a:pPr>
              <a:lnSpc>
                <a:spcPct val="120000"/>
              </a:lnSpc>
            </a:pPr>
            <a:r>
              <a:rPr lang="en-CA" dirty="0"/>
              <a:t>Develop a shared vision of how to organize and manage for competitiveness</a:t>
            </a:r>
          </a:p>
          <a:p>
            <a:pPr>
              <a:lnSpc>
                <a:spcPct val="120000"/>
              </a:lnSpc>
            </a:pPr>
            <a:endParaRPr lang="en-CA" sz="1600" dirty="0"/>
          </a:p>
          <a:p>
            <a:pPr>
              <a:lnSpc>
                <a:spcPct val="120000"/>
              </a:lnSpc>
            </a:pPr>
            <a:r>
              <a:rPr lang="en-CA" dirty="0"/>
              <a:t>Foster consensus for the new vision, competence to enact it, and cohesion to move it along</a:t>
            </a:r>
          </a:p>
          <a:p>
            <a:pPr>
              <a:lnSpc>
                <a:spcPct val="120000"/>
              </a:lnSpc>
            </a:pPr>
            <a:endParaRPr lang="en-CA" sz="1600" dirty="0"/>
          </a:p>
          <a:p>
            <a:pPr>
              <a:lnSpc>
                <a:spcPct val="120000"/>
              </a:lnSpc>
            </a:pPr>
            <a:r>
              <a:rPr lang="en-CA" dirty="0"/>
              <a:t>Spread revitalization to all departments without pushing it from the top</a:t>
            </a:r>
          </a:p>
          <a:p>
            <a:pPr>
              <a:lnSpc>
                <a:spcPct val="120000"/>
              </a:lnSpc>
            </a:pPr>
            <a:endParaRPr lang="en-CA" sz="1600" dirty="0"/>
          </a:p>
          <a:p>
            <a:pPr>
              <a:lnSpc>
                <a:spcPct val="120000"/>
              </a:lnSpc>
            </a:pPr>
            <a:r>
              <a:rPr lang="en-CA" dirty="0"/>
              <a:t>Institutionalize revitalization through formal policies, systems, and structures</a:t>
            </a:r>
          </a:p>
          <a:p>
            <a:pPr>
              <a:lnSpc>
                <a:spcPct val="120000"/>
              </a:lnSpc>
            </a:pPr>
            <a:endParaRPr lang="en-CA" sz="1600" dirty="0"/>
          </a:p>
          <a:p>
            <a:pPr>
              <a:lnSpc>
                <a:spcPct val="120000"/>
              </a:lnSpc>
            </a:pPr>
            <a:r>
              <a:rPr lang="en-CA" dirty="0"/>
              <a:t>Monitor and adjust strategies in response to problems in the revitalization process</a:t>
            </a:r>
          </a:p>
        </p:txBody>
      </p:sp>
      <p:sp>
        <p:nvSpPr>
          <p:cNvPr id="5" name="Slide Number Placeholder 4">
            <a:extLst>
              <a:ext uri="{FF2B5EF4-FFF2-40B4-BE49-F238E27FC236}">
                <a16:creationId xmlns:a16="http://schemas.microsoft.com/office/drawing/2014/main" id="{3C965D7C-F1EA-449A-8A98-704ADF8A2093}"/>
              </a:ext>
            </a:extLst>
          </p:cNvPr>
          <p:cNvSpPr>
            <a:spLocks noGrp="1"/>
          </p:cNvSpPr>
          <p:nvPr>
            <p:ph type="sldNum" sz="quarter" idx="12"/>
          </p:nvPr>
        </p:nvSpPr>
        <p:spPr/>
        <p:txBody>
          <a:bodyPr/>
          <a:lstStyle/>
          <a:p>
            <a:fld id="{B6F15528-21DE-4FAA-801E-634DDDAF4B2B}" type="slidenum">
              <a:rPr lang="en-US" smtClean="0"/>
              <a:pPr/>
              <a:t>6</a:t>
            </a:fld>
            <a:endParaRPr lang="en-US" dirty="0"/>
          </a:p>
        </p:txBody>
      </p:sp>
    </p:spTree>
    <p:extLst>
      <p:ext uri="{BB962C8B-B14F-4D97-AF65-F5344CB8AC3E}">
        <p14:creationId xmlns:p14="http://schemas.microsoft.com/office/powerpoint/2010/main" val="957755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 y="0"/>
            <a:ext cx="9067800" cy="609600"/>
          </a:xfrm>
        </p:spPr>
        <p:txBody>
          <a:bodyPr>
            <a:normAutofit/>
          </a:bodyPr>
          <a:lstStyle/>
          <a:p>
            <a:r>
              <a:rPr lang="en-CA" sz="3200" b="1" dirty="0">
                <a:solidFill>
                  <a:schemeClr val="bg1"/>
                </a:solidFill>
              </a:rPr>
              <a:t>Working Your Plan</a:t>
            </a:r>
            <a:endParaRPr lang="en-US" sz="3200" b="1" dirty="0">
              <a:solidFill>
                <a:schemeClr val="bg1"/>
              </a:solidFill>
            </a:endParaRPr>
          </a:p>
        </p:txBody>
      </p:sp>
      <p:sp>
        <p:nvSpPr>
          <p:cNvPr id="4" name="Rectangle 4"/>
          <p:cNvSpPr>
            <a:spLocks noChangeArrowheads="1"/>
          </p:cNvSpPr>
          <p:nvPr/>
        </p:nvSpPr>
        <p:spPr bwMode="auto">
          <a:xfrm>
            <a:off x="1066800" y="1219200"/>
            <a:ext cx="7315200" cy="4001095"/>
          </a:xfrm>
          <a:prstGeom prst="rect">
            <a:avLst/>
          </a:prstGeom>
          <a:solidFill>
            <a:srgbClr val="FFC000"/>
          </a:solidFill>
          <a:ln w="9525">
            <a:solidFill>
              <a:schemeClr val="tx1"/>
            </a:solidFill>
            <a:miter lim="800000"/>
            <a:headEnd/>
            <a:tailEnd/>
          </a:ln>
          <a:effectLst>
            <a:glow rad="228600">
              <a:schemeClr val="accent3">
                <a:satMod val="175000"/>
                <a:alpha val="40000"/>
              </a:schemeClr>
            </a:glow>
          </a:effectLst>
        </p:spPr>
        <p:txBody>
          <a:bodyPr lIns="0" tIns="0" rIns="0" bIns="0" anchor="ctr">
            <a:spAutoFit/>
          </a:bodyPr>
          <a:lstStyle/>
          <a:p>
            <a:pPr marL="630238" indent="-463550">
              <a:buFontTx/>
              <a:buAutoNum type="arabicPeriod"/>
              <a:defRPr/>
            </a:pPr>
            <a:endParaRPr lang="en-CA" sz="2800" dirty="0">
              <a:latin typeface="Arial" charset="0"/>
            </a:endParaRPr>
          </a:p>
          <a:p>
            <a:pPr marL="630238" indent="-463550">
              <a:buFontTx/>
              <a:buAutoNum type="arabicPeriod"/>
              <a:defRPr/>
            </a:pPr>
            <a:r>
              <a:rPr lang="en-CA" sz="2400" dirty="0">
                <a:latin typeface="Arial" charset="0"/>
              </a:rPr>
              <a:t>Think of a change situation you are familiar with.  Return to Table 9.1 and consider whether it is a:</a:t>
            </a:r>
          </a:p>
          <a:p>
            <a:pPr marL="1163638" lvl="1" indent="-457200">
              <a:buFontTx/>
              <a:buAutoNum type="alphaLcParenR"/>
              <a:defRPr/>
            </a:pPr>
            <a:r>
              <a:rPr lang="en-CA" sz="2000" dirty="0">
                <a:latin typeface="Arial" charset="0"/>
              </a:rPr>
              <a:t>Programmatic change</a:t>
            </a:r>
          </a:p>
          <a:p>
            <a:pPr marL="1163638" lvl="1" indent="-457200">
              <a:buFontTx/>
              <a:buAutoNum type="alphaLcParenR"/>
              <a:defRPr/>
            </a:pPr>
            <a:r>
              <a:rPr lang="en-CA" sz="2000" dirty="0">
                <a:latin typeface="Arial" charset="0"/>
              </a:rPr>
              <a:t>Discontinuous change </a:t>
            </a:r>
          </a:p>
          <a:p>
            <a:pPr marL="1163638" lvl="1" indent="-457200">
              <a:buFontTx/>
              <a:buAutoNum type="alphaLcParenR"/>
              <a:defRPr/>
            </a:pPr>
            <a:r>
              <a:rPr lang="en-CA" sz="2000" dirty="0">
                <a:latin typeface="Arial" charset="0"/>
              </a:rPr>
              <a:t>Emergent change</a:t>
            </a:r>
          </a:p>
          <a:p>
            <a:pPr marL="630238" lvl="1" indent="-463550">
              <a:buFontTx/>
              <a:buAutoNum type="alphaLcParenR"/>
              <a:defRPr/>
            </a:pPr>
            <a:endParaRPr lang="en-CA" sz="2400" dirty="0">
              <a:latin typeface="Arial" charset="0"/>
            </a:endParaRPr>
          </a:p>
          <a:p>
            <a:pPr marL="630238" indent="-463550">
              <a:buFontTx/>
              <a:buAutoNum type="arabicPeriod"/>
              <a:defRPr/>
            </a:pPr>
            <a:r>
              <a:rPr lang="en-CA" sz="2400" dirty="0">
                <a:latin typeface="Arial" charset="0"/>
              </a:rPr>
              <a:t>How well was it handled? Was the appropriate approach or should it have been handled differently?</a:t>
            </a:r>
          </a:p>
          <a:p>
            <a:pPr marL="630238" indent="-463550">
              <a:buFontTx/>
              <a:buAutoNum type="arabicPeriod"/>
              <a:defRPr/>
            </a:pPr>
            <a:endParaRPr lang="en-CA" sz="2800" dirty="0">
              <a:latin typeface="Arial" charset="0"/>
            </a:endParaRPr>
          </a:p>
        </p:txBody>
      </p:sp>
      <p:sp>
        <p:nvSpPr>
          <p:cNvPr id="3" name="Footer Placeholder 2">
            <a:extLst>
              <a:ext uri="{FF2B5EF4-FFF2-40B4-BE49-F238E27FC236}">
                <a16:creationId xmlns:a16="http://schemas.microsoft.com/office/drawing/2014/main" id="{3243A4C0-843F-48EE-82B8-AFA3B9D7F31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81982C17-8437-41D6-8A92-CD5793EE90C4}"/>
              </a:ext>
            </a:extLst>
          </p:cNvPr>
          <p:cNvSpPr>
            <a:spLocks noGrp="1"/>
          </p:cNvSpPr>
          <p:nvPr>
            <p:ph type="sldNum" sz="quarter" idx="12"/>
          </p:nvPr>
        </p:nvSpPr>
        <p:spPr/>
        <p:txBody>
          <a:bodyPr/>
          <a:lstStyle/>
          <a:p>
            <a:fld id="{B6F15528-21DE-4FAA-801E-634DDDAF4B2B}" type="slidenum">
              <a:rPr lang="en-US" smtClean="0"/>
              <a:pPr/>
              <a:t>7</a:t>
            </a:fld>
            <a:endParaRPr lang="en-US" dirty="0"/>
          </a:p>
        </p:txBody>
      </p:sp>
    </p:spTree>
    <p:extLst>
      <p:ext uri="{BB962C8B-B14F-4D97-AF65-F5344CB8AC3E}">
        <p14:creationId xmlns:p14="http://schemas.microsoft.com/office/powerpoint/2010/main" val="424755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 y="-76200"/>
            <a:ext cx="8610600" cy="685800"/>
          </a:xfrm>
        </p:spPr>
        <p:txBody>
          <a:bodyPr>
            <a:normAutofit/>
          </a:bodyPr>
          <a:lstStyle/>
          <a:p>
            <a:r>
              <a:rPr lang="en-CA" sz="2700" b="1" dirty="0">
                <a:solidFill>
                  <a:schemeClr val="bg1"/>
                </a:solidFill>
              </a:rPr>
              <a:t>Steps to Effective Change</a:t>
            </a:r>
            <a:r>
              <a:rPr lang="en-AU" sz="2800" dirty="0">
                <a:solidFill>
                  <a:schemeClr val="bg1"/>
                </a:solidFill>
              </a:rPr>
              <a:t>—</a:t>
            </a:r>
            <a:r>
              <a:rPr lang="en-CA" sz="2700" b="1" dirty="0">
                <a:solidFill>
                  <a:schemeClr val="bg1"/>
                </a:solidFill>
              </a:rPr>
              <a:t>Beer et al.’s Six Steps</a:t>
            </a:r>
            <a:endParaRPr lang="en-US" sz="2700" b="1" dirty="0">
              <a:solidFill>
                <a:schemeClr val="bg1"/>
              </a:solidFill>
            </a:endParaRPr>
          </a:p>
        </p:txBody>
      </p:sp>
      <p:sp>
        <p:nvSpPr>
          <p:cNvPr id="3" name="Content Placeholder 2"/>
          <p:cNvSpPr>
            <a:spLocks noGrp="1"/>
          </p:cNvSpPr>
          <p:nvPr>
            <p:ph idx="1"/>
          </p:nvPr>
        </p:nvSpPr>
        <p:spPr>
          <a:xfrm>
            <a:off x="914400" y="990600"/>
            <a:ext cx="7467600" cy="4876800"/>
          </a:xfrm>
        </p:spPr>
        <p:txBody>
          <a:bodyPr>
            <a:normAutofit/>
          </a:bodyPr>
          <a:lstStyle/>
          <a:p>
            <a:pPr marL="609600" indent="-609600">
              <a:lnSpc>
                <a:spcPct val="90000"/>
              </a:lnSpc>
              <a:buClr>
                <a:schemeClr val="tx1"/>
              </a:buClr>
              <a:buFont typeface="+mj-lt"/>
              <a:buAutoNum type="arabicPeriod"/>
              <a:defRPr/>
            </a:pPr>
            <a:r>
              <a:rPr lang="en-CA" sz="2400" dirty="0"/>
              <a:t>Mobilize </a:t>
            </a:r>
            <a:r>
              <a:rPr lang="en-CA" sz="2400" b="1" dirty="0">
                <a:solidFill>
                  <a:schemeClr val="accent6">
                    <a:lumMod val="75000"/>
                  </a:schemeClr>
                </a:solidFill>
              </a:rPr>
              <a:t>commitment</a:t>
            </a:r>
            <a:r>
              <a:rPr lang="en-CA" sz="2400" dirty="0">
                <a:solidFill>
                  <a:schemeClr val="accent6">
                    <a:lumMod val="75000"/>
                  </a:schemeClr>
                </a:solidFill>
              </a:rPr>
              <a:t> </a:t>
            </a:r>
            <a:r>
              <a:rPr lang="en-CA" sz="2400" dirty="0"/>
              <a:t>through joint diagnosis</a:t>
            </a:r>
          </a:p>
          <a:p>
            <a:pPr marL="609600" indent="-609600">
              <a:lnSpc>
                <a:spcPct val="40000"/>
              </a:lnSpc>
              <a:buClr>
                <a:schemeClr val="tx1"/>
              </a:buClr>
              <a:buFont typeface="+mj-lt"/>
              <a:buAutoNum type="arabicPeriod"/>
              <a:defRPr/>
            </a:pPr>
            <a:endParaRPr lang="en-CA" sz="2400" dirty="0"/>
          </a:p>
          <a:p>
            <a:pPr marL="609600" indent="-609600">
              <a:lnSpc>
                <a:spcPct val="90000"/>
              </a:lnSpc>
              <a:buClr>
                <a:schemeClr val="tx1"/>
              </a:buClr>
              <a:buFont typeface="+mj-lt"/>
              <a:buAutoNum type="arabicPeriod"/>
              <a:defRPr/>
            </a:pPr>
            <a:r>
              <a:rPr lang="en-CA" sz="2400" dirty="0"/>
              <a:t>Develop a shared </a:t>
            </a:r>
            <a:r>
              <a:rPr lang="en-CA" sz="2400" b="1" dirty="0">
                <a:solidFill>
                  <a:schemeClr val="accent6">
                    <a:lumMod val="75000"/>
                  </a:schemeClr>
                </a:solidFill>
              </a:rPr>
              <a:t>vision</a:t>
            </a:r>
          </a:p>
          <a:p>
            <a:pPr marL="609600" indent="-609600">
              <a:lnSpc>
                <a:spcPct val="40000"/>
              </a:lnSpc>
              <a:buClr>
                <a:schemeClr val="tx1"/>
              </a:buClr>
              <a:buFont typeface="+mj-lt"/>
              <a:buAutoNum type="arabicPeriod"/>
              <a:defRPr/>
            </a:pPr>
            <a:endParaRPr lang="en-CA" sz="2400" dirty="0"/>
          </a:p>
          <a:p>
            <a:pPr marL="609600" indent="-609600">
              <a:lnSpc>
                <a:spcPct val="90000"/>
              </a:lnSpc>
              <a:buClr>
                <a:schemeClr val="tx1"/>
              </a:buClr>
              <a:buFont typeface="+mj-lt"/>
              <a:buAutoNum type="arabicPeriod"/>
              <a:defRPr/>
            </a:pPr>
            <a:r>
              <a:rPr lang="en-CA" sz="2400" dirty="0"/>
              <a:t>Foster </a:t>
            </a:r>
            <a:r>
              <a:rPr lang="en-CA" sz="2400" b="1" dirty="0">
                <a:solidFill>
                  <a:schemeClr val="accent6">
                    <a:lumMod val="75000"/>
                  </a:schemeClr>
                </a:solidFill>
              </a:rPr>
              <a:t>consensus</a:t>
            </a:r>
            <a:r>
              <a:rPr lang="en-CA" sz="2400" dirty="0">
                <a:solidFill>
                  <a:schemeClr val="accent6">
                    <a:lumMod val="75000"/>
                  </a:schemeClr>
                </a:solidFill>
              </a:rPr>
              <a:t> </a:t>
            </a:r>
            <a:r>
              <a:rPr lang="en-CA" sz="2400" dirty="0"/>
              <a:t>for the new vision, </a:t>
            </a:r>
            <a:r>
              <a:rPr lang="en-CA" sz="2400" b="1" dirty="0">
                <a:solidFill>
                  <a:schemeClr val="accent6">
                    <a:lumMod val="75000"/>
                  </a:schemeClr>
                </a:solidFill>
              </a:rPr>
              <a:t>competence</a:t>
            </a:r>
            <a:r>
              <a:rPr lang="en-CA" sz="2400" dirty="0">
                <a:solidFill>
                  <a:schemeClr val="accent6">
                    <a:lumMod val="75000"/>
                  </a:schemeClr>
                </a:solidFill>
              </a:rPr>
              <a:t> </a:t>
            </a:r>
            <a:r>
              <a:rPr lang="en-CA" sz="2400" dirty="0"/>
              <a:t>to enact it, and </a:t>
            </a:r>
            <a:r>
              <a:rPr lang="en-CA" sz="2400" b="1" dirty="0">
                <a:solidFill>
                  <a:schemeClr val="accent6">
                    <a:lumMod val="75000"/>
                  </a:schemeClr>
                </a:solidFill>
              </a:rPr>
              <a:t>cohesion</a:t>
            </a:r>
            <a:r>
              <a:rPr lang="en-CA" sz="2400" dirty="0">
                <a:solidFill>
                  <a:schemeClr val="accent6">
                    <a:lumMod val="75000"/>
                  </a:schemeClr>
                </a:solidFill>
              </a:rPr>
              <a:t> </a:t>
            </a:r>
            <a:r>
              <a:rPr lang="en-CA" sz="2400" dirty="0"/>
              <a:t>to move it along</a:t>
            </a:r>
          </a:p>
          <a:p>
            <a:pPr marL="609600" indent="-609600">
              <a:lnSpc>
                <a:spcPct val="40000"/>
              </a:lnSpc>
              <a:buClr>
                <a:schemeClr val="tx1"/>
              </a:buClr>
              <a:buFont typeface="+mj-lt"/>
              <a:buAutoNum type="arabicPeriod"/>
              <a:defRPr/>
            </a:pPr>
            <a:endParaRPr lang="en-CA" sz="2400" dirty="0"/>
          </a:p>
          <a:p>
            <a:pPr marL="609600" indent="-609600">
              <a:lnSpc>
                <a:spcPct val="90000"/>
              </a:lnSpc>
              <a:buClr>
                <a:schemeClr val="tx1"/>
              </a:buClr>
              <a:buFont typeface="+mj-lt"/>
              <a:buAutoNum type="arabicPeriod"/>
              <a:defRPr/>
            </a:pPr>
            <a:r>
              <a:rPr lang="en-CA" sz="2400" dirty="0"/>
              <a:t>Spread </a:t>
            </a:r>
            <a:r>
              <a:rPr lang="en-CA" sz="2400" b="1" dirty="0">
                <a:solidFill>
                  <a:schemeClr val="accent6">
                    <a:lumMod val="75000"/>
                  </a:schemeClr>
                </a:solidFill>
              </a:rPr>
              <a:t>revitalization</a:t>
            </a:r>
            <a:r>
              <a:rPr lang="en-CA" sz="2400" dirty="0">
                <a:solidFill>
                  <a:schemeClr val="accent6">
                    <a:lumMod val="75000"/>
                  </a:schemeClr>
                </a:solidFill>
              </a:rPr>
              <a:t> </a:t>
            </a:r>
            <a:r>
              <a:rPr lang="en-CA" sz="2400" dirty="0"/>
              <a:t>to all departments without pushing it from the top</a:t>
            </a:r>
          </a:p>
          <a:p>
            <a:pPr marL="609600" indent="-609600">
              <a:lnSpc>
                <a:spcPct val="40000"/>
              </a:lnSpc>
              <a:buClr>
                <a:schemeClr val="tx1"/>
              </a:buClr>
              <a:buFont typeface="+mj-lt"/>
              <a:buAutoNum type="arabicPeriod"/>
              <a:defRPr/>
            </a:pPr>
            <a:endParaRPr lang="en-CA" sz="2400" dirty="0"/>
          </a:p>
          <a:p>
            <a:pPr marL="609600" indent="-609600">
              <a:lnSpc>
                <a:spcPct val="90000"/>
              </a:lnSpc>
              <a:buClr>
                <a:schemeClr val="tx1"/>
              </a:buClr>
              <a:buFont typeface="+mj-lt"/>
              <a:buAutoNum type="arabicPeriod"/>
              <a:defRPr/>
            </a:pPr>
            <a:r>
              <a:rPr lang="en-CA" sz="2400" dirty="0"/>
              <a:t>Institutionalize </a:t>
            </a:r>
            <a:r>
              <a:rPr lang="en-CA" sz="2400" b="1" dirty="0">
                <a:solidFill>
                  <a:schemeClr val="accent6">
                    <a:lumMod val="75000"/>
                  </a:schemeClr>
                </a:solidFill>
              </a:rPr>
              <a:t>revitalization</a:t>
            </a:r>
            <a:r>
              <a:rPr lang="en-CA" sz="2400" dirty="0">
                <a:solidFill>
                  <a:schemeClr val="accent6">
                    <a:lumMod val="75000"/>
                  </a:schemeClr>
                </a:solidFill>
              </a:rPr>
              <a:t> </a:t>
            </a:r>
            <a:r>
              <a:rPr lang="en-CA" sz="2400" dirty="0"/>
              <a:t>through formal policies, systems, and structures</a:t>
            </a:r>
          </a:p>
          <a:p>
            <a:pPr marL="609600" indent="-609600">
              <a:lnSpc>
                <a:spcPct val="40000"/>
              </a:lnSpc>
              <a:buClr>
                <a:schemeClr val="tx1"/>
              </a:buClr>
              <a:buFont typeface="+mj-lt"/>
              <a:buAutoNum type="arabicPeriod"/>
              <a:defRPr/>
            </a:pPr>
            <a:endParaRPr lang="en-CA" sz="2400" dirty="0"/>
          </a:p>
          <a:p>
            <a:pPr marL="609600" indent="-609600">
              <a:lnSpc>
                <a:spcPct val="90000"/>
              </a:lnSpc>
              <a:buClr>
                <a:schemeClr val="tx1"/>
              </a:buClr>
              <a:buFont typeface="+mj-lt"/>
              <a:buAutoNum type="arabicPeriod"/>
              <a:defRPr/>
            </a:pPr>
            <a:r>
              <a:rPr lang="en-CA" sz="2400" b="1" dirty="0">
                <a:solidFill>
                  <a:schemeClr val="accent6">
                    <a:lumMod val="75000"/>
                  </a:schemeClr>
                </a:solidFill>
              </a:rPr>
              <a:t>Monitor and adjust </a:t>
            </a:r>
            <a:r>
              <a:rPr lang="en-CA" sz="2400" dirty="0"/>
              <a:t>strategies as you go</a:t>
            </a:r>
            <a:endParaRPr lang="en-US" sz="2400" dirty="0"/>
          </a:p>
          <a:p>
            <a:pPr>
              <a:buClr>
                <a:schemeClr val="tx1"/>
              </a:buClr>
            </a:pPr>
            <a:endParaRPr lang="en-US" sz="2400" dirty="0"/>
          </a:p>
        </p:txBody>
      </p:sp>
      <p:sp>
        <p:nvSpPr>
          <p:cNvPr id="4" name="Footer Placeholder 3">
            <a:extLst>
              <a:ext uri="{FF2B5EF4-FFF2-40B4-BE49-F238E27FC236}">
                <a16:creationId xmlns:a16="http://schemas.microsoft.com/office/drawing/2014/main" id="{52B10289-9225-4CC8-894D-E89EB7B6FDE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51BA6217-F3FF-4DD5-90F8-A005B9B0C86D}"/>
              </a:ext>
            </a:extLst>
          </p:cNvPr>
          <p:cNvSpPr>
            <a:spLocks noGrp="1"/>
          </p:cNvSpPr>
          <p:nvPr>
            <p:ph type="sldNum" sz="quarter" idx="12"/>
          </p:nvPr>
        </p:nvSpPr>
        <p:spPr/>
        <p:txBody>
          <a:bodyPr/>
          <a:lstStyle/>
          <a:p>
            <a:fld id="{B6F15528-21DE-4FAA-801E-634DDDAF4B2B}" type="slidenum">
              <a:rPr lang="en-US" smtClean="0"/>
              <a:pPr/>
              <a:t>8</a:t>
            </a:fld>
            <a:endParaRPr lang="en-US" dirty="0"/>
          </a:p>
        </p:txBody>
      </p:sp>
    </p:spTree>
    <p:extLst>
      <p:ext uri="{BB962C8B-B14F-4D97-AF65-F5344CB8AC3E}">
        <p14:creationId xmlns:p14="http://schemas.microsoft.com/office/powerpoint/2010/main" val="17280436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11906"/>
            <a:ext cx="7315200" cy="609600"/>
          </a:xfrm>
        </p:spPr>
        <p:txBody>
          <a:bodyPr>
            <a:normAutofit/>
          </a:bodyPr>
          <a:lstStyle/>
          <a:p>
            <a:r>
              <a:rPr lang="en-CA" sz="3200" b="1" dirty="0">
                <a:solidFill>
                  <a:schemeClr val="bg1"/>
                </a:solidFill>
              </a:rPr>
              <a:t>Jick’s Ten Commandments</a:t>
            </a:r>
          </a:p>
        </p:txBody>
      </p:sp>
      <p:sp>
        <p:nvSpPr>
          <p:cNvPr id="3" name="Content Placeholder 2"/>
          <p:cNvSpPr>
            <a:spLocks noGrp="1"/>
          </p:cNvSpPr>
          <p:nvPr>
            <p:ph idx="1"/>
          </p:nvPr>
        </p:nvSpPr>
        <p:spPr>
          <a:xfrm>
            <a:off x="701566" y="1219200"/>
            <a:ext cx="7620000" cy="4953000"/>
          </a:xfrm>
        </p:spPr>
        <p:txBody>
          <a:bodyPr>
            <a:normAutofit/>
          </a:bodyPr>
          <a:lstStyle/>
          <a:p>
            <a:pPr marL="457200" indent="-457200">
              <a:buFont typeface="+mj-lt"/>
              <a:buAutoNum type="arabicPeriod"/>
            </a:pPr>
            <a:r>
              <a:rPr lang="en-CA" sz="2400" dirty="0"/>
              <a:t>Analyze the organization and its need for change</a:t>
            </a:r>
          </a:p>
          <a:p>
            <a:pPr marL="457200" indent="-457200">
              <a:buFont typeface="+mj-lt"/>
              <a:buAutoNum type="arabicPeriod"/>
            </a:pPr>
            <a:r>
              <a:rPr lang="en-CA" sz="2400" dirty="0"/>
              <a:t>Create a vision and a common direction</a:t>
            </a:r>
          </a:p>
          <a:p>
            <a:pPr marL="457200" indent="-457200">
              <a:buFont typeface="+mj-lt"/>
              <a:buAutoNum type="arabicPeriod"/>
            </a:pPr>
            <a:r>
              <a:rPr lang="en-CA" sz="2400" dirty="0"/>
              <a:t>Separate from the past</a:t>
            </a:r>
          </a:p>
          <a:p>
            <a:pPr marL="457200" indent="-457200">
              <a:buFont typeface="+mj-lt"/>
              <a:buAutoNum type="arabicPeriod"/>
            </a:pPr>
            <a:r>
              <a:rPr lang="en-CA" sz="2400" dirty="0"/>
              <a:t>Create a sense of urgency</a:t>
            </a:r>
          </a:p>
          <a:p>
            <a:pPr marL="457200" indent="-457200">
              <a:buFont typeface="+mj-lt"/>
              <a:buAutoNum type="arabicPeriod"/>
            </a:pPr>
            <a:r>
              <a:rPr lang="en-CA" sz="2400" dirty="0"/>
              <a:t>Support a strong leader role</a:t>
            </a:r>
          </a:p>
          <a:p>
            <a:pPr marL="457200" indent="-457200">
              <a:buFont typeface="+mj-lt"/>
              <a:buAutoNum type="arabicPeriod"/>
            </a:pPr>
            <a:r>
              <a:rPr lang="en-CA" sz="2400" dirty="0"/>
              <a:t>Line up political sponsorship</a:t>
            </a:r>
          </a:p>
          <a:p>
            <a:pPr marL="457200" indent="-457200">
              <a:buFont typeface="+mj-lt"/>
              <a:buAutoNum type="arabicPeriod"/>
            </a:pPr>
            <a:r>
              <a:rPr lang="en-CA" sz="2400" dirty="0"/>
              <a:t>Craft an implementation plan</a:t>
            </a:r>
          </a:p>
          <a:p>
            <a:pPr marL="457200" indent="-457200">
              <a:buFont typeface="+mj-lt"/>
              <a:buAutoNum type="arabicPeriod"/>
            </a:pPr>
            <a:r>
              <a:rPr lang="en-CA" sz="2400" dirty="0"/>
              <a:t>Develop enabling structures</a:t>
            </a:r>
          </a:p>
          <a:p>
            <a:pPr marL="457200" indent="-457200">
              <a:buFont typeface="+mj-lt"/>
              <a:buAutoNum type="arabicPeriod"/>
            </a:pPr>
            <a:r>
              <a:rPr lang="en-CA" sz="2400" dirty="0"/>
              <a:t>Communicate, involve people, and be honest</a:t>
            </a:r>
          </a:p>
          <a:p>
            <a:pPr marL="457200" indent="-457200">
              <a:buFont typeface="+mj-lt"/>
              <a:buAutoNum type="arabicPeriod"/>
            </a:pPr>
            <a:r>
              <a:rPr lang="en-CA" sz="2400" dirty="0"/>
              <a:t>Reinforce and institutionalize change</a:t>
            </a:r>
          </a:p>
        </p:txBody>
      </p:sp>
      <p:sp>
        <p:nvSpPr>
          <p:cNvPr id="4" name="Footer Placeholder 3">
            <a:extLst>
              <a:ext uri="{FF2B5EF4-FFF2-40B4-BE49-F238E27FC236}">
                <a16:creationId xmlns:a16="http://schemas.microsoft.com/office/drawing/2014/main" id="{CDF2AF66-DDA2-4829-9DCE-B2FBC6D168B3}"/>
              </a:ext>
            </a:extLst>
          </p:cNvPr>
          <p:cNvSpPr>
            <a:spLocks noGrp="1"/>
          </p:cNvSpPr>
          <p:nvPr>
            <p:ph type="ftr" sz="quarter" idx="11"/>
          </p:nvPr>
        </p:nvSpPr>
        <p:spPr/>
        <p:txBody>
          <a:bodyPr/>
          <a:lstStyle/>
          <a:p>
            <a:r>
              <a:rPr lang="en-CA" dirty="0"/>
              <a:t>Deszca, Ingols &amp; Cawsey, Organizational Change: An Action-Oriented Toolkit, 4th ed.. © 2020 SAGE Pub.</a:t>
            </a:r>
            <a:endParaRPr lang="en-US" dirty="0"/>
          </a:p>
        </p:txBody>
      </p:sp>
      <p:sp>
        <p:nvSpPr>
          <p:cNvPr id="5" name="Slide Number Placeholder 4">
            <a:extLst>
              <a:ext uri="{FF2B5EF4-FFF2-40B4-BE49-F238E27FC236}">
                <a16:creationId xmlns:a16="http://schemas.microsoft.com/office/drawing/2014/main" id="{B6DE9F80-DB4F-4A7E-9CB5-3287F6D25CDC}"/>
              </a:ext>
            </a:extLst>
          </p:cNvPr>
          <p:cNvSpPr>
            <a:spLocks noGrp="1"/>
          </p:cNvSpPr>
          <p:nvPr>
            <p:ph type="sldNum" sz="quarter" idx="12"/>
          </p:nvPr>
        </p:nvSpPr>
        <p:spPr/>
        <p:txBody>
          <a:bodyPr/>
          <a:lstStyle/>
          <a:p>
            <a:fld id="{B6F15528-21DE-4FAA-801E-634DDDAF4B2B}" type="slidenum">
              <a:rPr lang="en-US" smtClean="0"/>
              <a:pPr/>
              <a:t>9</a:t>
            </a:fld>
            <a:endParaRPr lang="en-US" dirty="0"/>
          </a:p>
        </p:txBody>
      </p:sp>
    </p:spTree>
    <p:extLst>
      <p:ext uri="{BB962C8B-B14F-4D97-AF65-F5344CB8AC3E}">
        <p14:creationId xmlns:p14="http://schemas.microsoft.com/office/powerpoint/2010/main" val="2076572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276</TotalTime>
  <Words>2954</Words>
  <Application>Microsoft Office PowerPoint</Application>
  <PresentationFormat>On-screen Show (4:3)</PresentationFormat>
  <Paragraphs>500</Paragraphs>
  <Slides>36</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36</vt:i4>
      </vt:variant>
    </vt:vector>
  </HeadingPairs>
  <TitlesOfParts>
    <vt:vector size="41" baseType="lpstr">
      <vt:lpstr>Arial</vt:lpstr>
      <vt:lpstr>Calibri</vt:lpstr>
      <vt:lpstr>Wingdings</vt:lpstr>
      <vt:lpstr>Office Theme</vt:lpstr>
      <vt:lpstr>Slide</vt:lpstr>
      <vt:lpstr>PowerPoint Presentation</vt:lpstr>
      <vt:lpstr>Chapter Overview</vt:lpstr>
      <vt:lpstr>The Change Path Model</vt:lpstr>
      <vt:lpstr>3 Approaches to Decision Making and  Action Taking</vt:lpstr>
      <vt:lpstr>3 Generic Change Strategies</vt:lpstr>
      <vt:lpstr>Working Your Plan</vt:lpstr>
      <vt:lpstr>Working Your Plan</vt:lpstr>
      <vt:lpstr>Steps to Effective Change—Beer et al.’s Six Steps</vt:lpstr>
      <vt:lpstr>Jick’s Ten Commandments</vt:lpstr>
      <vt:lpstr>Kotter’s Eight-Stage Process</vt:lpstr>
      <vt:lpstr>Lueck’s Seven Steps for Change</vt:lpstr>
      <vt:lpstr>“No Plan Survives First Contact”</vt:lpstr>
      <vt:lpstr>Action Planning Tools</vt:lpstr>
      <vt:lpstr>Action Planning Tools (cont.)</vt:lpstr>
      <vt:lpstr>Action Planning Tools (cont.)</vt:lpstr>
      <vt:lpstr>Responsibility Charting</vt:lpstr>
      <vt:lpstr>Project Planning</vt:lpstr>
      <vt:lpstr>Level of Commitment to Action</vt:lpstr>
      <vt:lpstr>Stage of Adoption</vt:lpstr>
      <vt:lpstr>Crossing the Adoption Chasm</vt:lpstr>
      <vt:lpstr>Commitment Chart</vt:lpstr>
      <vt:lpstr>Mapping People on the Adoption Curve</vt:lpstr>
      <vt:lpstr>Action Planning Checklist</vt:lpstr>
      <vt:lpstr>Action Planning Checklist (cont.)</vt:lpstr>
      <vt:lpstr>Communication Needs for Different Phases in the Change Process</vt:lpstr>
      <vt:lpstr>Communicating for Change</vt:lpstr>
      <vt:lpstr>Influence Strategies for Change</vt:lpstr>
      <vt:lpstr>Toolkit Exercise 9.2—Action Plans for Influencing Reactions to Change</vt:lpstr>
      <vt:lpstr>Toolkit Exercise 9.3 (cont.)  Additional Lenses on Influence Tactics</vt:lpstr>
      <vt:lpstr>Push and Pull Tactics</vt:lpstr>
      <vt:lpstr>Implementation Tactics and Success</vt:lpstr>
      <vt:lpstr>A Checklist for Change: Transition Management</vt:lpstr>
      <vt:lpstr>A Checklist for Change: Transition Management (cont.)</vt:lpstr>
      <vt:lpstr>What Makes for a Good Action Plan?</vt:lpstr>
      <vt:lpstr>What Makes for a Good Action Plan? (cont.)</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Ancheta, Katie</dc:creator>
  <cp:lastModifiedBy>Abdullah T. Alotaibi</cp:lastModifiedBy>
  <cp:revision>52</cp:revision>
  <dcterms:created xsi:type="dcterms:W3CDTF">2006-08-16T00:00:00Z</dcterms:created>
  <dcterms:modified xsi:type="dcterms:W3CDTF">2020-11-26T05:46:49Z</dcterms:modified>
</cp:coreProperties>
</file>