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849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-90" y="-78"/>
      </p:cViewPr>
      <p:guideLst>
        <p:guide orient="horz"/>
        <p:guide orient="horz" pos="597"/>
        <p:guide orient="horz" pos="420"/>
        <p:guide orient="horz" pos="1106"/>
        <p:guide orient="horz" pos="1424"/>
        <p:guide orient="horz" pos="4155"/>
        <p:guide pos="2888"/>
        <p:guide pos="279"/>
        <p:guide pos="5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92E8-A7C5-BD48-A962-DDBEDFAFA072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C15F-6780-014E-96E9-21994E8D0A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3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9F11-E308-3745-88DA-5B169B1B245A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7F9DE-9EAF-2C49-A52A-715195AC1E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56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96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53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338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5C2BA-CDD3-CE49-886F-2F9EFE00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WK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1307"/>
            <a:ext cx="1317367" cy="20902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1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5C2BA-CDD3-CE49-886F-2F9EFE00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WK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1307"/>
            <a:ext cx="1317367" cy="20902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5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K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1307"/>
            <a:ext cx="1317367" cy="209022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5C2BA-CDD3-CE49-886F-2F9EFE00A4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9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953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627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681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828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746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70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230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14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769938"/>
            <a:ext cx="85248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585912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Copyright © </a:t>
            </a:r>
            <a:r>
              <a:rPr lang="en-US" sz="1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2020 </a:t>
            </a:r>
            <a:r>
              <a:rPr lang="en-US" sz="1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Wolters Kluwer · All Rights Reserved                                                                                    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58875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2" name="Picture 14" descr="WK_CMYK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81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50" r:id="rId1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anose="02070309020205020404" pitchFamily="49" charset="0"/>
        <a:buChar char="o"/>
        <a:defRPr sz="22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Ø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23963" y="3399080"/>
            <a:ext cx="6692900" cy="116339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Chapter 23: Faith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‐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Oriented Communities and Health Ministries in Faith Communities</a:t>
            </a:r>
          </a:p>
        </p:txBody>
      </p:sp>
    </p:spTree>
    <p:extLst>
      <p:ext uri="{BB962C8B-B14F-4D97-AF65-F5344CB8AC3E}">
        <p14:creationId xmlns:p14="http://schemas.microsoft.com/office/powerpoint/2010/main" val="21525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Is the following statement true or false?</a:t>
            </a:r>
          </a:p>
          <a:p>
            <a:pPr marL="0" indent="0">
              <a:buNone/>
            </a:pPr>
            <a:r>
              <a:rPr lang="en-US" altLang="en-US" dirty="0" smtClean="0"/>
              <a:t>Congregation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model is one in which the faith community nurse serves a health system with assignment to particular congregational settings. In this model, the parish or faith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nurse serves as liaison and helps plan and coordinate care, particularly at times of transition.</a:t>
            </a:r>
          </a:p>
        </p:txBody>
      </p:sp>
    </p:spTree>
    <p:extLst>
      <p:ext uri="{BB962C8B-B14F-4D97-AF65-F5344CB8AC3E}">
        <p14:creationId xmlns:p14="http://schemas.microsoft.com/office/powerpoint/2010/main" val="11251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to Question #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3388" y="1595056"/>
            <a:ext cx="8613775" cy="36861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False</a:t>
            </a:r>
          </a:p>
          <a:p>
            <a:pPr marL="0" indent="0">
              <a:buNone/>
            </a:pPr>
            <a:r>
              <a:rPr lang="en-US" altLang="en-US" dirty="0" smtClean="0"/>
              <a:t>Rationale: Institution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model is one in which the faith community nurse serves a health system with assignment to particular congregational settings. In this model, the parish or 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 serves as liaison and helps plan and coordinate care, particularly at times of transition. Congregation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model is one in which a 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 serves a particular faith community by virtue of a contract or job description; it supports the concept of 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 who can be paid or serve as a volunteer.</a:t>
            </a:r>
          </a:p>
        </p:txBody>
      </p:sp>
    </p:spTree>
    <p:extLst>
      <p:ext uri="{BB962C8B-B14F-4D97-AF65-F5344CB8AC3E}">
        <p14:creationId xmlns:p14="http://schemas.microsoft.com/office/powerpoint/2010/main" val="16665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Faith Community Practice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Congregation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model—a 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 serving a particular faith community by virtue of a contract or job description; supports the concept of faith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nurse who can be paid or serve as a volunteer</a:t>
            </a:r>
          </a:p>
          <a:p>
            <a:r>
              <a:rPr lang="en-US" altLang="en-US" dirty="0" smtClean="0"/>
              <a:t>Institution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model—the faith community nurse serving a health system with assignment to particular congregational settings; in this model, the parish or faith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based nurse serves as liaison and helps plan and coordinate care, particularly at times of transition.</a:t>
            </a:r>
          </a:p>
        </p:txBody>
      </p:sp>
    </p:spTree>
    <p:extLst>
      <p:ext uri="{BB962C8B-B14F-4D97-AF65-F5344CB8AC3E}">
        <p14:creationId xmlns:p14="http://schemas.microsoft.com/office/powerpoint/2010/main" val="18296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Uniqueness of Faith Communities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Relationship with the clergy</a:t>
            </a:r>
          </a:p>
          <a:p>
            <a:r>
              <a:rPr lang="en-US" altLang="en-US" dirty="0" smtClean="0"/>
              <a:t>Faith community as community</a:t>
            </a:r>
          </a:p>
        </p:txBody>
      </p:sp>
    </p:spTree>
    <p:extLst>
      <p:ext uri="{BB962C8B-B14F-4D97-AF65-F5344CB8AC3E}">
        <p14:creationId xmlns:p14="http://schemas.microsoft.com/office/powerpoint/2010/main" val="17564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Faith</a:t>
            </a:r>
            <a:r>
              <a:rPr lang="en-US" dirty="0" smtClean="0">
                <a:latin typeface="Calibri"/>
              </a:rPr>
              <a:t>‐</a:t>
            </a:r>
            <a:r>
              <a:rPr lang="en-US" dirty="0" smtClean="0"/>
              <a:t>Based Nurse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Integrator of faith and health</a:t>
            </a:r>
          </a:p>
          <a:p>
            <a:r>
              <a:rPr lang="en-US" altLang="en-US" dirty="0" smtClean="0"/>
              <a:t>Personal health counselor</a:t>
            </a:r>
          </a:p>
          <a:p>
            <a:r>
              <a:rPr lang="en-US" altLang="en-US" dirty="0" smtClean="0"/>
              <a:t>Health educator</a:t>
            </a:r>
          </a:p>
          <a:p>
            <a:r>
              <a:rPr lang="en-US" altLang="en-US" dirty="0" smtClean="0"/>
              <a:t>Health advocate</a:t>
            </a:r>
          </a:p>
          <a:p>
            <a:r>
              <a:rPr lang="en-US" altLang="en-US" dirty="0" smtClean="0"/>
              <a:t>Referral agent</a:t>
            </a:r>
          </a:p>
          <a:p>
            <a:r>
              <a:rPr lang="en-US" altLang="en-US" dirty="0" smtClean="0"/>
              <a:t>Coordinator of volunteers</a:t>
            </a:r>
          </a:p>
          <a:p>
            <a:r>
              <a:rPr lang="en-US" altLang="en-US" dirty="0" smtClean="0"/>
              <a:t>Accessing and developing support groups</a:t>
            </a:r>
          </a:p>
        </p:txBody>
      </p:sp>
    </p:spTree>
    <p:extLst>
      <p:ext uri="{BB962C8B-B14F-4D97-AF65-F5344CB8AC3E}">
        <p14:creationId xmlns:p14="http://schemas.microsoft.com/office/powerpoint/2010/main" val="31415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Standards of Practice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nurses function by virtue of their license to practice nursing.</a:t>
            </a:r>
          </a:p>
          <a:p>
            <a:r>
              <a:rPr lang="en-US" altLang="en-US" dirty="0" smtClean="0"/>
              <a:t>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nurses function more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12857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Nursing Process in Faith Community Nursing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Assessment and diagnosis</a:t>
            </a:r>
          </a:p>
          <a:p>
            <a:r>
              <a:rPr lang="en-US" altLang="en-US" dirty="0" smtClean="0"/>
              <a:t>Interventions and outcomes</a:t>
            </a:r>
          </a:p>
        </p:txBody>
      </p:sp>
    </p:spTree>
    <p:extLst>
      <p:ext uri="{BB962C8B-B14F-4D97-AF65-F5344CB8AC3E}">
        <p14:creationId xmlns:p14="http://schemas.microsoft.com/office/powerpoint/2010/main" val="41578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Is the following statement true or false?</a:t>
            </a:r>
          </a:p>
          <a:p>
            <a:pPr marL="0" indent="0">
              <a:buNone/>
            </a:pPr>
            <a:r>
              <a:rPr lang="en-US" altLang="en-US" dirty="0" smtClean="0"/>
              <a:t>Ethical principles that guide nursing practice in general do not apply to nursing in faith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8653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to Question #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False</a:t>
            </a:r>
          </a:p>
          <a:p>
            <a:pPr marL="0" indent="0">
              <a:buNone/>
            </a:pPr>
            <a:r>
              <a:rPr lang="en-US" altLang="en-US" dirty="0" smtClean="0"/>
              <a:t>Rationale: All the ethical principles that guide nursing practice in general apply to nursing in faith communities.</a:t>
            </a:r>
          </a:p>
        </p:txBody>
      </p:sp>
    </p:spTree>
    <p:extLst>
      <p:ext uri="{BB962C8B-B14F-4D97-AF65-F5344CB8AC3E}">
        <p14:creationId xmlns:p14="http://schemas.microsoft.com/office/powerpoint/2010/main" val="41175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Values, cultural practices, and faith are a part of health.</a:t>
            </a:r>
          </a:p>
          <a:p>
            <a:r>
              <a:rPr lang="en-US" altLang="en-US" dirty="0" smtClean="0"/>
              <a:t>The body, mind, and spirit of community members are a primary focus of nursing in faith communities.</a:t>
            </a:r>
          </a:p>
        </p:txBody>
      </p:sp>
    </p:spTree>
    <p:extLst>
      <p:ext uri="{BB962C8B-B14F-4D97-AF65-F5344CB8AC3E}">
        <p14:creationId xmlns:p14="http://schemas.microsoft.com/office/powerpoint/2010/main" val="37475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Highlights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Faith communities as centers for community health</a:t>
            </a:r>
          </a:p>
          <a:p>
            <a:r>
              <a:rPr lang="en-US" altLang="en-US" dirty="0" smtClean="0"/>
              <a:t>Cultural and developmental features of faith community work</a:t>
            </a:r>
          </a:p>
          <a:p>
            <a:r>
              <a:rPr lang="en-US" altLang="en-US" dirty="0" smtClean="0"/>
              <a:t>Integration of body, mind, and spirit in whole person health</a:t>
            </a:r>
          </a:p>
          <a:p>
            <a:r>
              <a:rPr lang="en-US" altLang="en-US" dirty="0" smtClean="0"/>
              <a:t>Health promotion in faith communities</a:t>
            </a:r>
          </a:p>
        </p:txBody>
      </p:sp>
    </p:spTree>
    <p:extLst>
      <p:ext uri="{BB962C8B-B14F-4D97-AF65-F5344CB8AC3E}">
        <p14:creationId xmlns:p14="http://schemas.microsoft.com/office/powerpoint/2010/main" val="8955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smtClean="0"/>
              <a:t>for Faith</a:t>
            </a:r>
            <a:r>
              <a:rPr lang="en-US" smtClean="0">
                <a:latin typeface="Calibri"/>
              </a:rPr>
              <a:t>‐</a:t>
            </a:r>
            <a:r>
              <a:rPr lang="en-US" smtClean="0"/>
              <a:t>Based </a:t>
            </a:r>
            <a:r>
              <a:rPr lang="en-US" dirty="0" smtClean="0"/>
              <a:t>Nursing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Faith</a:t>
            </a:r>
            <a:r>
              <a:rPr lang="en-US" altLang="en-US" dirty="0">
                <a:latin typeface="Calibri"/>
              </a:rPr>
              <a:t>‐</a:t>
            </a:r>
            <a:r>
              <a:rPr lang="en-US" altLang="en-US" dirty="0" smtClean="0"/>
              <a:t>based nurses are often educated for the role in continuing education programs.</a:t>
            </a:r>
          </a:p>
          <a:p>
            <a:r>
              <a:rPr lang="en-US" altLang="en-US" dirty="0" smtClean="0"/>
              <a:t>The IPNRC has developed a curriculum that can be delivered in a continuing education format or through a more formal academic program for college credit.</a:t>
            </a:r>
          </a:p>
          <a:p>
            <a:r>
              <a:rPr lang="en-US" altLang="en-US" dirty="0" smtClean="0"/>
              <a:t>The curriculum for all participants is developed at the baccalaureate level, even though many faith community nurses have diplomas or associate degree preparation.</a:t>
            </a:r>
          </a:p>
        </p:txBody>
      </p:sp>
    </p:spTree>
    <p:extLst>
      <p:ext uri="{BB962C8B-B14F-4D97-AF65-F5344CB8AC3E}">
        <p14:creationId xmlns:p14="http://schemas.microsoft.com/office/powerpoint/2010/main" val="41547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Parish Nursing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specialty practice of nursing having registered nurses contribute to the health and wholeness of people in the context of a faith community</a:t>
            </a:r>
          </a:p>
          <a:p>
            <a:r>
              <a:rPr lang="en-US" altLang="en-US" dirty="0" smtClean="0"/>
              <a:t>The parish nurse is part of the ministry staff of the congregation and serves the illness needs of individual people, families, and the entire faith community.</a:t>
            </a:r>
          </a:p>
        </p:txBody>
      </p:sp>
    </p:spTree>
    <p:extLst>
      <p:ext uri="{BB962C8B-B14F-4D97-AF65-F5344CB8AC3E}">
        <p14:creationId xmlns:p14="http://schemas.microsoft.com/office/powerpoint/2010/main" val="34679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 Faith Communities #1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Equivalent to parish nursing; used in settings in which the word “parish” may have no meaning or association.</a:t>
            </a:r>
          </a:p>
          <a:p>
            <a:r>
              <a:rPr lang="en-US" altLang="en-US" dirty="0" smtClean="0"/>
              <a:t>This broader term is the preferred term, but many original documents used “parish nursing” as the title for the role.</a:t>
            </a:r>
          </a:p>
        </p:txBody>
      </p:sp>
    </p:spTree>
    <p:extLst>
      <p:ext uri="{BB962C8B-B14F-4D97-AF65-F5344CB8AC3E}">
        <p14:creationId xmlns:p14="http://schemas.microsoft.com/office/powerpoint/2010/main" val="21869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 Faith Communities #2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Faith community nursing provides the following support:</a:t>
            </a:r>
          </a:p>
          <a:p>
            <a:pPr lvl="1"/>
            <a:r>
              <a:rPr lang="en-US" altLang="en-US" dirty="0" smtClean="0"/>
              <a:t>Health promotion</a:t>
            </a:r>
          </a:p>
          <a:p>
            <a:pPr lvl="1"/>
            <a:r>
              <a:rPr lang="en-US" altLang="en-US" dirty="0" smtClean="0"/>
              <a:t>Health screening</a:t>
            </a:r>
          </a:p>
          <a:p>
            <a:pPr lvl="1"/>
            <a:r>
              <a:rPr lang="en-US" altLang="en-US" dirty="0" smtClean="0"/>
              <a:t>Health teaching </a:t>
            </a:r>
          </a:p>
          <a:p>
            <a:pPr lvl="1"/>
            <a:r>
              <a:rPr lang="en-US" altLang="en-US" dirty="0" smtClean="0"/>
              <a:t>Care for individual people and groups associated with the congregation</a:t>
            </a:r>
          </a:p>
        </p:txBody>
      </p:sp>
    </p:spTree>
    <p:extLst>
      <p:ext uri="{BB962C8B-B14F-4D97-AF65-F5344CB8AC3E}">
        <p14:creationId xmlns:p14="http://schemas.microsoft.com/office/powerpoint/2010/main" val="35058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Is the following  sentence true or false?</a:t>
            </a:r>
          </a:p>
          <a:p>
            <a:pPr marL="0" indent="0">
              <a:buNone/>
            </a:pPr>
            <a:r>
              <a:rPr lang="en-US" altLang="en-US" dirty="0" smtClean="0"/>
              <a:t>Parish nurses established the first hospitals. </a:t>
            </a:r>
          </a:p>
        </p:txBody>
      </p:sp>
    </p:spTree>
    <p:extLst>
      <p:ext uri="{BB962C8B-B14F-4D97-AF65-F5344CB8AC3E}">
        <p14:creationId xmlns:p14="http://schemas.microsoft.com/office/powerpoint/2010/main" val="5826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to Question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False</a:t>
            </a:r>
          </a:p>
          <a:p>
            <a:pPr marL="0" indent="0">
              <a:buNone/>
            </a:pPr>
            <a:r>
              <a:rPr lang="en-US" altLang="en-US" dirty="0" smtClean="0"/>
              <a:t>Rationale: In ancient times, families and religious communities served as a primary source of health and illness care. Religious groups and monasteries established the first hospitals.</a:t>
            </a:r>
          </a:p>
        </p:txBody>
      </p:sp>
    </p:spTree>
    <p:extLst>
      <p:ext uri="{BB962C8B-B14F-4D97-AF65-F5344CB8AC3E}">
        <p14:creationId xmlns:p14="http://schemas.microsoft.com/office/powerpoint/2010/main" val="3967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Faith Community Nursing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Faith community nursing is a fairly recent concept; however, in ancient times, families and religious communities served as a primary source of health and illness care.</a:t>
            </a:r>
          </a:p>
          <a:p>
            <a:r>
              <a:rPr lang="en-US" altLang="en-US" dirty="0" smtClean="0"/>
              <a:t>Religious groups and monasteries established the first hospitals.</a:t>
            </a:r>
          </a:p>
          <a:p>
            <a:r>
              <a:rPr lang="en-US" altLang="en-US" dirty="0" smtClean="0"/>
              <a:t>Granger Westberg, a Lutheran minister and hospital chaplain, began “parish nursing” in the 1980s.</a:t>
            </a:r>
          </a:p>
        </p:txBody>
      </p:sp>
    </p:spTree>
    <p:extLst>
      <p:ext uri="{BB962C8B-B14F-4D97-AF65-F5344CB8AC3E}">
        <p14:creationId xmlns:p14="http://schemas.microsoft.com/office/powerpoint/2010/main" val="20166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Care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Care of the human spirit that may include dealing with the meaning of health, illness or loss, and relationships with God and others, and that has the goal of peace</a:t>
            </a:r>
          </a:p>
        </p:txBody>
      </p:sp>
    </p:spTree>
    <p:extLst>
      <p:ext uri="{BB962C8B-B14F-4D97-AF65-F5344CB8AC3E}">
        <p14:creationId xmlns:p14="http://schemas.microsoft.com/office/powerpoint/2010/main" val="38583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3132</TotalTime>
  <Words>795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1_LWW TEMPLATE</vt:lpstr>
      <vt:lpstr>Chapter 23: Faith‐Oriented Communities and Health Ministries in Faith Communities</vt:lpstr>
      <vt:lpstr>Chapter Highlights</vt:lpstr>
      <vt:lpstr>Parish Nursing</vt:lpstr>
      <vt:lpstr>Nursing in Faith Communities #1</vt:lpstr>
      <vt:lpstr>Nursing in Faith Communities #2</vt:lpstr>
      <vt:lpstr>Question #1</vt:lpstr>
      <vt:lpstr>Answer to Question #1</vt:lpstr>
      <vt:lpstr>History of Faith Community Nursing</vt:lpstr>
      <vt:lpstr>Spiritual Care</vt:lpstr>
      <vt:lpstr>Question #2</vt:lpstr>
      <vt:lpstr>Answer to Question #2</vt:lpstr>
      <vt:lpstr>Models of Faith Community Practice</vt:lpstr>
      <vt:lpstr>The Uniqueness of Faith Communities</vt:lpstr>
      <vt:lpstr>Roles of the Faith‐Based Nurse</vt:lpstr>
      <vt:lpstr>Scope and Standards of Practice</vt:lpstr>
      <vt:lpstr>The Nursing Process in Faith Community Nursing</vt:lpstr>
      <vt:lpstr>Question #3</vt:lpstr>
      <vt:lpstr>Answer to Question #3</vt:lpstr>
      <vt:lpstr>Ethical Considerations</vt:lpstr>
      <vt:lpstr>Education for Faith‐Based Nursing</vt:lpstr>
    </vt:vector>
  </TitlesOfParts>
  <Company>LWW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23: Faith-Oriented Communities and Health Ministries in Faith Communities</dc:title>
  <dc:creator>doug smock</dc:creator>
  <cp:lastModifiedBy>Rekha Nair</cp:lastModifiedBy>
  <cp:revision>64</cp:revision>
  <dcterms:created xsi:type="dcterms:W3CDTF">2014-03-13T13:46:35Z</dcterms:created>
  <dcterms:modified xsi:type="dcterms:W3CDTF">2019-04-13T02:35:47Z</dcterms:modified>
</cp:coreProperties>
</file>