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2" r:id="rId1"/>
  </p:sldMasterIdLst>
  <p:notesMasterIdLst>
    <p:notesMasterId r:id="rId17"/>
  </p:notesMasterIdLst>
  <p:handoutMasterIdLst>
    <p:handoutMasterId r:id="rId18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4" r:id="rId11"/>
    <p:sldId id="272" r:id="rId12"/>
    <p:sldId id="269" r:id="rId13"/>
    <p:sldId id="270" r:id="rId14"/>
    <p:sldId id="273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95382" autoAdjust="0"/>
  </p:normalViewPr>
  <p:slideViewPr>
    <p:cSldViewPr snapToGrid="0" snapToObjects="1" showGuides="1">
      <p:cViewPr varScale="1">
        <p:scale>
          <a:sx n="104" d="100"/>
          <a:sy n="104" d="100"/>
        </p:scale>
        <p:origin x="-84" y="-90"/>
      </p:cViewPr>
      <p:guideLst>
        <p:guide orient="horz"/>
        <p:guide orient="horz" pos="597"/>
        <p:guide orient="horz" pos="427"/>
        <p:guide orient="horz" pos="1119"/>
        <p:guide orient="horz" pos="1437"/>
        <p:guide pos="2888"/>
        <p:guide pos="293"/>
        <p:guide pos="52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192E8-A7C5-BD48-A962-DDBEDFAFA072}" type="datetimeFigureOut">
              <a:rPr lang="en-US" smtClean="0"/>
              <a:pPr/>
              <a:t>4/13/2019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3C15F-6780-014E-96E9-21994E8D0A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138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49F11-E308-3745-88DA-5B169B1B245A}" type="datetimeFigureOut">
              <a:rPr lang="en-US" smtClean="0"/>
              <a:pPr/>
              <a:t>4/13/2019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7F9DE-9EAF-2C49-A52A-715195AC1E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1560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ppt_ope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72427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1266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7013"/>
            <a:ext cx="6400800" cy="533400"/>
          </a:xfrm>
        </p:spPr>
        <p:txBody>
          <a:bodyPr lIns="91440" tIns="45720" rIns="91440" bIns="45720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4385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858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1611313"/>
            <a:ext cx="2155825" cy="4421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611313"/>
            <a:ext cx="6316663" cy="4421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6964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E5C2BA-CDD3-CE49-886F-2F9EFE00A4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WK_CMYK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31307"/>
            <a:ext cx="1317367" cy="20902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036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E5C2BA-CDD3-CE49-886F-2F9EFE00A4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WK_CMYK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31307"/>
            <a:ext cx="1317367" cy="20902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81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K_CMYK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31307"/>
            <a:ext cx="1317367" cy="20902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E5C2BA-CDD3-CE49-886F-2F9EFE00A4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9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163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9514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346325"/>
            <a:ext cx="4230688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2346325"/>
            <a:ext cx="4230687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771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915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480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414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572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699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3388" y="769938"/>
            <a:ext cx="852487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3388" y="1585912"/>
            <a:ext cx="86137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6003925" y="6089650"/>
            <a:ext cx="2820988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sp>
        <p:nvSpPr>
          <p:cNvPr id="1030" name="Text Box 11"/>
          <p:cNvSpPr txBox="1">
            <a:spLocks noChangeArrowheads="1"/>
          </p:cNvSpPr>
          <p:nvPr userDrawn="1"/>
        </p:nvSpPr>
        <p:spPr bwMode="auto">
          <a:xfrm>
            <a:off x="303213" y="6581775"/>
            <a:ext cx="8840787" cy="26987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1000" dirty="0"/>
          </a:p>
        </p:txBody>
      </p:sp>
      <p:sp>
        <p:nvSpPr>
          <p:cNvPr id="6" name="Text Box 13"/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sz="1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Copyright © </a:t>
            </a:r>
            <a:r>
              <a:rPr lang="en-US" sz="1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2020 </a:t>
            </a:r>
            <a:r>
              <a:rPr lang="en-US" sz="1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Wolters Kluwer · All Rights Reserved                                                                                    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158875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32" name="Picture 14" descr="WK_CMYK.jpg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600825"/>
            <a:ext cx="13176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49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50" r:id="rId14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9pPr>
    </p:titleStyle>
    <p:bodyStyle>
      <a:lvl1pPr marL="280988" indent="-280988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anose="05000000000000000000" pitchFamily="2" charset="2"/>
        <a:buChar char="v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404813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Courier New" panose="02070309020205020404" pitchFamily="49" charset="0"/>
        <a:buChar char="o"/>
        <a:defRPr sz="2200">
          <a:solidFill>
            <a:schemeClr val="tx1"/>
          </a:solidFill>
          <a:latin typeface="+mn-lt"/>
        </a:defRPr>
      </a:lvl2pPr>
      <a:lvl3pPr marL="1204913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anose="05000000000000000000" pitchFamily="2" charset="2"/>
        <a:buChar char="Ø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38250" y="3681191"/>
            <a:ext cx="6692900" cy="387798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Chapter 22: School Health </a:t>
            </a:r>
          </a:p>
        </p:txBody>
      </p:sp>
    </p:spTree>
    <p:extLst>
      <p:ext uri="{BB962C8B-B14F-4D97-AF65-F5344CB8AC3E}">
        <p14:creationId xmlns:p14="http://schemas.microsoft.com/office/powerpoint/2010/main" val="93299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356616"/>
            <a:ext cx="8524875" cy="802259"/>
          </a:xfrm>
        </p:spPr>
        <p:txBody>
          <a:bodyPr/>
          <a:lstStyle/>
          <a:p>
            <a:r>
              <a:rPr lang="en-US" dirty="0" smtClean="0"/>
              <a:t>Youth Risk Behavior Surveillance Survey (YRBSS)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Data from the YRBSS, a biannual report of the common risk behaviors influencing the health of our nation’s youth, can be used by the school nurse as a tool for monitoring trends both locally and nationally.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34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School Nurse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assessment</a:t>
            </a:r>
          </a:p>
          <a:p>
            <a:pPr lvl="1"/>
            <a:r>
              <a:rPr lang="en-US" dirty="0" smtClean="0"/>
              <a:t>Individual</a:t>
            </a:r>
          </a:p>
          <a:p>
            <a:pPr lvl="1"/>
            <a:r>
              <a:rPr lang="en-US" dirty="0" smtClean="0"/>
              <a:t>Population based</a:t>
            </a:r>
          </a:p>
          <a:p>
            <a:pPr lvl="1"/>
            <a:r>
              <a:rPr lang="en-US" dirty="0" smtClean="0"/>
              <a:t>Health promotion </a:t>
            </a:r>
          </a:p>
          <a:p>
            <a:pPr lvl="1"/>
            <a:r>
              <a:rPr lang="en-US" dirty="0" smtClean="0"/>
              <a:t>School health needs</a:t>
            </a:r>
          </a:p>
          <a:p>
            <a:r>
              <a:rPr lang="en-US" dirty="0" smtClean="0"/>
              <a:t>Health educator</a:t>
            </a:r>
          </a:p>
          <a:p>
            <a:r>
              <a:rPr lang="en-US" dirty="0" smtClean="0"/>
              <a:t>Emergency preparedness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63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Health Concerns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Drugs and alcohol</a:t>
            </a:r>
          </a:p>
          <a:p>
            <a:r>
              <a:rPr lang="en-US" altLang="en-US" dirty="0" smtClean="0"/>
              <a:t>Smoking</a:t>
            </a:r>
          </a:p>
          <a:p>
            <a:r>
              <a:rPr lang="en-US" altLang="en-US" dirty="0" smtClean="0"/>
              <a:t>Sexual behavior and teenage pregnancy</a:t>
            </a:r>
          </a:p>
          <a:p>
            <a:r>
              <a:rPr lang="en-US" altLang="en-US" dirty="0" smtClean="0"/>
              <a:t>Sexually transmitted infections</a:t>
            </a:r>
          </a:p>
          <a:p>
            <a:r>
              <a:rPr lang="en-US" altLang="en-US" dirty="0" smtClean="0"/>
              <a:t>Nutrition</a:t>
            </a:r>
          </a:p>
          <a:p>
            <a:r>
              <a:rPr lang="en-US" altLang="en-US" dirty="0" smtClean="0"/>
              <a:t>Violence</a:t>
            </a:r>
          </a:p>
        </p:txBody>
      </p:sp>
    </p:spTree>
    <p:extLst>
      <p:ext uri="{BB962C8B-B14F-4D97-AF65-F5344CB8AC3E}">
        <p14:creationId xmlns:p14="http://schemas.microsoft.com/office/powerpoint/2010/main" val="229511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School Nurse as a Child Advocate #1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education and communication necessary to ensure that the student’s health and educational needs are met</a:t>
            </a:r>
          </a:p>
          <a:p>
            <a:r>
              <a:rPr lang="en-US" dirty="0" smtClean="0"/>
              <a:t>Implement strategies to reduce disruptions in the student’s school activities</a:t>
            </a:r>
          </a:p>
          <a:p>
            <a:r>
              <a:rPr lang="en-US" dirty="0" smtClean="0"/>
              <a:t>Communicate with families and healthcare providers as authorized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76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771077"/>
            <a:ext cx="8524875" cy="387798"/>
          </a:xfrm>
        </p:spPr>
        <p:txBody>
          <a:bodyPr/>
          <a:lstStyle/>
          <a:p>
            <a:r>
              <a:rPr lang="en-US" dirty="0" smtClean="0"/>
              <a:t>The School Nurse as a Child Advocate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the student receives prescribed medications and treatments and that staff who interact with the student on a regular basis are knowledgeable about these needs</a:t>
            </a:r>
          </a:p>
          <a:p>
            <a:r>
              <a:rPr lang="en-US" dirty="0" smtClean="0"/>
              <a:t>Provide a safe and healthy school environment to promote 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3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763895"/>
            <a:ext cx="8524875" cy="394980"/>
          </a:xfrm>
        </p:spPr>
        <p:txBody>
          <a:bodyPr/>
          <a:lstStyle/>
          <a:p>
            <a:r>
              <a:rPr lang="en-US" dirty="0" smtClean="0"/>
              <a:t>The Future of School Health: WSCC Model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Whole School, Whole Community, Whole Child (WSCC) Model</a:t>
            </a:r>
          </a:p>
          <a:p>
            <a:r>
              <a:rPr lang="en-US" altLang="en-US" dirty="0" smtClean="0"/>
              <a:t>The future of school nursing is providing a prevention framework that links the community and the school</a:t>
            </a:r>
          </a:p>
          <a:p>
            <a:r>
              <a:rPr lang="en-US" altLang="en-US" dirty="0" smtClean="0"/>
              <a:t>Collaborative design that uses the resources of a community to provide structured preventive services such as after</a:t>
            </a:r>
            <a:r>
              <a:rPr lang="en-US" altLang="en-US" dirty="0" smtClean="0">
                <a:latin typeface="Calibri"/>
              </a:rPr>
              <a:t>‐</a:t>
            </a:r>
            <a:r>
              <a:rPr lang="en-US" altLang="en-US" dirty="0" smtClean="0"/>
              <a:t>school programs, parent outreach, and crisis intervention</a:t>
            </a:r>
          </a:p>
        </p:txBody>
      </p:sp>
    </p:spTree>
    <p:extLst>
      <p:ext uri="{BB962C8B-B14F-4D97-AF65-F5344CB8AC3E}">
        <p14:creationId xmlns:p14="http://schemas.microsoft.com/office/powerpoint/2010/main" val="302202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Highlights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Historical perspectives of school health</a:t>
            </a:r>
          </a:p>
          <a:p>
            <a:r>
              <a:rPr lang="en-US" altLang="en-US" dirty="0" smtClean="0"/>
              <a:t>Components and organization of school health programs</a:t>
            </a:r>
          </a:p>
          <a:p>
            <a:r>
              <a:rPr lang="en-US" altLang="en-US" dirty="0" smtClean="0"/>
              <a:t>School health scope of services</a:t>
            </a:r>
          </a:p>
          <a:p>
            <a:r>
              <a:rPr lang="en-US" altLang="en-US" dirty="0" smtClean="0"/>
              <a:t>Health assessment and screening of school</a:t>
            </a:r>
            <a:r>
              <a:rPr lang="en-US" altLang="en-US" dirty="0" smtClean="0">
                <a:latin typeface="Calibri"/>
              </a:rPr>
              <a:t>‐</a:t>
            </a:r>
            <a:r>
              <a:rPr lang="en-US" altLang="en-US" dirty="0" smtClean="0"/>
              <a:t>aged children</a:t>
            </a:r>
          </a:p>
          <a:p>
            <a:r>
              <a:rPr lang="en-US" dirty="0" smtClean="0"/>
              <a:t>Development, implementation, and evaluation of preventive health programs</a:t>
            </a:r>
            <a:endParaRPr lang="en-US" altLang="en-US" dirty="0" smtClean="0"/>
          </a:p>
          <a:p>
            <a:r>
              <a:rPr lang="en-US" altLang="en-US" dirty="0" smtClean="0"/>
              <a:t>Common health concerns in schools</a:t>
            </a:r>
          </a:p>
        </p:txBody>
      </p:sp>
    </p:spTree>
    <p:extLst>
      <p:ext uri="{BB962C8B-B14F-4D97-AF65-F5344CB8AC3E}">
        <p14:creationId xmlns:p14="http://schemas.microsoft.com/office/powerpoint/2010/main" val="38241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Health Nursing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Specialized practice of professional nursing that advances the well</a:t>
            </a:r>
            <a:r>
              <a:rPr lang="en-US" altLang="en-US" dirty="0" smtClean="0">
                <a:latin typeface="Calibri"/>
              </a:rPr>
              <a:t>‐</a:t>
            </a:r>
            <a:r>
              <a:rPr lang="en-US" altLang="en-US" dirty="0" smtClean="0"/>
              <a:t>being, academic success, and lifelong achievement of students</a:t>
            </a:r>
          </a:p>
        </p:txBody>
      </p:sp>
    </p:spTree>
    <p:extLst>
      <p:ext uri="{BB962C8B-B14F-4D97-AF65-F5344CB8AC3E}">
        <p14:creationId xmlns:p14="http://schemas.microsoft.com/office/powerpoint/2010/main" val="25842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dirty="0" smtClean="0"/>
              <a:t>Is the following statement true or false?</a:t>
            </a:r>
          </a:p>
          <a:p>
            <a:pPr marL="0" indent="0">
              <a:buNone/>
            </a:pPr>
            <a:r>
              <a:rPr lang="en-US" altLang="en-US" dirty="0" smtClean="0"/>
              <a:t>Early Periodic Screening, Diagnosis, and Treatment (EPSDT)—program mandated by a state law passed in 1969, which required that children and adolescents younger than 21 years of age have access to the periodic screenings in several states</a:t>
            </a:r>
          </a:p>
        </p:txBody>
      </p:sp>
    </p:spTree>
    <p:extLst>
      <p:ext uri="{BB962C8B-B14F-4D97-AF65-F5344CB8AC3E}">
        <p14:creationId xmlns:p14="http://schemas.microsoft.com/office/powerpoint/2010/main" val="369225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to Question #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dirty="0" smtClean="0"/>
              <a:t>False</a:t>
            </a:r>
          </a:p>
          <a:p>
            <a:pPr marL="0" indent="0">
              <a:buNone/>
            </a:pPr>
            <a:r>
              <a:rPr lang="en-US" altLang="en-US" dirty="0" smtClean="0"/>
              <a:t>Rationale: Early Periodic Screening, Diagnosis, and Treatment (EPSDT)—program mandated by a federal law passed in 1969, which required that children and adolescents younger than 21 years of age have access to the periodic </a:t>
            </a:r>
            <a:r>
              <a:rPr lang="en-US" altLang="en-US" dirty="0" smtClean="0"/>
              <a:t>screenings. </a:t>
            </a: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375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Perspectives 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Since the passage of </a:t>
            </a:r>
            <a:r>
              <a:rPr lang="en-US" altLang="en-US" smtClean="0"/>
              <a:t>PL 94</a:t>
            </a:r>
            <a:r>
              <a:rPr lang="en-US" altLang="en-US" smtClean="0">
                <a:latin typeface="Calibri"/>
              </a:rPr>
              <a:t>‐</a:t>
            </a:r>
            <a:r>
              <a:rPr lang="en-US" altLang="en-US" smtClean="0"/>
              <a:t>142 </a:t>
            </a:r>
            <a:r>
              <a:rPr lang="en-US" altLang="en-US" dirty="0" smtClean="0"/>
              <a:t>in 1975, school nurses provide more complex care for several conditions.</a:t>
            </a:r>
          </a:p>
        </p:txBody>
      </p:sp>
    </p:spTree>
    <p:extLst>
      <p:ext uri="{BB962C8B-B14F-4D97-AF65-F5344CB8AC3E}">
        <p14:creationId xmlns:p14="http://schemas.microsoft.com/office/powerpoint/2010/main" val="63251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Americans with Disabilities Act (ADA)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Wide</a:t>
            </a:r>
            <a:r>
              <a:rPr lang="en-US" altLang="en-US" dirty="0" smtClean="0">
                <a:latin typeface="Calibri"/>
              </a:rPr>
              <a:t>‐</a:t>
            </a:r>
            <a:r>
              <a:rPr lang="en-US" altLang="en-US" dirty="0" smtClean="0"/>
              <a:t>ranging federal legislation enacted in 1990 that is intended to make American society more accessible to people with disabilities</a:t>
            </a:r>
          </a:p>
        </p:txBody>
      </p:sp>
    </p:spTree>
    <p:extLst>
      <p:ext uri="{BB962C8B-B14F-4D97-AF65-F5344CB8AC3E}">
        <p14:creationId xmlns:p14="http://schemas.microsoft.com/office/powerpoint/2010/main" val="3170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383278"/>
            <a:ext cx="8524875" cy="775597"/>
          </a:xfrm>
        </p:spPr>
        <p:txBody>
          <a:bodyPr/>
          <a:lstStyle/>
          <a:p>
            <a:r>
              <a:rPr lang="en-US" dirty="0" smtClean="0"/>
              <a:t>Early Periodic Screening, Diagnosis, and Treatment (EPSDT) 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Program mandated by a federal law passed in 1969, which required that children and adolescents younger than 21 years of age have access to the periodic screenings 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60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Individuals with Disabilities Education Act (IDEA)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Federal law enacted in 1990 and reauthorized in 1997, designed to protect the rights of students with disabilities by ensuring that everyone receives a free, appropriate public education, regardless of ability.</a:t>
            </a:r>
          </a:p>
          <a:p>
            <a:r>
              <a:rPr lang="en-US" altLang="en-US" dirty="0" smtClean="0"/>
              <a:t>IDEA strives to grant equal access to students with disabilities and to provide additional special education services and procedural safeguards.</a:t>
            </a:r>
          </a:p>
        </p:txBody>
      </p:sp>
    </p:spTree>
    <p:extLst>
      <p:ext uri="{BB962C8B-B14F-4D97-AF65-F5344CB8AC3E}">
        <p14:creationId xmlns:p14="http://schemas.microsoft.com/office/powerpoint/2010/main" val="426240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LWW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WW 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</TotalTime>
  <Words>531</Words>
  <Application>Microsoft Office PowerPoint</Application>
  <PresentationFormat>On-screen Show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1_LWW TEMPLATE</vt:lpstr>
      <vt:lpstr>Chapter 22: School Health </vt:lpstr>
      <vt:lpstr>Chapter Highlights</vt:lpstr>
      <vt:lpstr>School Health Nursing</vt:lpstr>
      <vt:lpstr>Question #1</vt:lpstr>
      <vt:lpstr>Answer to Question #1</vt:lpstr>
      <vt:lpstr>Historical Perspectives </vt:lpstr>
      <vt:lpstr>Americans with Disabilities Act (ADA)</vt:lpstr>
      <vt:lpstr>Early Periodic Screening, Diagnosis, and Treatment (EPSDT) </vt:lpstr>
      <vt:lpstr>Individuals with Disabilities Education Act (IDEA)</vt:lpstr>
      <vt:lpstr>Youth Risk Behavior Surveillance Survey (YRBSS)</vt:lpstr>
      <vt:lpstr>Role of the School Nurse</vt:lpstr>
      <vt:lpstr>Common Health Concerns</vt:lpstr>
      <vt:lpstr>The School Nurse as a Child Advocate #1</vt:lpstr>
      <vt:lpstr>The School Nurse as a Child Advocate #2</vt:lpstr>
      <vt:lpstr>The Future of School Health: WSCC Model</vt:lpstr>
    </vt:vector>
  </TitlesOfParts>
  <Company>LWW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22: School Health </dc:title>
  <dc:creator>doug smock</dc:creator>
  <cp:lastModifiedBy>Rekha Nair</cp:lastModifiedBy>
  <cp:revision>60</cp:revision>
  <dcterms:created xsi:type="dcterms:W3CDTF">2014-03-13T13:46:35Z</dcterms:created>
  <dcterms:modified xsi:type="dcterms:W3CDTF">2019-04-13T02:35:31Z</dcterms:modified>
</cp:coreProperties>
</file>