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3" r:id="rId4"/>
    <p:sldId id="260" r:id="rId5"/>
    <p:sldId id="279" r:id="rId6"/>
    <p:sldId id="268" r:id="rId7"/>
    <p:sldId id="258" r:id="rId8"/>
    <p:sldId id="278" r:id="rId9"/>
    <p:sldId id="275" r:id="rId10"/>
    <p:sldId id="277" r:id="rId11"/>
    <p:sldId id="276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478B-FDB1-4BE9-A380-7D620B1C810A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6B9C-0616-4646-9408-C7DD163D4C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43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035" y="1122363"/>
            <a:ext cx="348718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1034" y="3602038"/>
            <a:ext cx="34871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5617051" y="6269522"/>
            <a:ext cx="3275156" cy="373683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"/>
          <a:stretch/>
        </p:blipFill>
        <p:spPr>
          <a:xfrm>
            <a:off x="0" y="0"/>
            <a:ext cx="544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50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29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556592" y="6356351"/>
            <a:ext cx="8030817" cy="373683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5025" y="64226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F850-C036-4BC2-B088-94683FD3A69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50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9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31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0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33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08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71C46-7360-4E67-A491-9D522DAA59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39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556592" y="6356351"/>
            <a:ext cx="8030817" cy="373683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5025" y="64226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F850-C036-4BC2-B088-94683FD3A69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24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035" y="1041681"/>
            <a:ext cx="3487189" cy="2387600"/>
          </a:xfrm>
        </p:spPr>
        <p:txBody>
          <a:bodyPr anchor="b">
            <a:normAutofit/>
          </a:bodyPr>
          <a:lstStyle/>
          <a:p>
            <a:r>
              <a:rPr lang="en-IN" sz="4000" dirty="0"/>
              <a:t>Chapter </a:t>
            </a:r>
            <a:r>
              <a:rPr lang="en-IN" sz="4000" dirty="0" smtClean="0"/>
              <a:t>10</a:t>
            </a:r>
            <a:endParaRPr lang="en-IN" sz="40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11034" y="3521356"/>
            <a:ext cx="3487190" cy="1655762"/>
          </a:xfrm>
        </p:spPr>
        <p:txBody>
          <a:bodyPr>
            <a:noAutofit/>
          </a:bodyPr>
          <a:lstStyle/>
          <a:p>
            <a:r>
              <a:rPr lang="en-IN" sz="3000" dirty="0"/>
              <a:t>Assessing Family Functioning in Diverse Family and Cultural Contexts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46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Table 10.3 - </a:t>
            </a:r>
            <a:r>
              <a:rPr lang="en-IN" sz="4000" dirty="0"/>
              <a:t>Communication Barriers</a:t>
            </a:r>
          </a:p>
        </p:txBody>
      </p:sp>
      <p:pic>
        <p:nvPicPr>
          <p:cNvPr id="5" name="Picture 4" descr="The barriers of communication are listed one below the other in the table. There are nine points. Point 1 reads prematurely shifting the subject or avoiding topics. Point 2 reads asking excessive questions, dominating interactions. Point 3 reads sympathizing, excusing, or giving reassurance or advice. Point 4 reads mind reading, diagnosing, interpreting, or overgeneralizing. Point 5 reads dwelling on negative historical events in a relationship. Point 6 reads making negative evaluations, blaming, name-calling, or criticizing. Point 7 reads directing, threatening, admonishing. Point 8 reads using caustic humor, excessive kidding, or teasing. Point 9 focusing conversations on oneself." title="Table 10.3 - Communication Barri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57" y="1823804"/>
            <a:ext cx="5958286" cy="43994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Dimensions of a Family Systems </a:t>
            </a:r>
            <a:r>
              <a:rPr lang="en-IN" sz="4000" dirty="0" smtClean="0"/>
              <a:t>Framework </a:t>
            </a:r>
            <a:r>
              <a:rPr lang="en-IN" sz="2000" dirty="0" smtClean="0"/>
              <a:t>(continued </a:t>
            </a:r>
            <a:r>
              <a:rPr lang="en-IN" sz="2000" dirty="0"/>
              <a:t>2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Family life </a:t>
            </a:r>
            <a:r>
              <a:rPr lang="en-IN" b="1" dirty="0" smtClean="0"/>
              <a:t>cycle</a:t>
            </a:r>
            <a:endParaRPr lang="en-US" dirty="0" smtClean="0"/>
          </a:p>
          <a:p>
            <a:r>
              <a:rPr lang="en-IN" b="1" dirty="0" smtClean="0"/>
              <a:t>Family </a:t>
            </a:r>
            <a:r>
              <a:rPr lang="en-IN" b="1" dirty="0"/>
              <a:t>rules</a:t>
            </a:r>
          </a:p>
          <a:p>
            <a:pPr lvl="1"/>
            <a:r>
              <a:rPr lang="en-IN" b="1" dirty="0"/>
              <a:t>Explicit</a:t>
            </a:r>
            <a:r>
              <a:rPr lang="en-IN" dirty="0"/>
              <a:t> and </a:t>
            </a:r>
            <a:r>
              <a:rPr lang="en-IN" b="1" dirty="0"/>
              <a:t>implicit rules</a:t>
            </a:r>
          </a:p>
          <a:p>
            <a:pPr lvl="1"/>
            <a:r>
              <a:rPr lang="en-IN" dirty="0"/>
              <a:t>Flexible and rigid rules</a:t>
            </a:r>
          </a:p>
          <a:p>
            <a:r>
              <a:rPr lang="en-IN" b="1" dirty="0" smtClean="0"/>
              <a:t>Social environment</a:t>
            </a:r>
          </a:p>
          <a:p>
            <a:r>
              <a:rPr lang="en-IN" dirty="0" smtClean="0"/>
              <a:t>Family </a:t>
            </a:r>
            <a:r>
              <a:rPr lang="en-IN" b="1" dirty="0" smtClean="0"/>
              <a:t>adaptive capacity</a:t>
            </a:r>
          </a:p>
          <a:p>
            <a:pPr lvl="1"/>
            <a:r>
              <a:rPr lang="en-IN" dirty="0" smtClean="0"/>
              <a:t>Family stressors</a:t>
            </a:r>
          </a:p>
          <a:p>
            <a:pPr lvl="1"/>
            <a:r>
              <a:rPr lang="en-IN" dirty="0" smtClean="0"/>
              <a:t>Family strengths and </a:t>
            </a:r>
            <a:r>
              <a:rPr lang="en-IN" b="1" dirty="0" smtClean="0"/>
              <a:t>resilience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50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Assessment Skills and Strategies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Observing patterns of interaction</a:t>
            </a:r>
          </a:p>
          <a:p>
            <a:r>
              <a:rPr lang="en-IN" dirty="0" smtClean="0"/>
              <a:t>Interviewing skills and circular questioning</a:t>
            </a:r>
          </a:p>
          <a:p>
            <a:r>
              <a:rPr lang="en-IN" b="1" dirty="0" smtClean="0"/>
              <a:t>Genograms</a:t>
            </a:r>
          </a:p>
          <a:p>
            <a:r>
              <a:rPr lang="en-IN" dirty="0" smtClean="0"/>
              <a:t>Standardized scales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17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Table 10.4 - Tools </a:t>
            </a:r>
            <a:r>
              <a:rPr lang="en-IN" sz="4000" dirty="0"/>
              <a:t>for Understanding</a:t>
            </a:r>
            <a:br>
              <a:rPr lang="en-IN" sz="4000" dirty="0"/>
            </a:br>
            <a:r>
              <a:rPr lang="en-IN" sz="4000" dirty="0"/>
              <a:t>Families</a:t>
            </a:r>
            <a:endParaRPr lang="en-IN" sz="2000" dirty="0"/>
          </a:p>
        </p:txBody>
      </p:sp>
      <p:pic>
        <p:nvPicPr>
          <p:cNvPr id="6" name="Picture 5" descr="The table lists the tools for understanding families. It consists of 2 columns and 8 rows. The header of column 1 reads tools and the header of column 2 reads author(s). In row 2, column 1 reads Clinical Assessment Package for Assessing Risks and Strengths (CASPARS) and column 2 reads Gilgun (1994, 2001).&#10;In row 3, column 1 reads Culturalgram and column 2 reads Congress (1994).&#10;In row 4, column 1 reads Ecomap and column 2 reads Hartman &amp; Laird (1983).&#10;In row 5, column 1 reads Family Assessment Wheel and column 2 reads Mailick &amp; Vigilante (1997).&#10;In row 6, column 1 reads Integrative Model by Level of Need and column 2 Kilpatrick &amp; Cleveland (1993).&#10;In row 7, column 1 reads Multisystems Approach and column 2 reads Boyd-Franklin &amp; Bry&#10;(2000).&#10;In row 8, column 1 reads Social Support Network Map and column 2 reads Tracy &amp; Whittaker (1990)." title="Table 10.4 - Tools for Understanding Famil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47" y="1690689"/>
            <a:ext cx="4974305" cy="44876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0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Learning Objectives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Take a broad view of how families are defined </a:t>
            </a:r>
            <a:r>
              <a:rPr lang="en-IN" dirty="0" smtClean="0"/>
              <a:t>and how </a:t>
            </a:r>
            <a:r>
              <a:rPr lang="en-IN" dirty="0"/>
              <a:t>family functioning is </a:t>
            </a:r>
            <a:r>
              <a:rPr lang="en-IN" dirty="0" smtClean="0"/>
              <a:t>understood</a:t>
            </a:r>
          </a:p>
          <a:p>
            <a:r>
              <a:rPr lang="en-IN" dirty="0"/>
              <a:t>Understand the role of self-awareness in </a:t>
            </a:r>
            <a:r>
              <a:rPr lang="en-IN" dirty="0" smtClean="0"/>
              <a:t>family assessment </a:t>
            </a:r>
            <a:r>
              <a:rPr lang="en-IN" dirty="0"/>
              <a:t>and how cultural values </a:t>
            </a:r>
            <a:r>
              <a:rPr lang="en-IN" dirty="0" smtClean="0"/>
              <a:t>influence beliefs </a:t>
            </a:r>
            <a:r>
              <a:rPr lang="en-IN" dirty="0"/>
              <a:t>and values about family </a:t>
            </a:r>
            <a:r>
              <a:rPr lang="en-IN" dirty="0" smtClean="0"/>
              <a:t>membership and </a:t>
            </a:r>
            <a:r>
              <a:rPr lang="en-IN" dirty="0"/>
              <a:t>family </a:t>
            </a:r>
            <a:r>
              <a:rPr lang="en-IN" dirty="0" smtClean="0"/>
              <a:t>functioning</a:t>
            </a:r>
          </a:p>
          <a:p>
            <a:r>
              <a:rPr lang="en-IN" dirty="0"/>
              <a:t>Describe the dimensions of family structure, including homeostasis, boundaries, power and decision making, roles, rules, life cycle, and </a:t>
            </a:r>
            <a:r>
              <a:rPr lang="en-IN" dirty="0" err="1"/>
              <a:t>sociopolitical</a:t>
            </a:r>
            <a:r>
              <a:rPr lang="en-IN" dirty="0"/>
              <a:t> </a:t>
            </a:r>
            <a:r>
              <a:rPr lang="en-IN" dirty="0" smtClean="0"/>
              <a:t>environment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43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Learning Objectives </a:t>
            </a:r>
            <a:r>
              <a:rPr lang="en-IN" sz="2000" dirty="0" smtClean="0"/>
              <a:t>(continued)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Discuss </a:t>
            </a:r>
            <a:r>
              <a:rPr lang="en-IN" dirty="0"/>
              <a:t>family adaptive capacity, including </a:t>
            </a:r>
            <a:r>
              <a:rPr lang="en-IN" dirty="0" smtClean="0"/>
              <a:t>stress and resilience</a:t>
            </a:r>
          </a:p>
          <a:p>
            <a:r>
              <a:rPr lang="en-IN" dirty="0"/>
              <a:t>Describe the role of culture, human rights, and social justice in the definition and expression of family system characteristics</a:t>
            </a:r>
          </a:p>
          <a:p>
            <a:r>
              <a:rPr lang="en-IN" dirty="0"/>
              <a:t>Develop specialized assessment skills and strategies to observe patterns of interaction that underlie family system </a:t>
            </a:r>
            <a:r>
              <a:rPr lang="en-IN" dirty="0" smtClean="0"/>
              <a:t>structure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4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Family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dirty="0" smtClean="0"/>
              <a:t>Shared understanding </a:t>
            </a:r>
            <a:r>
              <a:rPr lang="en-IN" dirty="0"/>
              <a:t>of </a:t>
            </a:r>
            <a:r>
              <a:rPr lang="en-IN" dirty="0" smtClean="0"/>
              <a:t>elements </a:t>
            </a:r>
            <a:r>
              <a:rPr lang="en-IN" dirty="0"/>
              <a:t>of family </a:t>
            </a:r>
            <a:r>
              <a:rPr lang="en-IN" dirty="0" smtClean="0"/>
              <a:t>structure</a:t>
            </a:r>
          </a:p>
          <a:p>
            <a:pPr lvl="1"/>
            <a:r>
              <a:rPr lang="en-IN" dirty="0" smtClean="0"/>
              <a:t>Elements</a:t>
            </a:r>
            <a:endParaRPr lang="en-IN" dirty="0"/>
          </a:p>
          <a:p>
            <a:pPr lvl="2"/>
            <a:r>
              <a:rPr lang="en-IN" dirty="0" smtClean="0"/>
              <a:t>Way in which family </a:t>
            </a:r>
            <a:r>
              <a:rPr lang="en-IN" dirty="0"/>
              <a:t>membership is </a:t>
            </a:r>
            <a:r>
              <a:rPr lang="en-IN" dirty="0" smtClean="0"/>
              <a:t>composed</a:t>
            </a:r>
          </a:p>
          <a:p>
            <a:pPr lvl="2"/>
            <a:r>
              <a:rPr lang="en-IN" dirty="0" smtClean="0"/>
              <a:t>Various functions </a:t>
            </a:r>
            <a:r>
              <a:rPr lang="en-IN" dirty="0"/>
              <a:t>that the family serves as an enduring </a:t>
            </a:r>
            <a:r>
              <a:rPr lang="en-IN" dirty="0" smtClean="0"/>
              <a:t>institution in society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37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Family </a:t>
            </a:r>
            <a:r>
              <a:rPr lang="en-IN" sz="4000" dirty="0"/>
              <a:t>Functions</a:t>
            </a:r>
            <a:endParaRPr lang="en-IN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5</a:t>
            </a:fld>
            <a:endParaRPr lang="en-IN" dirty="0"/>
          </a:p>
        </p:txBody>
      </p:sp>
      <p:graphicFrame>
        <p:nvGraphicFramePr>
          <p:cNvPr id="6" name="Table 5" descr="This table lists the functions of family. It consists of 2 columns and 7 rows. The header of column 1 reads functions and the header of column 2 reads explanation. &#10;In row 2, column 1 reads procreation and column 2 reads families ensure the evolutionary survival of the human species.&#10;In row 3, column 1 reads provide for physical needs and column 2 reads families obtain and distribute resources that are instrumental for physical health and economic survival.&#10;In row 4, column 1 reads provide secure attachment bonds and column 2 reads families provide members with a sense of psychological security and safety.&#10;In row 5, column 1 reads primary socialization of children and column 2 reads families teach and reinforce social norms and rules necessary for successful performance in the social world.&#10;In row 6, column 1 reads regulate sexuality and column 2 reads family structure establishes boundaries that limit sexual relationships among its members.&#10;In row 7, column 1 reads satisfy emotional needs and column 2 reads families provide members with affection, companionship, and a sense of belonging.&#10;" title="Family Fun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66379"/>
              </p:ext>
            </p:extLst>
          </p:nvPr>
        </p:nvGraphicFramePr>
        <p:xfrm>
          <a:off x="628650" y="1505269"/>
          <a:ext cx="78867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256"/>
                <a:gridCol w="55704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Families ensure the evolutionary survival of the human species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for physical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Families obtain and distribute resources that are instrumental for physical health and economic survival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secure attachment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Families provide members with a sense of psychological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and safety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socialization of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Families teach and reinforce social norms and rules necessary for successful performance in the social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Regulate sexuality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Family structure establishes boundaries that limit sexual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relationships among its members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Satisfy emotional</a:t>
                      </a:r>
                      <a:r>
                        <a:rPr lang="en-US" baseline="0" dirty="0" smtClean="0"/>
                        <a:t>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Families provide members with affection, companionship,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 sense of belonging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Self-Awareness in Family Assessment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Family worldviews shared by clients and social workers act </a:t>
            </a:r>
            <a:r>
              <a:rPr lang="en-IN" dirty="0"/>
              <a:t>in </a:t>
            </a:r>
            <a:r>
              <a:rPr lang="en-IN" dirty="0" smtClean="0"/>
              <a:t>harmony</a:t>
            </a:r>
          </a:p>
          <a:p>
            <a:pPr lvl="1"/>
            <a:r>
              <a:rPr lang="en-IN" dirty="0" smtClean="0"/>
              <a:t>Reinforce </a:t>
            </a:r>
            <a:r>
              <a:rPr lang="en-IN" dirty="0"/>
              <a:t>normative definitions of family </a:t>
            </a:r>
            <a:r>
              <a:rPr lang="en-IN" dirty="0" smtClean="0"/>
              <a:t>structure and functions</a:t>
            </a:r>
          </a:p>
          <a:p>
            <a:r>
              <a:rPr lang="en-IN" dirty="0" smtClean="0"/>
              <a:t>Social workers can represent </a:t>
            </a:r>
            <a:r>
              <a:rPr lang="en-IN" dirty="0"/>
              <a:t>community values about families </a:t>
            </a:r>
            <a:r>
              <a:rPr lang="en-IN" dirty="0" smtClean="0"/>
              <a:t>that may </a:t>
            </a:r>
            <a:r>
              <a:rPr lang="en-IN" dirty="0"/>
              <a:t>not be shared by the </a:t>
            </a:r>
            <a:r>
              <a:rPr lang="en-IN" dirty="0" smtClean="0"/>
              <a:t>client</a:t>
            </a:r>
          </a:p>
          <a:p>
            <a:pPr lvl="1"/>
            <a:r>
              <a:rPr lang="en-IN" dirty="0" smtClean="0"/>
              <a:t>Should </a:t>
            </a:r>
            <a:r>
              <a:rPr lang="en-US" dirty="0"/>
              <a:t>be aware of </a:t>
            </a:r>
            <a:r>
              <a:rPr lang="en-US" dirty="0" smtClean="0"/>
              <a:t>potential differences and </a:t>
            </a:r>
            <a:r>
              <a:rPr lang="en-US" dirty="0"/>
              <a:t>act deliberately to understand them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3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Family Systems Framework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Shows how families organize </a:t>
            </a:r>
            <a:r>
              <a:rPr lang="en-IN" dirty="0"/>
              <a:t>to achieve their goals and </a:t>
            </a:r>
            <a:r>
              <a:rPr lang="en-IN" dirty="0" smtClean="0"/>
              <a:t>perform their functions</a:t>
            </a:r>
          </a:p>
          <a:p>
            <a:r>
              <a:rPr lang="en-IN" dirty="0" smtClean="0"/>
              <a:t>Defines properties </a:t>
            </a:r>
            <a:r>
              <a:rPr lang="en-IN" dirty="0"/>
              <a:t>and characteristics of </a:t>
            </a:r>
            <a:r>
              <a:rPr lang="en-IN" dirty="0" smtClean="0"/>
              <a:t>families rather </a:t>
            </a:r>
            <a:r>
              <a:rPr lang="en-IN" dirty="0"/>
              <a:t>than of any particular individual within the family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48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Dimensions of a Family Systems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Homeostasis</a:t>
            </a:r>
            <a:r>
              <a:rPr lang="en-IN" dirty="0" smtClean="0"/>
              <a:t>: </a:t>
            </a:r>
            <a:r>
              <a:rPr lang="en-US" dirty="0" smtClean="0"/>
              <a:t>Conservative property </a:t>
            </a:r>
            <a:r>
              <a:rPr lang="en-US" dirty="0"/>
              <a:t>of family systems that strives to </a:t>
            </a:r>
            <a:r>
              <a:rPr lang="en-US" dirty="0" smtClean="0"/>
              <a:t>maintain the </a:t>
            </a:r>
            <a:r>
              <a:rPr lang="en-US" dirty="0"/>
              <a:t>status </a:t>
            </a:r>
            <a:r>
              <a:rPr lang="en-US" dirty="0" smtClean="0"/>
              <a:t>quo</a:t>
            </a:r>
          </a:p>
          <a:p>
            <a:pPr lvl="1"/>
            <a:r>
              <a:rPr lang="en-US" dirty="0" smtClean="0"/>
              <a:t>Operates through a pattern of </a:t>
            </a:r>
            <a:r>
              <a:rPr lang="en-US" b="1" dirty="0" smtClean="0"/>
              <a:t>feedback loops</a:t>
            </a:r>
            <a:endParaRPr lang="en-IN" b="1" dirty="0" smtClean="0"/>
          </a:p>
          <a:p>
            <a:r>
              <a:rPr lang="en-IN" b="1" dirty="0" smtClean="0"/>
              <a:t>Boundaries</a:t>
            </a:r>
            <a:r>
              <a:rPr lang="en-IN" dirty="0" smtClean="0"/>
              <a:t> and boundary maintenance</a:t>
            </a:r>
          </a:p>
          <a:p>
            <a:pPr lvl="1"/>
            <a:r>
              <a:rPr lang="en-IN" dirty="0" smtClean="0"/>
              <a:t>Includes external family boundaries, internal boundaries, and family </a:t>
            </a:r>
            <a:r>
              <a:rPr lang="en-IN" b="1" dirty="0" smtClean="0"/>
              <a:t>subsystems</a:t>
            </a:r>
          </a:p>
          <a:p>
            <a:pPr lvl="1"/>
            <a:r>
              <a:rPr lang="en-IN" dirty="0" smtClean="0"/>
              <a:t>All families fall somewhere in a continuum of boundary functioning between </a:t>
            </a:r>
            <a:r>
              <a:rPr lang="en-IN" b="1" dirty="0" smtClean="0"/>
              <a:t>enmeshment</a:t>
            </a:r>
            <a:r>
              <a:rPr lang="en-IN" dirty="0" smtClean="0"/>
              <a:t> and </a:t>
            </a:r>
            <a:r>
              <a:rPr lang="en-IN" b="1" dirty="0" smtClean="0"/>
              <a:t>disengagement</a:t>
            </a:r>
          </a:p>
          <a:p>
            <a:r>
              <a:rPr lang="en-IN" dirty="0" smtClean="0"/>
              <a:t>Family decision making, hierarchy, and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0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Dimensions of a Family Systems </a:t>
            </a:r>
            <a:r>
              <a:rPr lang="en-IN" sz="4000" dirty="0" smtClean="0"/>
              <a:t>Framework </a:t>
            </a:r>
            <a:r>
              <a:rPr lang="en-IN" sz="2000" dirty="0" smtClean="0"/>
              <a:t>(continued </a:t>
            </a:r>
            <a:r>
              <a:rPr lang="en-IN" sz="2000" dirty="0"/>
              <a:t>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Family </a:t>
            </a:r>
            <a:r>
              <a:rPr lang="en-IN" b="1" dirty="0" smtClean="0"/>
              <a:t>roles</a:t>
            </a:r>
          </a:p>
          <a:p>
            <a:pPr lvl="1"/>
            <a:r>
              <a:rPr lang="en-US" dirty="0" smtClean="0"/>
              <a:t>May be </a:t>
            </a:r>
            <a:r>
              <a:rPr lang="en-US" b="1" dirty="0" smtClean="0"/>
              <a:t>enacted</a:t>
            </a:r>
            <a:r>
              <a:rPr lang="en-US" dirty="0" smtClean="0"/>
              <a:t>, </a:t>
            </a:r>
            <a:r>
              <a:rPr lang="en-US" b="1" dirty="0" smtClean="0"/>
              <a:t>prescribed</a:t>
            </a:r>
            <a:r>
              <a:rPr lang="en-US" dirty="0" smtClean="0"/>
              <a:t>, or </a:t>
            </a:r>
            <a:r>
              <a:rPr lang="en-US" b="1" dirty="0" smtClean="0"/>
              <a:t>perceived</a:t>
            </a:r>
            <a:endParaRPr lang="en-IN" b="1" dirty="0" smtClean="0"/>
          </a:p>
          <a:p>
            <a:r>
              <a:rPr lang="en-IN" dirty="0" smtClean="0"/>
              <a:t>Communication styles of family members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workers </a:t>
            </a:r>
            <a:r>
              <a:rPr lang="en-US" dirty="0" smtClean="0"/>
              <a:t>should </a:t>
            </a:r>
            <a:r>
              <a:rPr lang="en-US" dirty="0"/>
              <a:t>assess the </a:t>
            </a:r>
            <a:r>
              <a:rPr lang="en-US" b="1" dirty="0" smtClean="0"/>
              <a:t>congruency </a:t>
            </a:r>
            <a:r>
              <a:rPr lang="en-US" dirty="0" smtClean="0"/>
              <a:t>of messages</a:t>
            </a:r>
          </a:p>
          <a:p>
            <a:pPr lvl="2"/>
            <a:r>
              <a:rPr lang="en-US" dirty="0" smtClean="0"/>
              <a:t>Levels - Verbal, nonverbal, and contextual</a:t>
            </a:r>
          </a:p>
          <a:p>
            <a:pPr lvl="1"/>
            <a:r>
              <a:rPr lang="en-US" b="1" dirty="0" smtClean="0"/>
              <a:t>Receiver skills </a:t>
            </a:r>
            <a:r>
              <a:rPr lang="en-US" dirty="0" smtClean="0"/>
              <a:t>and </a:t>
            </a:r>
            <a:r>
              <a:rPr lang="en-US" b="1" dirty="0" smtClean="0"/>
              <a:t>sender skills </a:t>
            </a:r>
            <a:r>
              <a:rPr lang="en-US" dirty="0" smtClean="0"/>
              <a:t>are important facets of assessing communication styles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Copyright ©2017 Cengage Learning. All Rights Reserved. May not be scanned, copied or duplicated, or posted to a publicly accessible website, in whole or in part.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35F850-C036-4BC2-B088-94683FD3A69C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38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952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 Theme</vt:lpstr>
      <vt:lpstr>Chapter 10</vt:lpstr>
      <vt:lpstr>Learning Objectives</vt:lpstr>
      <vt:lpstr>Learning Objectives (continued)</vt:lpstr>
      <vt:lpstr>Family </vt:lpstr>
      <vt:lpstr>Family Functions</vt:lpstr>
      <vt:lpstr>Self-Awareness in Family Assessment</vt:lpstr>
      <vt:lpstr>Family Systems Framework</vt:lpstr>
      <vt:lpstr>Dimensions of a Family Systems Framework</vt:lpstr>
      <vt:lpstr>Dimensions of a Family Systems Framework (continued 1)</vt:lpstr>
      <vt:lpstr>Table 10.3 - Communication Barriers</vt:lpstr>
      <vt:lpstr>Dimensions of a Family Systems Framework (continued 2)</vt:lpstr>
      <vt:lpstr>Assessment Skills and Strategies</vt:lpstr>
      <vt:lpstr>Table 10.4 - Tools for Understanding Families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Direct Practice: Domain, Philosophy, and Roles</dc:title>
  <dc:creator>Suchitra Krishna</dc:creator>
  <cp:lastModifiedBy>Bhavana Balaji</cp:lastModifiedBy>
  <cp:revision>42</cp:revision>
  <dcterms:created xsi:type="dcterms:W3CDTF">2016-02-19T12:39:04Z</dcterms:created>
  <dcterms:modified xsi:type="dcterms:W3CDTF">2016-02-26T06:20:57Z</dcterms:modified>
</cp:coreProperties>
</file>