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handoutMasterIdLst>
    <p:handoutMasterId r:id="rId30"/>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96" y="84"/>
      </p:cViewPr>
      <p:guideLst>
        <p:guide orient="horz" pos="2160"/>
        <p:guide pos="2880"/>
      </p:guideLst>
    </p:cSldViewPr>
  </p:slideViewPr>
  <p:notesTextViewPr>
    <p:cViewPr>
      <p:scale>
        <a:sx n="1" d="1"/>
        <a:sy n="1" d="1"/>
      </p:scale>
      <p:origin x="0" y="0"/>
    </p:cViewPr>
  </p:notesTextViewPr>
  <p:sorterViewPr>
    <p:cViewPr>
      <p:scale>
        <a:sx n="150" d="100"/>
        <a:sy n="150" d="100"/>
      </p:scale>
      <p:origin x="0" y="0"/>
    </p:cViewPr>
  </p:sorterViewPr>
  <p:notesViewPr>
    <p:cSldViewPr snapToObjects="1">
      <p:cViewPr varScale="1">
        <p:scale>
          <a:sx n="107" d="100"/>
          <a:sy n="107" d="100"/>
        </p:scale>
        <p:origin x="-4344"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7C86BC9-AD05-B942-ACD9-ECCE3D1FB4A0}" type="datetimeFigureOut">
              <a:rPr lang="en-US" smtClean="0"/>
              <a:pPr/>
              <a:t>3/11/2016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61E38AB-4B57-204B-95C7-F6CB015C2772}" type="slidenum">
              <a:rPr lang="en-US" smtClean="0"/>
              <a:pPr/>
              <a:t>‹#›</a:t>
            </a:fld>
            <a:endParaRPr lang="en-US"/>
          </a:p>
        </p:txBody>
      </p:sp>
    </p:spTree>
    <p:extLst>
      <p:ext uri="{BB962C8B-B14F-4D97-AF65-F5344CB8AC3E}">
        <p14:creationId xmlns:p14="http://schemas.microsoft.com/office/powerpoint/2010/main" val="14277737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0DCF6B-4BAD-40D6-AD16-B00456791A6B}" type="datetimeFigureOut">
              <a:rPr lang="en-US" smtClean="0"/>
              <a:pPr/>
              <a:t>3/11/2016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DCE81F-0CC4-41EC-A7D5-DCD022A59D4C}" type="slidenum">
              <a:rPr lang="en-US" smtClean="0"/>
              <a:pPr/>
              <a:t>‹#›</a:t>
            </a:fld>
            <a:endParaRPr lang="en-US"/>
          </a:p>
        </p:txBody>
      </p:sp>
    </p:spTree>
    <p:extLst>
      <p:ext uri="{BB962C8B-B14F-4D97-AF65-F5344CB8AC3E}">
        <p14:creationId xmlns:p14="http://schemas.microsoft.com/office/powerpoint/2010/main" val="660950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76010758-2898-CA47-AE0D-29885B363C02}" type="slidenum">
              <a:rPr lang="en-US"/>
              <a:pPr/>
              <a:t>1</a:t>
            </a:fld>
            <a:endParaRPr lang="en-US"/>
          </a:p>
        </p:txBody>
      </p:sp>
      <p:sp>
        <p:nvSpPr>
          <p:cNvPr id="16387" name="Rectangle 2"/>
          <p:cNvSpPr>
            <a:spLocks noGrp="1" noRot="1" noChangeAspect="1" noChangeArrowheads="1" noTextEdit="1"/>
          </p:cNvSpPr>
          <p:nvPr>
            <p:ph type="sldImg"/>
          </p:nvPr>
        </p:nvSpPr>
        <p:spPr>
          <a:solidFill>
            <a:srgbClr val="FFFFFF"/>
          </a:solidFill>
          <a:ln/>
        </p:spPr>
      </p:sp>
      <p:sp>
        <p:nvSpPr>
          <p:cNvPr id="1638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39813249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F04642CF-7149-CE4E-AC4B-6F77C0D9AD93}" type="slidenum">
              <a:rPr lang="en-US"/>
              <a:pPr/>
              <a:t>20</a:t>
            </a:fld>
            <a:endParaRPr 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6301735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C00072B7-947C-0A4E-B11E-1A44DC047787}" type="slidenum">
              <a:rPr lang="en-US"/>
              <a:pPr/>
              <a:t>21</a:t>
            </a:fld>
            <a:endParaRPr 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7473759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AFD0D1B4-6086-E949-80B1-9B152D69B16E}" type="slidenum">
              <a:rPr lang="en-US"/>
              <a:pPr/>
              <a:t>22</a:t>
            </a:fld>
            <a:endParaRPr 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0573545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DEF871A5-E9D3-7842-A0BD-7C713FBA3527}" type="slidenum">
              <a:rPr lang="en-US"/>
              <a:pPr/>
              <a:t>23</a:t>
            </a:fld>
            <a:endParaRPr 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5498844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06B86219-E30A-3941-B227-390729CEF7BB}" type="slidenum">
              <a:rPr lang="en-US"/>
              <a:pPr/>
              <a:t>24</a:t>
            </a:fld>
            <a:endParaRPr 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3609962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82A4A845-CA33-1249-99B1-A1D614B4D07E}" type="slidenum">
              <a:rPr lang="en-US"/>
              <a:pPr/>
              <a:t>25</a:t>
            </a:fld>
            <a:endParaRPr 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2902965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2F079D49-3135-354E-8D18-2EF5F24A60CA}" type="slidenum">
              <a:rPr lang="en-US"/>
              <a:pPr/>
              <a:t>26</a:t>
            </a:fld>
            <a:endParaRPr lang="en-US"/>
          </a:p>
        </p:txBody>
      </p:sp>
      <p:sp>
        <p:nvSpPr>
          <p:cNvPr id="57347" name="Rectangle 2"/>
          <p:cNvSpPr>
            <a:spLocks noGrp="1" noRot="1" noChangeAspect="1" noChangeArrowheads="1" noTextEdit="1"/>
          </p:cNvSpPr>
          <p:nvPr>
            <p:ph type="sldImg"/>
          </p:nvPr>
        </p:nvSpPr>
        <p:spPr>
          <a:solidFill>
            <a:srgbClr val="FFFFFF"/>
          </a:solidFill>
          <a:ln/>
        </p:spPr>
      </p:sp>
      <p:sp>
        <p:nvSpPr>
          <p:cNvPr id="5734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10981434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F3E1A7E3-8166-9C47-9AE0-42AFEF795211}" type="slidenum">
              <a:rPr lang="en-US"/>
              <a:pPr/>
              <a:t>27</a:t>
            </a:fld>
            <a:endParaRPr 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0454918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B2929206-4EF8-B044-B2E1-FB2A29C08EE7}" type="slidenum">
              <a:rPr lang="en-US"/>
              <a:pPr/>
              <a:t>2</a:t>
            </a:fld>
            <a:endParaRPr lang="en-US"/>
          </a:p>
        </p:txBody>
      </p:sp>
      <p:sp>
        <p:nvSpPr>
          <p:cNvPr id="18435" name="Rectangle 2"/>
          <p:cNvSpPr>
            <a:spLocks noGrp="1" noRot="1" noChangeAspect="1" noChangeArrowheads="1" noTextEdit="1"/>
          </p:cNvSpPr>
          <p:nvPr>
            <p:ph type="sldImg"/>
          </p:nvPr>
        </p:nvSpPr>
        <p:spPr>
          <a:solidFill>
            <a:srgbClr val="FFFFFF"/>
          </a:solidFill>
          <a:ln/>
        </p:spPr>
      </p:sp>
      <p:sp>
        <p:nvSpPr>
          <p:cNvPr id="1843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1990303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B7F42564-21AB-C842-A363-248F5DCEB688}" type="slidenum">
              <a:rPr lang="en-US"/>
              <a:pPr/>
              <a:t>4</a:t>
            </a:fld>
            <a:endParaRPr 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032077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CCBE5107-410C-964D-8D2E-104A856F53ED}" type="slidenum">
              <a:rPr lang="en-US"/>
              <a:pPr/>
              <a:t>5</a:t>
            </a:fld>
            <a:endParaRPr lang="en-US"/>
          </a:p>
        </p:txBody>
      </p:sp>
      <p:sp>
        <p:nvSpPr>
          <p:cNvPr id="23555" name="Rectangle 1026"/>
          <p:cNvSpPr>
            <a:spLocks noGrp="1" noRot="1" noChangeAspect="1" noChangeArrowheads="1" noTextEdit="1"/>
          </p:cNvSpPr>
          <p:nvPr>
            <p:ph type="sldImg"/>
          </p:nvPr>
        </p:nvSpPr>
        <p:spPr>
          <a:ln/>
        </p:spPr>
      </p:sp>
      <p:sp>
        <p:nvSpPr>
          <p:cNvPr id="23556" name="Rectangle 1027"/>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5192118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913A20B7-2AD3-D649-BEA7-F4F5027E541D}" type="slidenum">
              <a:rPr lang="en-US"/>
              <a:pPr/>
              <a:t>6</a:t>
            </a:fld>
            <a:endParaRPr lang="en-US"/>
          </a:p>
        </p:txBody>
      </p:sp>
      <p:sp>
        <p:nvSpPr>
          <p:cNvPr id="25603" name="Rectangle 2"/>
          <p:cNvSpPr>
            <a:spLocks noGrp="1" noRot="1" noChangeAspect="1" noChangeArrowheads="1" noTextEdit="1"/>
          </p:cNvSpPr>
          <p:nvPr>
            <p:ph type="sldImg"/>
          </p:nvPr>
        </p:nvSpPr>
        <p:spPr>
          <a:solidFill>
            <a:srgbClr val="FFFFFF"/>
          </a:solidFill>
          <a:ln/>
        </p:spPr>
      </p:sp>
      <p:sp>
        <p:nvSpPr>
          <p:cNvPr id="2560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extLst>
      <p:ext uri="{BB962C8B-B14F-4D97-AF65-F5344CB8AC3E}">
        <p14:creationId xmlns:p14="http://schemas.microsoft.com/office/powerpoint/2010/main" val="4230638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E729CE0F-A169-094E-9151-C327EB88E5DD}" type="slidenum">
              <a:rPr lang="en-US"/>
              <a:pPr/>
              <a:t>7</a:t>
            </a:fld>
            <a:endParaRPr lang="en-US"/>
          </a:p>
        </p:txBody>
      </p:sp>
      <p:sp>
        <p:nvSpPr>
          <p:cNvPr id="27651" name="Rectangle 1026"/>
          <p:cNvSpPr>
            <a:spLocks noGrp="1" noRot="1" noChangeAspect="1" noChangeArrowheads="1" noTextEdit="1"/>
          </p:cNvSpPr>
          <p:nvPr>
            <p:ph type="sldImg"/>
          </p:nvPr>
        </p:nvSpPr>
        <p:spPr>
          <a:ln/>
        </p:spPr>
      </p:sp>
      <p:sp>
        <p:nvSpPr>
          <p:cNvPr id="27652" name="Rectangle 1027"/>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608016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40D675E6-73F9-2B4F-90E7-71AE6620B806}" type="slidenum">
              <a:rPr lang="en-US"/>
              <a:pPr/>
              <a:t>13</a:t>
            </a:fld>
            <a:endParaRPr lang="en-US"/>
          </a:p>
        </p:txBody>
      </p:sp>
      <p:sp>
        <p:nvSpPr>
          <p:cNvPr id="34819" name="Rectangle 1026"/>
          <p:cNvSpPr>
            <a:spLocks noGrp="1" noRot="1" noChangeAspect="1" noChangeArrowheads="1" noTextEdit="1"/>
          </p:cNvSpPr>
          <p:nvPr>
            <p:ph type="sldImg"/>
          </p:nvPr>
        </p:nvSpPr>
        <p:spPr>
          <a:ln/>
        </p:spPr>
      </p:sp>
      <p:sp>
        <p:nvSpPr>
          <p:cNvPr id="34820" name="Rectangle 1027"/>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4587711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A7FDD78C-78E2-A646-8F92-B04881D658A8}" type="slidenum">
              <a:rPr lang="en-US"/>
              <a:pPr/>
              <a:t>14</a:t>
            </a:fld>
            <a:endParaRPr lang="en-US"/>
          </a:p>
        </p:txBody>
      </p:sp>
      <p:sp>
        <p:nvSpPr>
          <p:cNvPr id="36867" name="Rectangle 1026"/>
          <p:cNvSpPr>
            <a:spLocks noGrp="1" noRot="1" noChangeAspect="1" noChangeArrowheads="1" noTextEdit="1"/>
          </p:cNvSpPr>
          <p:nvPr>
            <p:ph type="sldImg"/>
          </p:nvPr>
        </p:nvSpPr>
        <p:spPr>
          <a:ln/>
        </p:spPr>
      </p:sp>
      <p:sp>
        <p:nvSpPr>
          <p:cNvPr id="36868" name="Rectangle 1027"/>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7946493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117E48AA-5BFA-B144-B503-23A4B45FBC80}" type="slidenum">
              <a:rPr lang="en-US"/>
              <a:pPr/>
              <a:t>18</a:t>
            </a:fld>
            <a:endParaRPr 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5400125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 Id="rId4"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9"/>
          <p:cNvGrpSpPr>
            <a:grpSpLocks/>
          </p:cNvGrpSpPr>
          <p:nvPr/>
        </p:nvGrpSpPr>
        <p:grpSpPr bwMode="auto">
          <a:xfrm>
            <a:off x="-3175" y="4953000"/>
            <a:ext cx="9147175" cy="1911350"/>
            <a:chOff x="-3765" y="4832896"/>
            <a:chExt cx="9147765" cy="2032192"/>
          </a:xfrm>
        </p:grpSpPr>
        <p:sp>
          <p:nvSpPr>
            <p:cNvPr id="5" name="Freeform 4"/>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sz="1800"/>
            </a:p>
          </p:txBody>
        </p:sp>
        <p:sp>
          <p:nvSpPr>
            <p:cNvPr id="6" name="Freeform 5"/>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sz="1800"/>
            </a:p>
          </p:txBody>
        </p:sp>
        <p:sp>
          <p:nvSpPr>
            <p:cNvPr id="7" name="Freeform 6"/>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srgbClr val="FFFFFF"/>
                </a:solidFill>
                <a:ea typeface="ＭＳ Ｐゴシック" pitchFamily="-100" charset="-128"/>
              </a:endParaRPr>
            </a:p>
          </p:txBody>
        </p:sp>
        <p:cxnSp>
          <p:nvCxnSpPr>
            <p:cNvPr id="8" name="Straight Connector 7"/>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10" name="Right Triangle 9"/>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srgbClr val="FFFFFF"/>
              </a:solidFill>
              <a:ea typeface="ＭＳ Ｐゴシック" pitchFamily="-100" charset="-128"/>
            </a:endParaRPr>
          </a:p>
        </p:txBody>
      </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13" name="Footer Placeholder 21"/>
          <p:cNvSpPr>
            <a:spLocks noGrp="1"/>
          </p:cNvSpPr>
          <p:nvPr>
            <p:ph type="ftr" sz="quarter" idx="3"/>
          </p:nvPr>
        </p:nvSpPr>
        <p:spPr>
          <a:xfrm>
            <a:off x="4876800" y="6324600"/>
            <a:ext cx="2351088" cy="365125"/>
          </a:xfrm>
          <a:prstGeom prst="rect">
            <a:avLst/>
          </a:prstGeom>
        </p:spPr>
        <p:txBody>
          <a:bodyPr vert="horz" wrap="square" lIns="91440" tIns="45720" rIns="91440" bIns="45720" numCol="1" anchor="b" anchorCtr="0" compatLnSpc="1">
            <a:prstTxWarp prst="textNoShape">
              <a:avLst/>
            </a:prstTxWarp>
          </a:bodyPr>
          <a:lstStyle>
            <a:lvl1pPr algn="r">
              <a:defRPr sz="800" smtClean="0"/>
            </a:lvl1pPr>
          </a:lstStyle>
          <a:p>
            <a:r>
              <a:rPr lang="en-US" smtClean="0"/>
              <a:t>Strategic Management, 5e. © 2017 Academic Media Solutions. </a:t>
            </a:r>
            <a:endParaRPr lang="en-US" dirty="0"/>
          </a:p>
        </p:txBody>
      </p:sp>
      <p:pic>
        <p:nvPicPr>
          <p:cNvPr id="14" name="Picture 10" descr="YOLO Learning Solutions.png"/>
          <p:cNvPicPr>
            <a:picLocks noChangeAspect="1"/>
          </p:cNvPicPr>
          <p:nvPr userDrawn="1"/>
        </p:nvPicPr>
        <p:blipFill>
          <a:blip r:embed="rId3" cstate="print"/>
          <a:stretch>
            <a:fillRect/>
          </a:stretch>
        </p:blipFill>
        <p:spPr bwMode="auto">
          <a:xfrm>
            <a:off x="7315199" y="6400800"/>
            <a:ext cx="1693926" cy="4073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1756016"/>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21"/>
          <p:cNvSpPr>
            <a:spLocks noGrp="1"/>
          </p:cNvSpPr>
          <p:nvPr>
            <p:ph type="ftr" sz="quarter" idx="10"/>
          </p:nvPr>
        </p:nvSpPr>
        <p:spPr/>
        <p:txBody>
          <a:bodyPr/>
          <a:lstStyle>
            <a:lvl1pPr>
              <a:defRPr/>
            </a:lvl1pPr>
          </a:lstStyle>
          <a:p>
            <a:r>
              <a:rPr lang="en-US" smtClean="0"/>
              <a:t>Strategic Management, 5e. © 2017 Academic Media Solutions. </a:t>
            </a:r>
            <a:endParaRPr lang="en-US"/>
          </a:p>
        </p:txBody>
      </p:sp>
    </p:spTree>
    <p:extLst>
      <p:ext uri="{BB962C8B-B14F-4D97-AF65-F5344CB8AC3E}">
        <p14:creationId xmlns:p14="http://schemas.microsoft.com/office/powerpoint/2010/main" val="1868019574"/>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21"/>
          <p:cNvSpPr>
            <a:spLocks noGrp="1"/>
          </p:cNvSpPr>
          <p:nvPr>
            <p:ph type="ftr" sz="quarter" idx="10"/>
          </p:nvPr>
        </p:nvSpPr>
        <p:spPr/>
        <p:txBody>
          <a:bodyPr/>
          <a:lstStyle>
            <a:lvl1pPr>
              <a:defRPr/>
            </a:lvl1pPr>
          </a:lstStyle>
          <a:p>
            <a:r>
              <a:rPr lang="en-US" smtClean="0"/>
              <a:t>Strategic Management, 5e. © 2017 Academic Media Solutions. </a:t>
            </a:r>
            <a:endParaRPr lang="en-US"/>
          </a:p>
        </p:txBody>
      </p:sp>
    </p:spTree>
    <p:extLst>
      <p:ext uri="{BB962C8B-B14F-4D97-AF65-F5344CB8AC3E}">
        <p14:creationId xmlns:p14="http://schemas.microsoft.com/office/powerpoint/2010/main" val="1829864010"/>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457200" indent="-457200">
              <a:defRPr/>
            </a:lvl1pPr>
            <a:lvl2pPr marL="685800">
              <a:spcBef>
                <a:spcPts val="400"/>
              </a:spcBef>
              <a:defRPr/>
            </a:lvl2pPr>
            <a:lvl3pPr marL="914400">
              <a:spcBef>
                <a:spcPts val="400"/>
              </a:spcBef>
              <a:defRPr/>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rtlCol="0"/>
          <a:lstStyle/>
          <a:p>
            <a:r>
              <a:rPr lang="en-US" smtClean="0"/>
              <a:t>Click to edit Master title style</a:t>
            </a:r>
            <a:endParaRPr lang="en-US"/>
          </a:p>
        </p:txBody>
      </p:sp>
      <p:sp>
        <p:nvSpPr>
          <p:cNvPr id="4" name="Footer Placeholder 21"/>
          <p:cNvSpPr>
            <a:spLocks noGrp="1"/>
          </p:cNvSpPr>
          <p:nvPr>
            <p:ph type="ftr" sz="quarter" idx="10"/>
          </p:nvPr>
        </p:nvSpPr>
        <p:spPr/>
        <p:txBody>
          <a:bodyPr/>
          <a:lstStyle>
            <a:lvl1pPr>
              <a:defRPr/>
            </a:lvl1pPr>
          </a:lstStyle>
          <a:p>
            <a:r>
              <a:rPr lang="en-US" smtClean="0"/>
              <a:t>Strategic Management, 5e. © 2017 Academic Media Solutions. </a:t>
            </a:r>
            <a:endParaRPr lang="en-US"/>
          </a:p>
        </p:txBody>
      </p:sp>
    </p:spTree>
    <p:extLst>
      <p:ext uri="{BB962C8B-B14F-4D97-AF65-F5344CB8AC3E}">
        <p14:creationId xmlns:p14="http://schemas.microsoft.com/office/powerpoint/2010/main" val="50811426"/>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a:spLocks noChangeArrowheads="1"/>
          </p:cNvSpPr>
          <p:nvPr/>
        </p:nvSpPr>
        <p:spPr bwMode="auto">
          <a:xfrm>
            <a:off x="3636963" y="3005138"/>
            <a:ext cx="182562" cy="228600"/>
          </a:xfrm>
          <a:prstGeom prst="chevron">
            <a:avLst>
              <a:gd name="adj" fmla="val 50000"/>
            </a:avLst>
          </a:prstGeom>
          <a:gradFill rotWithShape="1">
            <a:gsLst>
              <a:gs pos="0">
                <a:srgbClr val="7FC4DD"/>
              </a:gs>
              <a:gs pos="28000">
                <a:srgbClr val="50B8DA"/>
              </a:gs>
              <a:gs pos="100000">
                <a:srgbClr val="1389A6"/>
              </a:gs>
            </a:gsLst>
            <a:lin ang="5400000"/>
          </a:gradFill>
          <a:ln w="3175" cap="rnd">
            <a:solidFill>
              <a:srgbClr val="1E768C"/>
            </a:solidFill>
            <a:miter lim="800000"/>
            <a:headEnd/>
            <a:tailEnd/>
          </a:ln>
          <a:effectLst>
            <a:outerShdw dist="25400" dir="5400000" rotWithShape="0">
              <a:srgbClr val="808080">
                <a:alpha val="45998"/>
              </a:srgbClr>
            </a:outerShdw>
          </a:effectLst>
        </p:spPr>
        <p:txBody>
          <a:bodyPr anchor="ctr"/>
          <a:lstStyle/>
          <a:p>
            <a:pPr>
              <a:defRPr/>
            </a:pPr>
            <a:endParaRPr lang="en-US" sz="1800">
              <a:solidFill>
                <a:srgbClr val="FFFFFF"/>
              </a:solidFill>
              <a:latin typeface="Lucida Sans Unicode" pitchFamily="-100" charset="0"/>
            </a:endParaRPr>
          </a:p>
        </p:txBody>
      </p:sp>
      <p:sp>
        <p:nvSpPr>
          <p:cNvPr id="5" name="Chevron 4"/>
          <p:cNvSpPr>
            <a:spLocks noChangeArrowheads="1"/>
          </p:cNvSpPr>
          <p:nvPr/>
        </p:nvSpPr>
        <p:spPr bwMode="auto">
          <a:xfrm>
            <a:off x="3449638" y="3005138"/>
            <a:ext cx="184150" cy="228600"/>
          </a:xfrm>
          <a:prstGeom prst="chevron">
            <a:avLst>
              <a:gd name="adj" fmla="val 50000"/>
            </a:avLst>
          </a:prstGeom>
          <a:gradFill rotWithShape="1">
            <a:gsLst>
              <a:gs pos="0">
                <a:srgbClr val="7FC4DD"/>
              </a:gs>
              <a:gs pos="28000">
                <a:srgbClr val="50B8DA"/>
              </a:gs>
              <a:gs pos="100000">
                <a:srgbClr val="1389A6"/>
              </a:gs>
            </a:gsLst>
            <a:lin ang="5400000"/>
          </a:gradFill>
          <a:ln w="3175" cap="rnd">
            <a:solidFill>
              <a:srgbClr val="1E768C"/>
            </a:solidFill>
            <a:miter lim="800000"/>
            <a:headEnd/>
            <a:tailEnd/>
          </a:ln>
          <a:effectLst>
            <a:outerShdw dist="25400" dir="5400000" rotWithShape="0">
              <a:srgbClr val="808080">
                <a:alpha val="45998"/>
              </a:srgbClr>
            </a:outerShdw>
          </a:effectLst>
        </p:spPr>
        <p:txBody>
          <a:bodyPr anchor="ctr"/>
          <a:lstStyle/>
          <a:p>
            <a:pPr>
              <a:defRPr/>
            </a:pPr>
            <a:endParaRPr lang="en-US" sz="1800">
              <a:solidFill>
                <a:srgbClr val="FFFFFF"/>
              </a:solidFill>
              <a:latin typeface="Lucida Sans Unicode" pitchFamily="-100" charset="0"/>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6" name="Footer Placeholder 8"/>
          <p:cNvSpPr>
            <a:spLocks noGrp="1"/>
          </p:cNvSpPr>
          <p:nvPr>
            <p:ph type="ftr" sz="quarter" idx="10"/>
          </p:nvPr>
        </p:nvSpPr>
        <p:spPr/>
        <p:txBody>
          <a:bodyPr/>
          <a:lstStyle>
            <a:lvl1pPr>
              <a:defRPr smtClean="0"/>
            </a:lvl1pPr>
          </a:lstStyle>
          <a:p>
            <a:r>
              <a:rPr lang="en-US" smtClean="0"/>
              <a:t>Strategic Management, 5e. © 2017 Academic Media Solutions. </a:t>
            </a:r>
            <a:endParaRPr lang="en-US"/>
          </a:p>
        </p:txBody>
      </p:sp>
    </p:spTree>
    <p:extLst>
      <p:ext uri="{BB962C8B-B14F-4D97-AF65-F5344CB8AC3E}">
        <p14:creationId xmlns:p14="http://schemas.microsoft.com/office/powerpoint/2010/main" val="588264923"/>
      </p:ext>
    </p:extLst>
  </p:cSld>
  <p:clrMapOvr>
    <a:overrideClrMapping bg1="dk1" tx1="lt1" bg2="dk2" tx2="lt2" accent1="accent1" accent2="accent2" accent3="accent3" accent4="accent4" accent5="accent5" accent6="accent6" hlink="hlink" folHlink="folHlink"/>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p>
            <a:r>
              <a:rPr lang="en-US" smtClean="0"/>
              <a:t>Click to edit Master title style</a:t>
            </a:r>
            <a:endParaRPr lang="en-US"/>
          </a:p>
        </p:txBody>
      </p:sp>
      <p:sp>
        <p:nvSpPr>
          <p:cNvPr id="5" name="Footer Placeholder 8"/>
          <p:cNvSpPr>
            <a:spLocks noGrp="1"/>
          </p:cNvSpPr>
          <p:nvPr>
            <p:ph type="ftr" sz="quarter" idx="10"/>
          </p:nvPr>
        </p:nvSpPr>
        <p:spPr/>
        <p:txBody>
          <a:bodyPr/>
          <a:lstStyle>
            <a:lvl1pPr>
              <a:defRPr smtClean="0"/>
            </a:lvl1pPr>
          </a:lstStyle>
          <a:p>
            <a:r>
              <a:rPr lang="en-US" smtClean="0"/>
              <a:t>Strategic Management, 5e. © 2017 Academic Media Solutions. </a:t>
            </a:r>
            <a:endParaRPr lang="en-US"/>
          </a:p>
        </p:txBody>
      </p:sp>
    </p:spTree>
    <p:extLst>
      <p:ext uri="{BB962C8B-B14F-4D97-AF65-F5344CB8AC3E}">
        <p14:creationId xmlns:p14="http://schemas.microsoft.com/office/powerpoint/2010/main" val="2960323752"/>
      </p:ext>
    </p:extLst>
  </p:cSld>
  <p:clrMapOvr>
    <a:overrideClrMapping bg1="dk1" tx1="lt1" bg2="dk2" tx2="lt2" accent1="accent1" accent2="accent2" accent3="accent3" accent4="accent4" accent5="accent5" accent6="accent6" hlink="hlink" folHlink="folHlink"/>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ooter Placeholder 21"/>
          <p:cNvSpPr>
            <a:spLocks noGrp="1"/>
          </p:cNvSpPr>
          <p:nvPr>
            <p:ph type="ftr" sz="quarter" idx="10"/>
          </p:nvPr>
        </p:nvSpPr>
        <p:spPr>
          <a:xfrm>
            <a:off x="4876800" y="6324600"/>
            <a:ext cx="2351088" cy="365125"/>
          </a:xfrm>
          <a:prstGeom prst="rect">
            <a:avLst/>
          </a:prstGeom>
        </p:spPr>
        <p:txBody>
          <a:bodyPr vert="horz" wrap="square" lIns="91440" tIns="45720" rIns="91440" bIns="45720" numCol="1" anchor="b" anchorCtr="0" compatLnSpc="1">
            <a:prstTxWarp prst="textNoShape">
              <a:avLst/>
            </a:prstTxWarp>
          </a:bodyPr>
          <a:lstStyle>
            <a:lvl1pPr algn="r">
              <a:defRPr sz="800" smtClean="0"/>
            </a:lvl1pPr>
          </a:lstStyle>
          <a:p>
            <a:r>
              <a:rPr lang="en-US" smtClean="0"/>
              <a:t>Strategic Management, 5e. © 2017 Academic Media Solutions. </a:t>
            </a:r>
            <a:endParaRPr lang="en-US" dirty="0"/>
          </a:p>
        </p:txBody>
      </p:sp>
      <p:pic>
        <p:nvPicPr>
          <p:cNvPr id="10" name="Picture 10" descr="YOLO Learning Solutions.png"/>
          <p:cNvPicPr>
            <a:picLocks noChangeAspect="1"/>
          </p:cNvPicPr>
          <p:nvPr userDrawn="1"/>
        </p:nvPicPr>
        <p:blipFill>
          <a:blip r:embed="rId2" cstate="print"/>
          <a:stretch>
            <a:fillRect/>
          </a:stretch>
        </p:blipFill>
        <p:spPr bwMode="auto">
          <a:xfrm>
            <a:off x="7315199" y="6400800"/>
            <a:ext cx="1693926" cy="4073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1844847"/>
      </p:ext>
    </p:extLst>
  </p:cSld>
  <p:clrMapOvr>
    <a:overrideClrMapping bg1="lt1" tx1="dk1" bg2="lt2" tx2="dk2" accent1="accent1" accent2="accent2" accent3="accent3" accent4="accent4" accent5="accent5" accent6="accent6" hlink="hlink" folHlink="folHlink"/>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smtClean="0"/>
              <a:t>Click to edit Master title style</a:t>
            </a:r>
            <a:endParaRPr lang="en-US"/>
          </a:p>
        </p:txBody>
      </p:sp>
      <p:sp>
        <p:nvSpPr>
          <p:cNvPr id="3" name="Footer Placeholder 6"/>
          <p:cNvSpPr>
            <a:spLocks noGrp="1"/>
          </p:cNvSpPr>
          <p:nvPr>
            <p:ph type="ftr" sz="quarter" idx="10"/>
          </p:nvPr>
        </p:nvSpPr>
        <p:spPr/>
        <p:txBody>
          <a:bodyPr/>
          <a:lstStyle>
            <a:lvl1pPr>
              <a:defRPr smtClean="0"/>
            </a:lvl1pPr>
          </a:lstStyle>
          <a:p>
            <a:r>
              <a:rPr lang="en-US" smtClean="0"/>
              <a:t>Strategic Management, 5e. © 2017 Academic Media Solutions. </a:t>
            </a:r>
            <a:endParaRPr lang="en-US"/>
          </a:p>
        </p:txBody>
      </p:sp>
    </p:spTree>
    <p:extLst>
      <p:ext uri="{BB962C8B-B14F-4D97-AF65-F5344CB8AC3E}">
        <p14:creationId xmlns:p14="http://schemas.microsoft.com/office/powerpoint/2010/main" val="247419595"/>
      </p:ext>
    </p:extLst>
  </p:cSld>
  <p:clrMapOvr>
    <a:overrideClrMapping bg1="dk1" tx1="lt1" bg2="dk2" tx2="lt2" accent1="accent1" accent2="accent2" accent3="accent3" accent4="accent4" accent5="accent5" accent6="accent6" hlink="hlink" folHlink="folHlink"/>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1"/>
          <p:cNvSpPr>
            <a:spLocks noGrp="1"/>
          </p:cNvSpPr>
          <p:nvPr>
            <p:ph type="ftr" sz="quarter" idx="10"/>
          </p:nvPr>
        </p:nvSpPr>
        <p:spPr/>
        <p:txBody>
          <a:bodyPr/>
          <a:lstStyle>
            <a:lvl1pPr>
              <a:defRPr/>
            </a:lvl1pPr>
          </a:lstStyle>
          <a:p>
            <a:r>
              <a:rPr lang="en-US" smtClean="0"/>
              <a:t>Strategic Management, 5e. © 2017 Academic Media Solutions. </a:t>
            </a:r>
            <a:endParaRPr lang="en-US"/>
          </a:p>
        </p:txBody>
      </p:sp>
    </p:spTree>
    <p:extLst>
      <p:ext uri="{BB962C8B-B14F-4D97-AF65-F5344CB8AC3E}">
        <p14:creationId xmlns:p14="http://schemas.microsoft.com/office/powerpoint/2010/main" val="46887050"/>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l">
              <a:buNone/>
              <a:defRPr sz="2800" b="1">
                <a:solidFill>
                  <a:srgbClr val="FF0000"/>
                </a:solidFill>
                <a:effectLst/>
              </a:defRPr>
            </a:lvl1pPr>
          </a:lstStyle>
          <a:p>
            <a:r>
              <a:rPr lang="en-US" dirty="0" smtClean="0"/>
              <a:t>Click to edit Master title style</a:t>
            </a:r>
            <a:endParaRPr lang="en-US" dirty="0"/>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21"/>
          <p:cNvSpPr>
            <a:spLocks noGrp="1"/>
          </p:cNvSpPr>
          <p:nvPr>
            <p:ph type="ftr" sz="quarter" idx="3"/>
          </p:nvPr>
        </p:nvSpPr>
        <p:spPr>
          <a:xfrm>
            <a:off x="4876800" y="6324600"/>
            <a:ext cx="2351088" cy="365125"/>
          </a:xfrm>
          <a:prstGeom prst="rect">
            <a:avLst/>
          </a:prstGeom>
        </p:spPr>
        <p:txBody>
          <a:bodyPr vert="horz" wrap="square" lIns="91440" tIns="45720" rIns="91440" bIns="45720" numCol="1" anchor="b" anchorCtr="0" compatLnSpc="1">
            <a:prstTxWarp prst="textNoShape">
              <a:avLst/>
            </a:prstTxWarp>
          </a:bodyPr>
          <a:lstStyle>
            <a:lvl1pPr algn="r">
              <a:defRPr sz="800" smtClean="0"/>
            </a:lvl1pPr>
          </a:lstStyle>
          <a:p>
            <a:r>
              <a:rPr lang="en-US" smtClean="0"/>
              <a:t>Strategic Management, 5e. © 2017 Academic Media Solutions. </a:t>
            </a:r>
            <a:endParaRPr lang="en-US" dirty="0"/>
          </a:p>
        </p:txBody>
      </p:sp>
      <p:pic>
        <p:nvPicPr>
          <p:cNvPr id="8" name="Picture 10" descr="YOLO Learning Solutions.png"/>
          <p:cNvPicPr>
            <a:picLocks noChangeAspect="1"/>
          </p:cNvPicPr>
          <p:nvPr userDrawn="1"/>
        </p:nvPicPr>
        <p:blipFill>
          <a:blip r:embed="rId2" cstate="print"/>
          <a:stretch>
            <a:fillRect/>
          </a:stretch>
        </p:blipFill>
        <p:spPr bwMode="auto">
          <a:xfrm>
            <a:off x="7315199" y="6400800"/>
            <a:ext cx="1693926" cy="4073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7353090"/>
      </p:ext>
    </p:extLst>
  </p:cSld>
  <p:clrMapOvr>
    <a:overrideClrMapping bg1="lt1" tx1="dk1" bg2="lt2" tx2="dk2" accent1="accent1" accent2="accent2" accent3="accent3" accent4="accent4" accent5="accent5" accent6="accent6" hlink="hlink" folHlink="folHlink"/>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sz="1800"/>
          </a:p>
        </p:txBody>
      </p:sp>
      <p:sp>
        <p:nvSpPr>
          <p:cNvPr id="6" name="Freeform 5"/>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sz="1800"/>
          </a:p>
        </p:txBody>
      </p:sp>
      <p:sp>
        <p:nvSpPr>
          <p:cNvPr id="7" name="Right Triangle 6"/>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srgbClr val="FFFFFF"/>
              </a:solidFill>
              <a:ea typeface="ＭＳ Ｐゴシック" pitchFamily="-100" charset="-128"/>
            </a:endParaRPr>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a:spLocks noChangeArrowheads="1"/>
          </p:cNvSpPr>
          <p:nvPr/>
        </p:nvSpPr>
        <p:spPr bwMode="auto">
          <a:xfrm>
            <a:off x="8664575" y="4987925"/>
            <a:ext cx="182563" cy="228600"/>
          </a:xfrm>
          <a:prstGeom prst="chevron">
            <a:avLst>
              <a:gd name="adj" fmla="val 50000"/>
            </a:avLst>
          </a:prstGeom>
          <a:gradFill rotWithShape="1">
            <a:gsLst>
              <a:gs pos="0">
                <a:srgbClr val="7FC4DD"/>
              </a:gs>
              <a:gs pos="28000">
                <a:srgbClr val="50B8DA"/>
              </a:gs>
              <a:gs pos="100000">
                <a:srgbClr val="1389A6"/>
              </a:gs>
            </a:gsLst>
            <a:lin ang="5400000"/>
          </a:gradFill>
          <a:ln w="3175" cap="rnd">
            <a:solidFill>
              <a:srgbClr val="1E768C"/>
            </a:solidFill>
            <a:miter lim="800000"/>
            <a:headEnd/>
            <a:tailEnd/>
          </a:ln>
          <a:effectLst>
            <a:outerShdw dist="25400" dir="5400000" rotWithShape="0">
              <a:srgbClr val="808080">
                <a:alpha val="45998"/>
              </a:srgbClr>
            </a:outerShdw>
          </a:effectLst>
        </p:spPr>
        <p:txBody>
          <a:bodyPr anchor="ctr"/>
          <a:lstStyle/>
          <a:p>
            <a:pPr>
              <a:defRPr/>
            </a:pPr>
            <a:endParaRPr lang="en-US" sz="1800">
              <a:solidFill>
                <a:srgbClr val="FFFFFF"/>
              </a:solidFill>
              <a:latin typeface="Lucida Sans Unicode" pitchFamily="-100" charset="0"/>
            </a:endParaRPr>
          </a:p>
        </p:txBody>
      </p:sp>
      <p:sp>
        <p:nvSpPr>
          <p:cNvPr id="10" name="Chevron 9"/>
          <p:cNvSpPr>
            <a:spLocks noChangeArrowheads="1"/>
          </p:cNvSpPr>
          <p:nvPr/>
        </p:nvSpPr>
        <p:spPr bwMode="auto">
          <a:xfrm>
            <a:off x="8477250" y="4987925"/>
            <a:ext cx="182563" cy="228600"/>
          </a:xfrm>
          <a:prstGeom prst="chevron">
            <a:avLst>
              <a:gd name="adj" fmla="val 50000"/>
            </a:avLst>
          </a:prstGeom>
          <a:gradFill rotWithShape="1">
            <a:gsLst>
              <a:gs pos="0">
                <a:srgbClr val="7FC4DD"/>
              </a:gs>
              <a:gs pos="28000">
                <a:srgbClr val="50B8DA"/>
              </a:gs>
              <a:gs pos="100000">
                <a:srgbClr val="1389A6"/>
              </a:gs>
            </a:gsLst>
            <a:lin ang="5400000"/>
          </a:gradFill>
          <a:ln w="3175" cap="rnd">
            <a:solidFill>
              <a:srgbClr val="1E768C"/>
            </a:solidFill>
            <a:miter lim="800000"/>
            <a:headEnd/>
            <a:tailEnd/>
          </a:ln>
          <a:effectLst>
            <a:outerShdw dist="25400" dir="5400000" rotWithShape="0">
              <a:srgbClr val="808080">
                <a:alpha val="45998"/>
              </a:srgbClr>
            </a:outerShdw>
          </a:effectLst>
        </p:spPr>
        <p:txBody>
          <a:bodyPr anchor="ctr"/>
          <a:lstStyle/>
          <a:p>
            <a:pPr>
              <a:defRPr/>
            </a:pPr>
            <a:endParaRPr lang="en-US" sz="1800">
              <a:solidFill>
                <a:srgbClr val="FFFFFF"/>
              </a:solidFill>
              <a:latin typeface="Lucida Sans Unicode" pitchFamily="-100" charset="0"/>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lstStyle>
          <a:p>
            <a:r>
              <a:rPr lang="en-US" smtClean="0"/>
              <a:t>Click to edit Master title style</a:t>
            </a:r>
            <a:endParaRPr lang="en-US"/>
          </a:p>
        </p:txBody>
      </p:sp>
      <p:sp>
        <p:nvSpPr>
          <p:cNvPr id="13" name="Footer Placeholder 21"/>
          <p:cNvSpPr>
            <a:spLocks noGrp="1"/>
          </p:cNvSpPr>
          <p:nvPr>
            <p:ph type="ftr" sz="quarter" idx="3"/>
          </p:nvPr>
        </p:nvSpPr>
        <p:spPr>
          <a:xfrm>
            <a:off x="4876800" y="6324600"/>
            <a:ext cx="2351088" cy="365125"/>
          </a:xfrm>
          <a:prstGeom prst="rect">
            <a:avLst/>
          </a:prstGeom>
        </p:spPr>
        <p:txBody>
          <a:bodyPr vert="horz" wrap="square" lIns="91440" tIns="45720" rIns="91440" bIns="45720" numCol="1" anchor="b" anchorCtr="0" compatLnSpc="1">
            <a:prstTxWarp prst="textNoShape">
              <a:avLst/>
            </a:prstTxWarp>
          </a:bodyPr>
          <a:lstStyle>
            <a:lvl1pPr algn="r">
              <a:defRPr sz="800" smtClean="0"/>
            </a:lvl1pPr>
          </a:lstStyle>
          <a:p>
            <a:r>
              <a:rPr lang="en-US" smtClean="0"/>
              <a:t>Strategic Management, 5e. © 2017 Academic Media Solutions. </a:t>
            </a:r>
            <a:endParaRPr lang="en-US" dirty="0"/>
          </a:p>
        </p:txBody>
      </p:sp>
      <p:pic>
        <p:nvPicPr>
          <p:cNvPr id="14" name="Picture 10" descr="YOLO Learning Solutions.png"/>
          <p:cNvPicPr>
            <a:picLocks noChangeAspect="1"/>
          </p:cNvPicPr>
          <p:nvPr userDrawn="1"/>
        </p:nvPicPr>
        <p:blipFill>
          <a:blip r:embed="rId4" cstate="print"/>
          <a:stretch>
            <a:fillRect/>
          </a:stretch>
        </p:blipFill>
        <p:spPr bwMode="auto">
          <a:xfrm>
            <a:off x="7315199" y="6400800"/>
            <a:ext cx="1693926" cy="4073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97167853"/>
      </p:ext>
    </p:extLst>
  </p:cSld>
  <p:clrMapOvr>
    <a:overrideClrMapping bg1="dk1" tx1="lt1" bg2="dk2" tx2="lt2" accent1="accent1" accent2="accent2" accent3="accent3" accent4="accent4" accent5="accent5" accent6="accent6" hlink="hlink" folHlink="folHlink"/>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sz="1800"/>
          </a:p>
        </p:txBody>
      </p:sp>
      <p:sp>
        <p:nvSpPr>
          <p:cNvPr id="12" name="Freeform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defRPr/>
            </a:pPr>
            <a:endParaRPr lang="en-US" sz="1800"/>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solidFill>
                <a:srgbClr val="FFFFFF"/>
              </a:solidFill>
              <a:ea typeface="ＭＳ Ｐゴシック" pitchFamily="-100" charset="-128"/>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2" name="Footer Placeholder 21"/>
          <p:cNvSpPr>
            <a:spLocks noGrp="1"/>
          </p:cNvSpPr>
          <p:nvPr>
            <p:ph type="ftr" sz="quarter" idx="3"/>
          </p:nvPr>
        </p:nvSpPr>
        <p:spPr>
          <a:xfrm>
            <a:off x="4876800" y="6324600"/>
            <a:ext cx="2351088" cy="365125"/>
          </a:xfrm>
          <a:prstGeom prst="rect">
            <a:avLst/>
          </a:prstGeom>
        </p:spPr>
        <p:txBody>
          <a:bodyPr vert="horz" wrap="square" lIns="91440" tIns="45720" rIns="91440" bIns="45720" numCol="1" anchor="b" anchorCtr="0" compatLnSpc="1">
            <a:prstTxWarp prst="textNoShape">
              <a:avLst/>
            </a:prstTxWarp>
          </a:bodyPr>
          <a:lstStyle>
            <a:lvl1pPr algn="r">
              <a:defRPr sz="800" smtClean="0"/>
            </a:lvl1pPr>
          </a:lstStyle>
          <a:p>
            <a:r>
              <a:rPr lang="en-US" smtClean="0"/>
              <a:t>Strategic Management, 5e. © 2017 Academic Media Solutions. </a:t>
            </a:r>
            <a:endParaRPr lang="en-US" dirty="0"/>
          </a:p>
        </p:txBody>
      </p:sp>
      <p:pic>
        <p:nvPicPr>
          <p:cNvPr id="1035" name="Picture 10" descr="YOLO Learning Solutions.png"/>
          <p:cNvPicPr>
            <a:picLocks noChangeAspect="1"/>
          </p:cNvPicPr>
          <p:nvPr userDrawn="1"/>
        </p:nvPicPr>
        <p:blipFill>
          <a:blip r:embed="rId14" cstate="print"/>
          <a:stretch>
            <a:fillRect/>
          </a:stretch>
        </p:blipFill>
        <p:spPr bwMode="auto">
          <a:xfrm>
            <a:off x="7315199" y="6400800"/>
            <a:ext cx="1693926" cy="4073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ipe dir="r"/>
  </p:transition>
  <p:timing>
    <p:tnLst>
      <p:par>
        <p:cTn id="1" dur="indefinite" restart="never" nodeType="tmRoot"/>
      </p:par>
    </p:tnLst>
  </p:timing>
  <p:hf sldNum="0" hdr="0" dt="0"/>
  <p:txStyles>
    <p:titleStyle>
      <a:lvl1pPr algn="l" rtl="0" eaLnBrk="1" fontAlgn="base" hangingPunct="1">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ＭＳ Ｐゴシック" pitchFamily="-100" charset="-128"/>
          <a:cs typeface="ＭＳ Ｐゴシック" pitchFamily="-100" charset="-128"/>
        </a:defRPr>
      </a:lvl1pPr>
      <a:lvl2pPr algn="l" rtl="0" eaLnBrk="1" fontAlgn="base" hangingPunct="1">
        <a:spcBef>
          <a:spcPct val="0"/>
        </a:spcBef>
        <a:spcAft>
          <a:spcPct val="0"/>
        </a:spcAft>
        <a:defRPr sz="4100" b="1">
          <a:solidFill>
            <a:schemeClr val="tx2"/>
          </a:solidFill>
          <a:latin typeface="Lucida Sans Unicode" pitchFamily="-100" charset="0"/>
          <a:ea typeface="ＭＳ Ｐゴシック" pitchFamily="-100" charset="-128"/>
          <a:cs typeface="ＭＳ Ｐゴシック" pitchFamily="-100" charset="-128"/>
        </a:defRPr>
      </a:lvl2pPr>
      <a:lvl3pPr algn="l" rtl="0" eaLnBrk="1" fontAlgn="base" hangingPunct="1">
        <a:spcBef>
          <a:spcPct val="0"/>
        </a:spcBef>
        <a:spcAft>
          <a:spcPct val="0"/>
        </a:spcAft>
        <a:defRPr sz="4100" b="1">
          <a:solidFill>
            <a:schemeClr val="tx2"/>
          </a:solidFill>
          <a:latin typeface="Lucida Sans Unicode" pitchFamily="-100" charset="0"/>
          <a:ea typeface="ＭＳ Ｐゴシック" pitchFamily="-100" charset="-128"/>
          <a:cs typeface="ＭＳ Ｐゴシック" pitchFamily="-100" charset="-128"/>
        </a:defRPr>
      </a:lvl3pPr>
      <a:lvl4pPr algn="l" rtl="0" eaLnBrk="1" fontAlgn="base" hangingPunct="1">
        <a:spcBef>
          <a:spcPct val="0"/>
        </a:spcBef>
        <a:spcAft>
          <a:spcPct val="0"/>
        </a:spcAft>
        <a:defRPr sz="4100" b="1">
          <a:solidFill>
            <a:schemeClr val="tx2"/>
          </a:solidFill>
          <a:latin typeface="Lucida Sans Unicode" pitchFamily="-100" charset="0"/>
          <a:ea typeface="ＭＳ Ｐゴシック" pitchFamily="-100" charset="-128"/>
          <a:cs typeface="ＭＳ Ｐゴシック" pitchFamily="-100" charset="-128"/>
        </a:defRPr>
      </a:lvl4pPr>
      <a:lvl5pPr algn="l" rtl="0" eaLnBrk="1" fontAlgn="base" hangingPunct="1">
        <a:spcBef>
          <a:spcPct val="0"/>
        </a:spcBef>
        <a:spcAft>
          <a:spcPct val="0"/>
        </a:spcAft>
        <a:defRPr sz="4100" b="1">
          <a:solidFill>
            <a:schemeClr val="tx2"/>
          </a:solidFill>
          <a:latin typeface="Lucida Sans Unicode" pitchFamily="-100" charset="0"/>
          <a:ea typeface="ＭＳ Ｐゴシック" pitchFamily="-100" charset="-128"/>
          <a:cs typeface="ＭＳ Ｐゴシック" pitchFamily="-100" charset="-128"/>
        </a:defRPr>
      </a:lvl5pPr>
      <a:lvl6pPr marL="457200" algn="l" rtl="0" eaLnBrk="1" fontAlgn="base" hangingPunct="1">
        <a:spcBef>
          <a:spcPct val="0"/>
        </a:spcBef>
        <a:spcAft>
          <a:spcPct val="0"/>
        </a:spcAft>
        <a:defRPr sz="4100" b="1">
          <a:solidFill>
            <a:schemeClr val="tx2"/>
          </a:solidFill>
          <a:latin typeface="Lucida Sans Unicode" pitchFamily="-100" charset="0"/>
          <a:ea typeface="ＭＳ Ｐゴシック" pitchFamily="-100" charset="-128"/>
          <a:cs typeface="ＭＳ Ｐゴシック" pitchFamily="-100" charset="-128"/>
        </a:defRPr>
      </a:lvl6pPr>
      <a:lvl7pPr marL="914400" algn="l" rtl="0" eaLnBrk="1" fontAlgn="base" hangingPunct="1">
        <a:spcBef>
          <a:spcPct val="0"/>
        </a:spcBef>
        <a:spcAft>
          <a:spcPct val="0"/>
        </a:spcAft>
        <a:defRPr sz="4100" b="1">
          <a:solidFill>
            <a:schemeClr val="tx2"/>
          </a:solidFill>
          <a:latin typeface="Lucida Sans Unicode" pitchFamily="-100" charset="0"/>
          <a:ea typeface="ＭＳ Ｐゴシック" pitchFamily="-100" charset="-128"/>
          <a:cs typeface="ＭＳ Ｐゴシック" pitchFamily="-100" charset="-128"/>
        </a:defRPr>
      </a:lvl7pPr>
      <a:lvl8pPr marL="1371600" algn="l" rtl="0" eaLnBrk="1" fontAlgn="base" hangingPunct="1">
        <a:spcBef>
          <a:spcPct val="0"/>
        </a:spcBef>
        <a:spcAft>
          <a:spcPct val="0"/>
        </a:spcAft>
        <a:defRPr sz="4100" b="1">
          <a:solidFill>
            <a:schemeClr val="tx2"/>
          </a:solidFill>
          <a:latin typeface="Lucida Sans Unicode" pitchFamily="-100" charset="0"/>
          <a:ea typeface="ＭＳ Ｐゴシック" pitchFamily="-100" charset="-128"/>
          <a:cs typeface="ＭＳ Ｐゴシック" pitchFamily="-100" charset="-128"/>
        </a:defRPr>
      </a:lvl8pPr>
      <a:lvl9pPr marL="1828800" algn="l" rtl="0" eaLnBrk="1" fontAlgn="base" hangingPunct="1">
        <a:spcBef>
          <a:spcPct val="0"/>
        </a:spcBef>
        <a:spcAft>
          <a:spcPct val="0"/>
        </a:spcAft>
        <a:defRPr sz="4100" b="1">
          <a:solidFill>
            <a:schemeClr val="tx2"/>
          </a:solidFill>
          <a:latin typeface="Lucida Sans Unicode" pitchFamily="-100" charset="0"/>
          <a:ea typeface="ＭＳ Ｐゴシック" pitchFamily="-100" charset="-128"/>
          <a:cs typeface="ＭＳ Ｐゴシック" pitchFamily="-100" charset="-128"/>
        </a:defRPr>
      </a:lvl9pPr>
    </p:titleStyle>
    <p:bodyStyle>
      <a:lvl1pPr marL="365125" indent="-255588" algn="l" rtl="0" eaLnBrk="1" fontAlgn="base" hangingPunct="1">
        <a:spcBef>
          <a:spcPts val="400"/>
        </a:spcBef>
        <a:spcAft>
          <a:spcPct val="0"/>
        </a:spcAft>
        <a:buClr>
          <a:schemeClr val="accent1"/>
        </a:buClr>
        <a:buSzPct val="68000"/>
        <a:buFont typeface="Wingdings 3" pitchFamily="18" charset="2"/>
        <a:buChar char=""/>
        <a:defRPr sz="2700" kern="1200">
          <a:solidFill>
            <a:schemeClr val="tx1"/>
          </a:solidFill>
          <a:latin typeface="+mn-lt"/>
          <a:ea typeface="ＭＳ Ｐゴシック" pitchFamily="-100" charset="-128"/>
          <a:cs typeface="ＭＳ Ｐゴシック" pitchFamily="-100" charset="-128"/>
        </a:defRPr>
      </a:lvl1pPr>
      <a:lvl2pPr marL="620713" indent="-228600" algn="l" rtl="0" eaLnBrk="1" fontAlgn="base" hangingPunct="1">
        <a:spcBef>
          <a:spcPts val="325"/>
        </a:spcBef>
        <a:spcAft>
          <a:spcPct val="0"/>
        </a:spcAft>
        <a:buClr>
          <a:schemeClr val="accent1"/>
        </a:buClr>
        <a:buFont typeface="Verdana" pitchFamily="34" charset="0"/>
        <a:buChar char="◦"/>
        <a:defRPr sz="2300" kern="1200">
          <a:solidFill>
            <a:schemeClr val="tx1"/>
          </a:solidFill>
          <a:latin typeface="+mn-lt"/>
          <a:ea typeface="ＭＳ Ｐゴシック" pitchFamily="-100" charset="-128"/>
          <a:cs typeface="+mn-cs"/>
        </a:defRPr>
      </a:lvl2pPr>
      <a:lvl3pPr marL="858838" indent="-228600" algn="l" rtl="0" eaLnBrk="1" fontAlgn="base" hangingPunct="1">
        <a:spcBef>
          <a:spcPts val="350"/>
        </a:spcBef>
        <a:spcAft>
          <a:spcPct val="0"/>
        </a:spcAft>
        <a:buClr>
          <a:schemeClr val="accent2"/>
        </a:buClr>
        <a:buSzPct val="100000"/>
        <a:buFont typeface="Wingdings 2" pitchFamily="18" charset="2"/>
        <a:buChar char=""/>
        <a:defRPr sz="2100" kern="1200">
          <a:solidFill>
            <a:schemeClr val="tx1"/>
          </a:solidFill>
          <a:latin typeface="+mn-lt"/>
          <a:ea typeface="ＭＳ Ｐゴシック" pitchFamily="-100" charset="-128"/>
          <a:cs typeface="+mn-cs"/>
        </a:defRPr>
      </a:lvl3pPr>
      <a:lvl4pPr marL="1143000" indent="-228600" algn="l" rtl="0" eaLnBrk="1" fontAlgn="base" hangingPunct="1">
        <a:spcBef>
          <a:spcPts val="350"/>
        </a:spcBef>
        <a:spcAft>
          <a:spcPct val="0"/>
        </a:spcAft>
        <a:buClr>
          <a:schemeClr val="accent2"/>
        </a:buClr>
        <a:buFont typeface="Wingdings 2" pitchFamily="18" charset="2"/>
        <a:buChar char=""/>
        <a:defRPr sz="1900" kern="1200">
          <a:solidFill>
            <a:schemeClr val="tx1"/>
          </a:solidFill>
          <a:latin typeface="+mn-lt"/>
          <a:ea typeface="ＭＳ Ｐゴシック" pitchFamily="-100" charset="-128"/>
          <a:cs typeface="+mn-cs"/>
        </a:defRPr>
      </a:lvl4pPr>
      <a:lvl5pPr marL="1371600" indent="-228600" algn="l" rtl="0" eaLnBrk="1" fontAlgn="base" hangingPunct="1">
        <a:spcBef>
          <a:spcPts val="350"/>
        </a:spcBef>
        <a:spcAft>
          <a:spcPct val="0"/>
        </a:spcAft>
        <a:buClr>
          <a:schemeClr val="accent2"/>
        </a:buClr>
        <a:buFont typeface="Wingdings 2" pitchFamily="18" charset="2"/>
        <a:buChar char=""/>
        <a:defRPr kern="1200">
          <a:solidFill>
            <a:schemeClr val="tx1"/>
          </a:solidFill>
          <a:latin typeface="+mn-lt"/>
          <a:ea typeface="ＭＳ Ｐゴシック" pitchFamily="-100" charset="-128"/>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ctrTitle"/>
          </p:nvPr>
        </p:nvSpPr>
        <p:spPr>
          <a:xfrm>
            <a:off x="1828800" y="1447800"/>
            <a:ext cx="7086600" cy="1295400"/>
          </a:xfrm>
        </p:spPr>
        <p:txBody>
          <a:bodyPr>
            <a:normAutofit fontScale="90000"/>
          </a:bodyPr>
          <a:lstStyle/>
          <a:p>
            <a:pPr fontAlgn="auto">
              <a:spcAft>
                <a:spcPts val="0"/>
              </a:spcAft>
              <a:defRPr/>
            </a:pPr>
            <a:r>
              <a:rPr lang="en-US" dirty="0"/>
              <a:t>Strategic Management: </a:t>
            </a:r>
            <a:br>
              <a:rPr lang="en-US" dirty="0"/>
            </a:br>
            <a:r>
              <a:rPr lang="en-US" dirty="0"/>
              <a:t>Theory and Practice </a:t>
            </a:r>
            <a:endParaRPr lang="en-US" dirty="0">
              <a:ea typeface="+mj-ea"/>
              <a:cs typeface="+mj-cs"/>
            </a:endParaRPr>
          </a:p>
        </p:txBody>
      </p:sp>
      <p:sp>
        <p:nvSpPr>
          <p:cNvPr id="15363" name="Rectangle 3"/>
          <p:cNvSpPr>
            <a:spLocks noGrp="1" noChangeArrowheads="1"/>
          </p:cNvSpPr>
          <p:nvPr>
            <p:ph type="subTitle" idx="1"/>
          </p:nvPr>
        </p:nvSpPr>
        <p:spPr>
          <a:xfrm>
            <a:off x="2057400" y="2971800"/>
            <a:ext cx="3048000" cy="1828800"/>
          </a:xfrm>
        </p:spPr>
        <p:txBody>
          <a:bodyPr/>
          <a:lstStyle/>
          <a:p>
            <a:pPr marR="0"/>
            <a:r>
              <a:rPr lang="en-US" sz="3200" dirty="0"/>
              <a:t>Chapter 6</a:t>
            </a:r>
          </a:p>
          <a:p>
            <a:pPr marR="0"/>
            <a:r>
              <a:rPr lang="en-US" sz="2800" dirty="0"/>
              <a:t>Corporate-Level Strategies</a:t>
            </a:r>
          </a:p>
        </p:txBody>
      </p:sp>
      <p:pic>
        <p:nvPicPr>
          <p:cNvPr id="5" name="Picture 4" descr="78456305.jpg"/>
          <p:cNvPicPr>
            <a:picLocks noChangeAspect="1"/>
          </p:cNvPicPr>
          <p:nvPr/>
        </p:nvPicPr>
        <p:blipFill>
          <a:blip r:embed="rId3">
            <a:alphaModFix amt="20000"/>
          </a:blip>
          <a:stretch>
            <a:fillRect/>
          </a:stretch>
        </p:blipFill>
        <p:spPr>
          <a:xfrm>
            <a:off x="457200" y="381000"/>
            <a:ext cx="8455693" cy="4470400"/>
          </a:xfrm>
          <a:prstGeom prst="rect">
            <a:avLst/>
          </a:prstGeom>
        </p:spPr>
      </p:pic>
      <p:sp>
        <p:nvSpPr>
          <p:cNvPr id="2" name="Footer Placeholder 1"/>
          <p:cNvSpPr>
            <a:spLocks noGrp="1"/>
          </p:cNvSpPr>
          <p:nvPr>
            <p:ph type="ftr" sz="quarter" idx="3"/>
          </p:nvPr>
        </p:nvSpPr>
        <p:spPr/>
        <p:txBody>
          <a:bodyPr/>
          <a:lstStyle/>
          <a:p>
            <a:r>
              <a:rPr lang="en-US" smtClean="0"/>
              <a:t>Strategic Management, 5e. © 2017 Academic Media Solutions. </a:t>
            </a:r>
            <a:endParaRPr lang="en-US" dirty="0"/>
          </a:p>
        </p:txBody>
      </p:sp>
    </p:spTree>
    <p:extLst>
      <p:ext uri="{BB962C8B-B14F-4D97-AF65-F5344CB8AC3E}">
        <p14:creationId xmlns:p14="http://schemas.microsoft.com/office/powerpoint/2010/main" val="3219048454"/>
      </p:ext>
    </p:extLst>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idx="1"/>
          </p:nvPr>
        </p:nvSpPr>
        <p:spPr>
          <a:xfrm>
            <a:off x="457200" y="1752600"/>
            <a:ext cx="8229600" cy="4525962"/>
          </a:xfrm>
        </p:spPr>
        <p:txBody>
          <a:bodyPr/>
          <a:lstStyle/>
          <a:p>
            <a:r>
              <a:rPr lang="en-US" dirty="0">
                <a:solidFill>
                  <a:srgbClr val="000000"/>
                </a:solidFill>
                <a:ea typeface="Times New Roman" charset="0"/>
                <a:cs typeface="Times New Roman" charset="0"/>
              </a:rPr>
              <a:t>When a corporation acquires a business in an unrelated industry to reduce cyclical fluctuations in cash flows or revenues, it is pursuing </a:t>
            </a:r>
            <a:r>
              <a:rPr lang="en-US" b="1" dirty="0">
                <a:solidFill>
                  <a:srgbClr val="000000"/>
                </a:solidFill>
                <a:ea typeface="Times New Roman" charset="0"/>
                <a:cs typeface="Times New Roman" charset="0"/>
              </a:rPr>
              <a:t>conglomerate (unrelated) diversification</a:t>
            </a:r>
            <a:r>
              <a:rPr lang="en-US" dirty="0">
                <a:solidFill>
                  <a:srgbClr val="000000"/>
                </a:solidFill>
                <a:ea typeface="Times New Roman" charset="0"/>
                <a:cs typeface="Times New Roman" charset="0"/>
              </a:rPr>
              <a:t>.</a:t>
            </a:r>
            <a:r>
              <a:rPr lang="en-US" dirty="0"/>
              <a:t> </a:t>
            </a:r>
          </a:p>
        </p:txBody>
      </p:sp>
      <p:sp>
        <p:nvSpPr>
          <p:cNvPr id="206850" name="Rectangle 2"/>
          <p:cNvSpPr>
            <a:spLocks noGrp="1" noChangeArrowheads="1"/>
          </p:cNvSpPr>
          <p:nvPr>
            <p:ph type="title"/>
          </p:nvPr>
        </p:nvSpPr>
        <p:spPr>
          <a:xfrm>
            <a:off x="609600" y="304800"/>
            <a:ext cx="8077200" cy="1143000"/>
          </a:xfrm>
        </p:spPr>
        <p:txBody>
          <a:bodyPr>
            <a:normAutofit fontScale="90000"/>
          </a:bodyPr>
          <a:lstStyle/>
          <a:p>
            <a:pPr fontAlgn="auto">
              <a:spcAft>
                <a:spcPts val="0"/>
              </a:spcAft>
              <a:defRPr/>
            </a:pPr>
            <a:r>
              <a:rPr lang="en-US" dirty="0" smtClean="0">
                <a:ea typeface="+mj-ea"/>
                <a:cs typeface="+mj-cs"/>
              </a:rPr>
              <a:t>Conglomerate </a:t>
            </a:r>
            <a:r>
              <a:rPr lang="en-US" dirty="0">
                <a:ea typeface="+mj-ea"/>
                <a:cs typeface="+mj-cs"/>
              </a:rPr>
              <a:t>(Unrelated) Diversification</a:t>
            </a:r>
          </a:p>
        </p:txBody>
      </p:sp>
      <p:sp>
        <p:nvSpPr>
          <p:cNvPr id="2" name="Footer Placeholder 1"/>
          <p:cNvSpPr>
            <a:spLocks noGrp="1"/>
          </p:cNvSpPr>
          <p:nvPr>
            <p:ph type="ftr" sz="quarter" idx="10"/>
          </p:nvPr>
        </p:nvSpPr>
        <p:spPr/>
        <p:txBody>
          <a:bodyPr/>
          <a:lstStyle/>
          <a:p>
            <a:r>
              <a:rPr lang="en-US" smtClean="0"/>
              <a:t>Strategic Management, 5e. © 2017 Academic Media Solutions. </a:t>
            </a:r>
            <a:endParaRPr lang="en-US"/>
          </a:p>
        </p:txBody>
      </p:sp>
    </p:spTree>
    <p:extLst>
      <p:ext uri="{BB962C8B-B14F-4D97-AF65-F5344CB8AC3E}">
        <p14:creationId xmlns:p14="http://schemas.microsoft.com/office/powerpoint/2010/main" val="3013954754"/>
      </p:ext>
    </p:extLst>
  </p:cSld>
  <p:clrMapOvr>
    <a:masterClrMapping/>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idx="1"/>
          </p:nvPr>
        </p:nvSpPr>
        <p:spPr/>
        <p:txBody>
          <a:bodyPr/>
          <a:lstStyle/>
          <a:p>
            <a:r>
              <a:rPr lang="en-US" b="1">
                <a:solidFill>
                  <a:srgbClr val="000000"/>
                </a:solidFill>
                <a:ea typeface="Times New Roman" charset="0"/>
                <a:cs typeface="Times New Roman" charset="0"/>
              </a:rPr>
              <a:t>Vertical integration </a:t>
            </a:r>
            <a:r>
              <a:rPr lang="en-US">
                <a:solidFill>
                  <a:srgbClr val="000000"/>
                </a:solidFill>
                <a:ea typeface="Times New Roman" charset="0"/>
                <a:cs typeface="Times New Roman" charset="0"/>
              </a:rPr>
              <a:t>refers to merging various stages of activities in the distribution channel. </a:t>
            </a:r>
          </a:p>
          <a:p>
            <a:r>
              <a:rPr lang="en-US">
                <a:solidFill>
                  <a:srgbClr val="000000"/>
                </a:solidFill>
                <a:ea typeface="Times New Roman" charset="0"/>
                <a:cs typeface="Times New Roman" charset="0"/>
              </a:rPr>
              <a:t>When a firm acquires its suppliers (i.e., expanding “upstream”), it is engaging in </a:t>
            </a:r>
            <a:r>
              <a:rPr lang="en-US" b="1">
                <a:solidFill>
                  <a:srgbClr val="000000"/>
                </a:solidFill>
                <a:ea typeface="Times New Roman" charset="0"/>
                <a:cs typeface="Times New Roman" charset="0"/>
              </a:rPr>
              <a:t>backward integration</a:t>
            </a:r>
            <a:r>
              <a:rPr lang="en-US">
                <a:solidFill>
                  <a:srgbClr val="000000"/>
                </a:solidFill>
                <a:ea typeface="Times New Roman" charset="0"/>
                <a:cs typeface="Times New Roman" charset="0"/>
              </a:rPr>
              <a:t>, whereas a firm acquiring its buyers (i.e., expanding “downstream”) is engaging in </a:t>
            </a:r>
            <a:r>
              <a:rPr lang="en-US" b="1">
                <a:solidFill>
                  <a:srgbClr val="000000"/>
                </a:solidFill>
                <a:ea typeface="Times New Roman" charset="0"/>
                <a:cs typeface="Times New Roman" charset="0"/>
              </a:rPr>
              <a:t>forward integration</a:t>
            </a:r>
            <a:r>
              <a:rPr lang="en-US"/>
              <a:t>.</a:t>
            </a:r>
          </a:p>
        </p:txBody>
      </p:sp>
      <p:sp>
        <p:nvSpPr>
          <p:cNvPr id="207874" name="Rectangle 2"/>
          <p:cNvSpPr>
            <a:spLocks noGrp="1" noChangeArrowheads="1"/>
          </p:cNvSpPr>
          <p:nvPr>
            <p:ph type="title"/>
          </p:nvPr>
        </p:nvSpPr>
        <p:spPr>
          <a:xfrm>
            <a:off x="609600" y="274638"/>
            <a:ext cx="8077200" cy="1143000"/>
          </a:xfrm>
        </p:spPr>
        <p:txBody>
          <a:bodyPr/>
          <a:lstStyle/>
          <a:p>
            <a:pPr fontAlgn="auto">
              <a:spcAft>
                <a:spcPts val="0"/>
              </a:spcAft>
              <a:defRPr/>
            </a:pPr>
            <a:r>
              <a:rPr lang="en-US" dirty="0" smtClean="0">
                <a:ea typeface="+mj-ea"/>
                <a:cs typeface="+mj-cs"/>
              </a:rPr>
              <a:t>Vertical </a:t>
            </a:r>
            <a:r>
              <a:rPr lang="en-US" dirty="0">
                <a:ea typeface="+mj-ea"/>
                <a:cs typeface="+mj-cs"/>
              </a:rPr>
              <a:t>Integration</a:t>
            </a:r>
          </a:p>
        </p:txBody>
      </p:sp>
      <p:sp>
        <p:nvSpPr>
          <p:cNvPr id="2" name="Footer Placeholder 1"/>
          <p:cNvSpPr>
            <a:spLocks noGrp="1"/>
          </p:cNvSpPr>
          <p:nvPr>
            <p:ph type="ftr" sz="quarter" idx="10"/>
          </p:nvPr>
        </p:nvSpPr>
        <p:spPr/>
        <p:txBody>
          <a:bodyPr/>
          <a:lstStyle/>
          <a:p>
            <a:r>
              <a:rPr lang="en-US" smtClean="0"/>
              <a:t>Strategic Management, 5e. © 2017 Academic Media Solutions. </a:t>
            </a:r>
            <a:endParaRPr lang="en-US"/>
          </a:p>
        </p:txBody>
      </p:sp>
    </p:spTree>
    <p:extLst>
      <p:ext uri="{BB962C8B-B14F-4D97-AF65-F5344CB8AC3E}">
        <p14:creationId xmlns:p14="http://schemas.microsoft.com/office/powerpoint/2010/main" val="1472321949"/>
      </p:ext>
    </p:extLst>
  </p:cSld>
  <p:clrMapOvr>
    <a:masterClrMapping/>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idx="1"/>
          </p:nvPr>
        </p:nvSpPr>
        <p:spPr>
          <a:xfrm>
            <a:off x="457200" y="1828800"/>
            <a:ext cx="7772400" cy="4525962"/>
          </a:xfrm>
        </p:spPr>
        <p:txBody>
          <a:bodyPr/>
          <a:lstStyle/>
          <a:p>
            <a:r>
              <a:rPr lang="en-US" b="1" dirty="0">
                <a:solidFill>
                  <a:srgbClr val="000000"/>
                </a:solidFill>
                <a:ea typeface="Times New Roman" charset="0"/>
                <a:cs typeface="Times New Roman" charset="0"/>
              </a:rPr>
              <a:t>Strategic alliances</a:t>
            </a:r>
            <a:r>
              <a:rPr lang="en-US" dirty="0">
                <a:solidFill>
                  <a:srgbClr val="000000"/>
                </a:solidFill>
                <a:ea typeface="Times New Roman" charset="0"/>
                <a:cs typeface="Times New Roman" charset="0"/>
              </a:rPr>
              <a:t>—often called </a:t>
            </a:r>
            <a:r>
              <a:rPr lang="en-US" b="1" dirty="0">
                <a:solidFill>
                  <a:srgbClr val="000000"/>
                </a:solidFill>
                <a:ea typeface="Times New Roman" charset="0"/>
                <a:cs typeface="Times New Roman" charset="0"/>
              </a:rPr>
              <a:t>partnerships</a:t>
            </a:r>
            <a:r>
              <a:rPr lang="en-US" dirty="0">
                <a:solidFill>
                  <a:srgbClr val="000000"/>
                </a:solidFill>
                <a:ea typeface="Times New Roman" charset="0"/>
                <a:cs typeface="Times New Roman" charset="0"/>
              </a:rPr>
              <a:t>—occur when two or more firms agree to share the costs, risks, and benefits associated with pursuing new business opportunities.</a:t>
            </a:r>
            <a:r>
              <a:rPr lang="en-US" dirty="0"/>
              <a:t> </a:t>
            </a:r>
          </a:p>
        </p:txBody>
      </p:sp>
      <p:sp>
        <p:nvSpPr>
          <p:cNvPr id="208898" name="Rectangle 2"/>
          <p:cNvSpPr>
            <a:spLocks noGrp="1" noChangeArrowheads="1"/>
          </p:cNvSpPr>
          <p:nvPr>
            <p:ph type="title"/>
          </p:nvPr>
        </p:nvSpPr>
        <p:spPr>
          <a:xfrm>
            <a:off x="609600" y="274638"/>
            <a:ext cx="8077200" cy="1143000"/>
          </a:xfrm>
        </p:spPr>
        <p:txBody>
          <a:bodyPr>
            <a:normAutofit/>
          </a:bodyPr>
          <a:lstStyle/>
          <a:p>
            <a:pPr fontAlgn="auto">
              <a:spcAft>
                <a:spcPts val="0"/>
              </a:spcAft>
              <a:defRPr/>
            </a:pPr>
            <a:r>
              <a:rPr lang="en-US" dirty="0" smtClean="0">
                <a:ea typeface="+mj-ea"/>
                <a:cs typeface="+mj-cs"/>
              </a:rPr>
              <a:t>Strategic </a:t>
            </a:r>
            <a:r>
              <a:rPr lang="en-US" dirty="0">
                <a:ea typeface="+mj-ea"/>
                <a:cs typeface="+mj-cs"/>
              </a:rPr>
              <a:t>Alliances (Partnerships)</a:t>
            </a:r>
          </a:p>
        </p:txBody>
      </p:sp>
      <p:sp>
        <p:nvSpPr>
          <p:cNvPr id="2" name="Footer Placeholder 1"/>
          <p:cNvSpPr>
            <a:spLocks noGrp="1"/>
          </p:cNvSpPr>
          <p:nvPr>
            <p:ph type="ftr" sz="quarter" idx="10"/>
          </p:nvPr>
        </p:nvSpPr>
        <p:spPr/>
        <p:txBody>
          <a:bodyPr/>
          <a:lstStyle/>
          <a:p>
            <a:r>
              <a:rPr lang="en-US" smtClean="0"/>
              <a:t>Strategic Management, 5e. © 2017 Academic Media Solutions. </a:t>
            </a:r>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3581400"/>
            <a:ext cx="3810000" cy="2550496"/>
          </a:xfrm>
          <a:prstGeom prst="rect">
            <a:avLst/>
          </a:prstGeom>
        </p:spPr>
      </p:pic>
      <p:sp>
        <p:nvSpPr>
          <p:cNvPr id="4" name="TextBox 3"/>
          <p:cNvSpPr txBox="1"/>
          <p:nvPr/>
        </p:nvSpPr>
        <p:spPr>
          <a:xfrm rot="16200000">
            <a:off x="4028244" y="5279283"/>
            <a:ext cx="1681871" cy="246221"/>
          </a:xfrm>
          <a:prstGeom prst="rect">
            <a:avLst/>
          </a:prstGeom>
          <a:noFill/>
        </p:spPr>
        <p:txBody>
          <a:bodyPr wrap="none" rtlCol="0">
            <a:spAutoFit/>
          </a:bodyPr>
          <a:lstStyle/>
          <a:p>
            <a:r>
              <a:rPr lang="en-US" sz="1000" dirty="0"/>
              <a:t>© </a:t>
            </a:r>
            <a:r>
              <a:rPr lang="en-US" sz="1000" dirty="0" err="1"/>
              <a:t>phoenixman</a:t>
            </a:r>
            <a:r>
              <a:rPr lang="en-US" sz="1000" dirty="0"/>
              <a:t>/</a:t>
            </a:r>
            <a:r>
              <a:rPr lang="en-US" sz="1000" dirty="0" err="1"/>
              <a:t>Shutterstock</a:t>
            </a:r>
            <a:endParaRPr lang="en-US" sz="1000" dirty="0"/>
          </a:p>
        </p:txBody>
      </p:sp>
    </p:spTree>
    <p:extLst>
      <p:ext uri="{BB962C8B-B14F-4D97-AF65-F5344CB8AC3E}">
        <p14:creationId xmlns:p14="http://schemas.microsoft.com/office/powerpoint/2010/main" val="3823239242"/>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Grp="1" noChangeArrowheads="1"/>
          </p:cNvSpPr>
          <p:nvPr>
            <p:ph idx="1"/>
          </p:nvPr>
        </p:nvSpPr>
        <p:spPr>
          <a:xfrm>
            <a:off x="685800" y="1600200"/>
            <a:ext cx="8153400" cy="4114800"/>
          </a:xfrm>
        </p:spPr>
        <p:txBody>
          <a:bodyPr/>
          <a:lstStyle/>
          <a:p>
            <a:pPr marL="457200" indent="-457200">
              <a:lnSpc>
                <a:spcPct val="90000"/>
              </a:lnSpc>
            </a:pPr>
            <a:r>
              <a:rPr lang="en-US" b="1" dirty="0"/>
              <a:t>Stability</a:t>
            </a:r>
            <a:r>
              <a:rPr lang="en-US" dirty="0"/>
              <a:t>—attempting to maintain the present size and scope of operations—may be more attractive than growth</a:t>
            </a:r>
            <a:r>
              <a:rPr lang="en-US" dirty="0" smtClean="0"/>
              <a:t> when:</a:t>
            </a:r>
            <a:r>
              <a:rPr lang="en-US" dirty="0" smtClean="0">
                <a:ea typeface="Times New Roman" charset="0"/>
                <a:cs typeface="Times New Roman" charset="0"/>
              </a:rPr>
              <a:t> </a:t>
            </a:r>
            <a:endParaRPr lang="en-US" dirty="0">
              <a:ea typeface="Times New Roman" charset="0"/>
              <a:cs typeface="Times New Roman" charset="0"/>
            </a:endParaRPr>
          </a:p>
          <a:p>
            <a:pPr marL="457200" indent="-457200">
              <a:lnSpc>
                <a:spcPct val="90000"/>
              </a:lnSpc>
              <a:buFontTx/>
              <a:buAutoNum type="arabicPeriod"/>
            </a:pPr>
            <a:r>
              <a:rPr lang="en-US" dirty="0">
                <a:ea typeface="Times New Roman" charset="0"/>
                <a:cs typeface="Times New Roman" charset="0"/>
              </a:rPr>
              <a:t>Industry growth is slow or non-existent.</a:t>
            </a:r>
          </a:p>
          <a:p>
            <a:pPr marL="457200" indent="-457200">
              <a:lnSpc>
                <a:spcPct val="90000"/>
              </a:lnSpc>
              <a:buFontTx/>
              <a:buAutoNum type="arabicPeriod"/>
            </a:pPr>
            <a:r>
              <a:rPr lang="en-US" dirty="0">
                <a:ea typeface="Times New Roman" charset="0"/>
                <a:cs typeface="Times New Roman" charset="0"/>
              </a:rPr>
              <a:t>Costs associated with growth do not exceed its benefits.</a:t>
            </a:r>
          </a:p>
          <a:p>
            <a:pPr marL="457200" indent="-457200">
              <a:lnSpc>
                <a:spcPct val="90000"/>
              </a:lnSpc>
              <a:buFontTx/>
              <a:buAutoNum type="arabicPeriod"/>
            </a:pPr>
            <a:r>
              <a:rPr lang="en-US" dirty="0">
                <a:ea typeface="Times New Roman" charset="0"/>
                <a:cs typeface="Times New Roman" charset="0"/>
              </a:rPr>
              <a:t>Growth may place great strains on quality and customer service.</a:t>
            </a:r>
          </a:p>
          <a:p>
            <a:pPr marL="457200" indent="-457200">
              <a:lnSpc>
                <a:spcPct val="90000"/>
              </a:lnSpc>
              <a:buFontTx/>
              <a:buAutoNum type="arabicPeriod"/>
            </a:pPr>
            <a:r>
              <a:rPr lang="en-US" dirty="0">
                <a:ea typeface="Times New Roman" charset="0"/>
                <a:cs typeface="Times New Roman" charset="0"/>
              </a:rPr>
              <a:t>Large, dominant firms may not want to risk prosecution for monopolistic practices.</a:t>
            </a:r>
          </a:p>
        </p:txBody>
      </p:sp>
      <p:sp>
        <p:nvSpPr>
          <p:cNvPr id="167938" name="Rectangle 2"/>
          <p:cNvSpPr>
            <a:spLocks noGrp="1" noChangeArrowheads="1"/>
          </p:cNvSpPr>
          <p:nvPr>
            <p:ph type="title"/>
          </p:nvPr>
        </p:nvSpPr>
        <p:spPr>
          <a:xfrm>
            <a:off x="990600" y="228600"/>
            <a:ext cx="7848600" cy="1447800"/>
          </a:xfrm>
        </p:spPr>
        <p:txBody>
          <a:bodyPr/>
          <a:lstStyle/>
          <a:p>
            <a:pPr fontAlgn="auto">
              <a:spcAft>
                <a:spcPts val="0"/>
              </a:spcAft>
              <a:defRPr/>
            </a:pPr>
            <a:r>
              <a:rPr lang="en-US" dirty="0" smtClean="0">
                <a:ea typeface="+mj-ea"/>
                <a:cs typeface="+mj-cs"/>
              </a:rPr>
              <a:t>Stability </a:t>
            </a:r>
            <a:r>
              <a:rPr lang="en-US" dirty="0">
                <a:ea typeface="+mj-ea"/>
                <a:cs typeface="+mj-cs"/>
              </a:rPr>
              <a:t>Strategy</a:t>
            </a:r>
          </a:p>
        </p:txBody>
      </p:sp>
      <p:sp>
        <p:nvSpPr>
          <p:cNvPr id="2" name="Footer Placeholder 1"/>
          <p:cNvSpPr>
            <a:spLocks noGrp="1"/>
          </p:cNvSpPr>
          <p:nvPr>
            <p:ph type="ftr" sz="quarter" idx="10"/>
          </p:nvPr>
        </p:nvSpPr>
        <p:spPr/>
        <p:txBody>
          <a:bodyPr/>
          <a:lstStyle/>
          <a:p>
            <a:r>
              <a:rPr lang="en-US" smtClean="0"/>
              <a:t>Strategic Management, 5e. © 2017 Academic Media Solutions. </a:t>
            </a:r>
            <a:endParaRPr lang="en-US"/>
          </a:p>
        </p:txBody>
      </p:sp>
    </p:spTree>
    <p:extLst>
      <p:ext uri="{BB962C8B-B14F-4D97-AF65-F5344CB8AC3E}">
        <p14:creationId xmlns:p14="http://schemas.microsoft.com/office/powerpoint/2010/main" val="617969414"/>
      </p:ext>
    </p:extLst>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idx="1"/>
          </p:nvPr>
        </p:nvSpPr>
        <p:spPr>
          <a:xfrm>
            <a:off x="685800" y="1533144"/>
            <a:ext cx="7772400" cy="3581400"/>
          </a:xfrm>
        </p:spPr>
        <p:txBody>
          <a:bodyPr/>
          <a:lstStyle/>
          <a:p>
            <a:pPr>
              <a:lnSpc>
                <a:spcPct val="90000"/>
              </a:lnSpc>
            </a:pPr>
            <a:r>
              <a:rPr lang="en-US" dirty="0">
                <a:solidFill>
                  <a:srgbClr val="000000"/>
                </a:solidFill>
                <a:ea typeface="Times New Roman" charset="0"/>
                <a:cs typeface="Times New Roman" charset="0"/>
              </a:rPr>
              <a:t>When performance is disappointing, however, a </a:t>
            </a:r>
            <a:r>
              <a:rPr lang="en-US" b="1" dirty="0">
                <a:solidFill>
                  <a:srgbClr val="000000"/>
                </a:solidFill>
                <a:ea typeface="Times New Roman" charset="0"/>
                <a:cs typeface="Times New Roman" charset="0"/>
              </a:rPr>
              <a:t>retrenchment strategy</a:t>
            </a:r>
            <a:r>
              <a:rPr lang="en-US" dirty="0">
                <a:solidFill>
                  <a:srgbClr val="000000"/>
                </a:solidFill>
                <a:ea typeface="Times New Roman" charset="0"/>
                <a:cs typeface="Times New Roman" charset="0"/>
              </a:rPr>
              <a:t> may be appropriate. A firm deliberately reduces its size when it employs a retrenchment strategy.</a:t>
            </a:r>
            <a:r>
              <a:rPr lang="en-US" dirty="0"/>
              <a:t> </a:t>
            </a:r>
          </a:p>
          <a:p>
            <a:pPr>
              <a:lnSpc>
                <a:spcPct val="90000"/>
              </a:lnSpc>
            </a:pPr>
            <a:r>
              <a:rPr lang="en-US" dirty="0"/>
              <a:t>A retrenchment strategy is often accompanied by a reorganization process known as </a:t>
            </a:r>
            <a:r>
              <a:rPr lang="en-US" b="1" dirty="0"/>
              <a:t>corporate restructuring</a:t>
            </a:r>
            <a:r>
              <a:rPr lang="en-US" dirty="0"/>
              <a:t>.</a:t>
            </a:r>
          </a:p>
          <a:p>
            <a:pPr>
              <a:lnSpc>
                <a:spcPct val="90000"/>
              </a:lnSpc>
            </a:pPr>
            <a:r>
              <a:rPr lang="en-US" dirty="0"/>
              <a:t>The three forms of retrenchment are presented in the following slides.</a:t>
            </a:r>
          </a:p>
        </p:txBody>
      </p:sp>
      <p:sp>
        <p:nvSpPr>
          <p:cNvPr id="171010" name="Rectangle 2"/>
          <p:cNvSpPr>
            <a:spLocks noGrp="1" noChangeArrowheads="1"/>
          </p:cNvSpPr>
          <p:nvPr>
            <p:ph type="title"/>
          </p:nvPr>
        </p:nvSpPr>
        <p:spPr>
          <a:xfrm>
            <a:off x="838200" y="313944"/>
            <a:ext cx="7848600" cy="1219200"/>
          </a:xfrm>
        </p:spPr>
        <p:txBody>
          <a:bodyPr/>
          <a:lstStyle/>
          <a:p>
            <a:pPr fontAlgn="auto">
              <a:spcAft>
                <a:spcPts val="0"/>
              </a:spcAft>
              <a:defRPr/>
            </a:pPr>
            <a:r>
              <a:rPr lang="en-US" dirty="0" smtClean="0">
                <a:ea typeface="+mj-ea"/>
                <a:cs typeface="+mj-cs"/>
              </a:rPr>
              <a:t>Retrenchment </a:t>
            </a:r>
            <a:r>
              <a:rPr lang="en-US" dirty="0">
                <a:ea typeface="+mj-ea"/>
                <a:cs typeface="+mj-cs"/>
              </a:rPr>
              <a:t>Strategies</a:t>
            </a:r>
          </a:p>
        </p:txBody>
      </p:sp>
      <p:sp>
        <p:nvSpPr>
          <p:cNvPr id="2" name="Footer Placeholder 1"/>
          <p:cNvSpPr>
            <a:spLocks noGrp="1"/>
          </p:cNvSpPr>
          <p:nvPr>
            <p:ph type="ftr" sz="quarter" idx="10"/>
          </p:nvPr>
        </p:nvSpPr>
        <p:spPr/>
        <p:txBody>
          <a:bodyPr/>
          <a:lstStyle/>
          <a:p>
            <a:r>
              <a:rPr lang="en-US" smtClean="0"/>
              <a:t>Strategic Management, 5e. © 2017 Academic Media Solutions. </a:t>
            </a:r>
            <a:endParaRPr lang="en-US"/>
          </a:p>
        </p:txBody>
      </p:sp>
    </p:spTree>
    <p:extLst>
      <p:ext uri="{BB962C8B-B14F-4D97-AF65-F5344CB8AC3E}">
        <p14:creationId xmlns:p14="http://schemas.microsoft.com/office/powerpoint/2010/main" val="1548195000"/>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
          <p:cNvSpPr>
            <a:spLocks noGrp="1" noChangeArrowheads="1"/>
          </p:cNvSpPr>
          <p:nvPr>
            <p:ph idx="1"/>
          </p:nvPr>
        </p:nvSpPr>
        <p:spPr/>
        <p:txBody>
          <a:bodyPr/>
          <a:lstStyle/>
          <a:p>
            <a:r>
              <a:rPr lang="en-US">
                <a:solidFill>
                  <a:srgbClr val="000000"/>
                </a:solidFill>
                <a:ea typeface="Times New Roman" charset="0"/>
                <a:cs typeface="Times New Roman" charset="0"/>
              </a:rPr>
              <a:t>A</a:t>
            </a:r>
            <a:r>
              <a:rPr lang="en-US" b="1">
                <a:solidFill>
                  <a:srgbClr val="000000"/>
                </a:solidFill>
                <a:ea typeface="Times New Roman" charset="0"/>
                <a:cs typeface="Times New Roman" charset="0"/>
              </a:rPr>
              <a:t> turnaround</a:t>
            </a:r>
            <a:r>
              <a:rPr lang="en-US">
                <a:solidFill>
                  <a:srgbClr val="000000"/>
                </a:solidFill>
                <a:ea typeface="Times New Roman" charset="0"/>
                <a:cs typeface="Times New Roman" charset="0"/>
              </a:rPr>
              <a:t> seeks to transform the corporation into a leaner, more effective firm, and includes such actions as eliminating unprofitable outputs, pruning assets, reducing the size of the workforce, cutting costs of distribution, and reassessing the firm’s product lines and customer groups.</a:t>
            </a:r>
            <a:r>
              <a:rPr lang="en-US"/>
              <a:t> </a:t>
            </a:r>
          </a:p>
        </p:txBody>
      </p:sp>
      <p:sp>
        <p:nvSpPr>
          <p:cNvPr id="212994" name="Rectangle 2"/>
          <p:cNvSpPr>
            <a:spLocks noGrp="1" noChangeArrowheads="1"/>
          </p:cNvSpPr>
          <p:nvPr>
            <p:ph type="title"/>
          </p:nvPr>
        </p:nvSpPr>
        <p:spPr>
          <a:xfrm>
            <a:off x="685800" y="274638"/>
            <a:ext cx="8001000" cy="1143000"/>
          </a:xfrm>
        </p:spPr>
        <p:txBody>
          <a:bodyPr/>
          <a:lstStyle/>
          <a:p>
            <a:pPr fontAlgn="auto">
              <a:spcAft>
                <a:spcPts val="0"/>
              </a:spcAft>
              <a:defRPr/>
            </a:pPr>
            <a:r>
              <a:rPr lang="en-US" dirty="0" smtClean="0">
                <a:ea typeface="+mj-ea"/>
                <a:cs typeface="+mj-cs"/>
              </a:rPr>
              <a:t>Turnaround</a:t>
            </a:r>
            <a:endParaRPr lang="en-US" dirty="0">
              <a:ea typeface="+mj-ea"/>
              <a:cs typeface="+mj-cs"/>
            </a:endParaRPr>
          </a:p>
        </p:txBody>
      </p:sp>
      <p:sp>
        <p:nvSpPr>
          <p:cNvPr id="2" name="Footer Placeholder 1"/>
          <p:cNvSpPr>
            <a:spLocks noGrp="1"/>
          </p:cNvSpPr>
          <p:nvPr>
            <p:ph type="ftr" sz="quarter" idx="10"/>
          </p:nvPr>
        </p:nvSpPr>
        <p:spPr/>
        <p:txBody>
          <a:bodyPr/>
          <a:lstStyle/>
          <a:p>
            <a:r>
              <a:rPr lang="en-US" smtClean="0"/>
              <a:t>Strategic Management, 5e. © 2017 Academic Media Solutions. </a:t>
            </a:r>
            <a:endParaRPr lang="en-US"/>
          </a:p>
        </p:txBody>
      </p:sp>
    </p:spTree>
    <p:extLst>
      <p:ext uri="{BB962C8B-B14F-4D97-AF65-F5344CB8AC3E}">
        <p14:creationId xmlns:p14="http://schemas.microsoft.com/office/powerpoint/2010/main" val="2260256319"/>
      </p:ext>
    </p:extLst>
  </p:cSld>
  <p:clrMapOvr>
    <a:masterClrMapping/>
  </p:clrMapOvr>
  <p:transition>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Grp="1" noChangeArrowheads="1"/>
          </p:cNvSpPr>
          <p:nvPr>
            <p:ph idx="1"/>
          </p:nvPr>
        </p:nvSpPr>
        <p:spPr/>
        <p:txBody>
          <a:bodyPr/>
          <a:lstStyle/>
          <a:p>
            <a:r>
              <a:rPr lang="en-US" b="1">
                <a:solidFill>
                  <a:srgbClr val="000000"/>
                </a:solidFill>
                <a:ea typeface="Times New Roman" charset="0"/>
                <a:cs typeface="Times New Roman" charset="0"/>
              </a:rPr>
              <a:t>Divestment</a:t>
            </a:r>
            <a:r>
              <a:rPr lang="en-US">
                <a:solidFill>
                  <a:srgbClr val="000000"/>
                </a:solidFill>
                <a:ea typeface="Times New Roman" charset="0"/>
                <a:cs typeface="Times New Roman" charset="0"/>
              </a:rPr>
              <a:t>—selling one or more of a firm’s business units—may be necessary when the industry is in decline, or when a business unit drains resources from more profitable units, is not performing well, or is not synergistic with other corporate holdings.</a:t>
            </a:r>
            <a:r>
              <a:rPr lang="en-US"/>
              <a:t> </a:t>
            </a:r>
          </a:p>
        </p:txBody>
      </p:sp>
      <p:sp>
        <p:nvSpPr>
          <p:cNvPr id="214018" name="Rectangle 2"/>
          <p:cNvSpPr>
            <a:spLocks noGrp="1" noChangeArrowheads="1"/>
          </p:cNvSpPr>
          <p:nvPr>
            <p:ph type="title"/>
          </p:nvPr>
        </p:nvSpPr>
        <p:spPr>
          <a:xfrm>
            <a:off x="609600" y="274638"/>
            <a:ext cx="8077200" cy="1143000"/>
          </a:xfrm>
        </p:spPr>
        <p:txBody>
          <a:bodyPr/>
          <a:lstStyle/>
          <a:p>
            <a:pPr fontAlgn="auto">
              <a:spcAft>
                <a:spcPts val="0"/>
              </a:spcAft>
              <a:defRPr/>
            </a:pPr>
            <a:r>
              <a:rPr lang="en-US" dirty="0" smtClean="0">
                <a:ea typeface="+mj-ea"/>
                <a:cs typeface="+mj-cs"/>
              </a:rPr>
              <a:t>Divestment</a:t>
            </a:r>
            <a:endParaRPr lang="en-US" dirty="0">
              <a:ea typeface="+mj-ea"/>
              <a:cs typeface="+mj-cs"/>
            </a:endParaRPr>
          </a:p>
        </p:txBody>
      </p:sp>
      <p:sp>
        <p:nvSpPr>
          <p:cNvPr id="2" name="Footer Placeholder 1"/>
          <p:cNvSpPr>
            <a:spLocks noGrp="1"/>
          </p:cNvSpPr>
          <p:nvPr>
            <p:ph type="ftr" sz="quarter" idx="10"/>
          </p:nvPr>
        </p:nvSpPr>
        <p:spPr/>
        <p:txBody>
          <a:bodyPr/>
          <a:lstStyle/>
          <a:p>
            <a:r>
              <a:rPr lang="en-US" smtClean="0"/>
              <a:t>Strategic Management, 5e. © 2017 Academic Media Solutions. </a:t>
            </a:r>
            <a:endParaRPr lang="en-US"/>
          </a:p>
        </p:txBody>
      </p:sp>
    </p:spTree>
    <p:extLst>
      <p:ext uri="{BB962C8B-B14F-4D97-AF65-F5344CB8AC3E}">
        <p14:creationId xmlns:p14="http://schemas.microsoft.com/office/powerpoint/2010/main" val="4085145056"/>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3"/>
          <p:cNvSpPr>
            <a:spLocks noGrp="1" noChangeArrowheads="1"/>
          </p:cNvSpPr>
          <p:nvPr>
            <p:ph idx="1"/>
          </p:nvPr>
        </p:nvSpPr>
        <p:spPr/>
        <p:txBody>
          <a:bodyPr/>
          <a:lstStyle/>
          <a:p>
            <a:r>
              <a:rPr lang="en-US" b="1" dirty="0">
                <a:solidFill>
                  <a:srgbClr val="000000"/>
                </a:solidFill>
                <a:ea typeface="Times New Roman" charset="0"/>
                <a:cs typeface="Times New Roman" charset="0"/>
              </a:rPr>
              <a:t>Liquidation</a:t>
            </a:r>
            <a:r>
              <a:rPr lang="en-US" dirty="0">
                <a:solidFill>
                  <a:srgbClr val="000000"/>
                </a:solidFill>
                <a:ea typeface="Times New Roman" charset="0"/>
                <a:cs typeface="Times New Roman" charset="0"/>
              </a:rPr>
              <a:t> is the strategy of last resort</a:t>
            </a:r>
            <a:r>
              <a:rPr lang="en-US" dirty="0" smtClean="0">
                <a:solidFill>
                  <a:srgbClr val="000000"/>
                </a:solidFill>
                <a:ea typeface="Times New Roman" charset="0"/>
                <a:cs typeface="Times New Roman" charset="0"/>
              </a:rPr>
              <a:t>,                     </a:t>
            </a:r>
            <a:r>
              <a:rPr lang="en-US" dirty="0">
                <a:solidFill>
                  <a:srgbClr val="000000"/>
                </a:solidFill>
                <a:ea typeface="Times New Roman" charset="0"/>
                <a:cs typeface="Times New Roman" charset="0"/>
              </a:rPr>
              <a:t>and terminates the business unit by </a:t>
            </a:r>
            <a:r>
              <a:rPr lang="en-US" dirty="0" smtClean="0">
                <a:solidFill>
                  <a:srgbClr val="000000"/>
                </a:solidFill>
                <a:ea typeface="Times New Roman" charset="0"/>
                <a:cs typeface="Times New Roman" charset="0"/>
              </a:rPr>
              <a:t>                      selling </a:t>
            </a:r>
            <a:r>
              <a:rPr lang="en-US" dirty="0">
                <a:solidFill>
                  <a:srgbClr val="000000"/>
                </a:solidFill>
                <a:ea typeface="Times New Roman" charset="0"/>
                <a:cs typeface="Times New Roman" charset="0"/>
              </a:rPr>
              <a:t>its assets. In effect, liquidation </a:t>
            </a:r>
            <a:r>
              <a:rPr lang="en-US" dirty="0" smtClean="0">
                <a:solidFill>
                  <a:srgbClr val="000000"/>
                </a:solidFill>
                <a:ea typeface="Times New Roman" charset="0"/>
                <a:cs typeface="Times New Roman" charset="0"/>
              </a:rPr>
              <a:t>                represents </a:t>
            </a:r>
            <a:r>
              <a:rPr lang="en-US" dirty="0">
                <a:solidFill>
                  <a:srgbClr val="000000"/>
                </a:solidFill>
                <a:ea typeface="Times New Roman" charset="0"/>
                <a:cs typeface="Times New Roman" charset="0"/>
              </a:rPr>
              <a:t>a divestment of </a:t>
            </a:r>
            <a:r>
              <a:rPr lang="en-US" i="1" dirty="0">
                <a:solidFill>
                  <a:srgbClr val="000000"/>
                </a:solidFill>
                <a:ea typeface="Times New Roman" charset="0"/>
                <a:cs typeface="Times New Roman" charset="0"/>
              </a:rPr>
              <a:t>all</a:t>
            </a:r>
            <a:r>
              <a:rPr lang="en-US" dirty="0">
                <a:solidFill>
                  <a:srgbClr val="000000"/>
                </a:solidFill>
                <a:ea typeface="Times New Roman" charset="0"/>
                <a:cs typeface="Times New Roman" charset="0"/>
              </a:rPr>
              <a:t> the firm’s </a:t>
            </a:r>
            <a:r>
              <a:rPr lang="en-US" dirty="0" smtClean="0">
                <a:solidFill>
                  <a:srgbClr val="000000"/>
                </a:solidFill>
                <a:ea typeface="Times New Roman" charset="0"/>
                <a:cs typeface="Times New Roman" charset="0"/>
              </a:rPr>
              <a:t>                   business </a:t>
            </a:r>
            <a:r>
              <a:rPr lang="en-US" dirty="0">
                <a:solidFill>
                  <a:srgbClr val="000000"/>
                </a:solidFill>
                <a:ea typeface="Times New Roman" charset="0"/>
                <a:cs typeface="Times New Roman" charset="0"/>
              </a:rPr>
              <a:t>units and should be adopted </a:t>
            </a:r>
            <a:r>
              <a:rPr lang="en-US" dirty="0" smtClean="0">
                <a:solidFill>
                  <a:srgbClr val="000000"/>
                </a:solidFill>
                <a:ea typeface="Times New Roman" charset="0"/>
                <a:cs typeface="Times New Roman" charset="0"/>
              </a:rPr>
              <a:t>                       only </a:t>
            </a:r>
            <a:r>
              <a:rPr lang="en-US" dirty="0">
                <a:solidFill>
                  <a:srgbClr val="000000"/>
                </a:solidFill>
                <a:ea typeface="Times New Roman" charset="0"/>
                <a:cs typeface="Times New Roman" charset="0"/>
              </a:rPr>
              <a:t>under extreme conditions.</a:t>
            </a:r>
            <a:r>
              <a:rPr lang="en-US" dirty="0"/>
              <a:t> </a:t>
            </a:r>
          </a:p>
        </p:txBody>
      </p:sp>
      <p:sp>
        <p:nvSpPr>
          <p:cNvPr id="211970" name="Rectangle 2"/>
          <p:cNvSpPr>
            <a:spLocks noGrp="1" noChangeArrowheads="1"/>
          </p:cNvSpPr>
          <p:nvPr>
            <p:ph type="title"/>
          </p:nvPr>
        </p:nvSpPr>
        <p:spPr>
          <a:xfrm>
            <a:off x="533400" y="274638"/>
            <a:ext cx="8153400" cy="1143000"/>
          </a:xfrm>
        </p:spPr>
        <p:txBody>
          <a:bodyPr/>
          <a:lstStyle/>
          <a:p>
            <a:pPr fontAlgn="auto">
              <a:spcAft>
                <a:spcPts val="0"/>
              </a:spcAft>
              <a:defRPr/>
            </a:pPr>
            <a:r>
              <a:rPr lang="en-US" dirty="0" smtClean="0">
                <a:ea typeface="+mj-ea"/>
                <a:cs typeface="+mj-cs"/>
              </a:rPr>
              <a:t>Liquidation</a:t>
            </a:r>
            <a:endParaRPr lang="en-US" dirty="0">
              <a:ea typeface="+mj-ea"/>
              <a:cs typeface="+mj-cs"/>
            </a:endParaRPr>
          </a:p>
        </p:txBody>
      </p:sp>
      <p:sp>
        <p:nvSpPr>
          <p:cNvPr id="2" name="Footer Placeholder 1"/>
          <p:cNvSpPr>
            <a:spLocks noGrp="1"/>
          </p:cNvSpPr>
          <p:nvPr>
            <p:ph type="ftr" sz="quarter" idx="10"/>
          </p:nvPr>
        </p:nvSpPr>
        <p:spPr/>
        <p:txBody>
          <a:bodyPr/>
          <a:lstStyle/>
          <a:p>
            <a:r>
              <a:rPr lang="en-US" smtClean="0"/>
              <a:t>Strategic Management, 5e. © 2017 Academic Media Solutions. </a:t>
            </a:r>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34200" y="274638"/>
            <a:ext cx="2019826" cy="3057144"/>
          </a:xfrm>
          <a:prstGeom prst="rect">
            <a:avLst/>
          </a:prstGeom>
        </p:spPr>
      </p:pic>
      <p:sp>
        <p:nvSpPr>
          <p:cNvPr id="4" name="TextBox 3"/>
          <p:cNvSpPr txBox="1"/>
          <p:nvPr/>
        </p:nvSpPr>
        <p:spPr>
          <a:xfrm rot="16200000">
            <a:off x="8203198" y="2497791"/>
            <a:ext cx="1635384" cy="246221"/>
          </a:xfrm>
          <a:prstGeom prst="rect">
            <a:avLst/>
          </a:prstGeom>
          <a:noFill/>
        </p:spPr>
        <p:txBody>
          <a:bodyPr wrap="none" rtlCol="0">
            <a:spAutoFit/>
          </a:bodyPr>
          <a:lstStyle/>
          <a:p>
            <a:r>
              <a:rPr lang="en-US" sz="1000" dirty="0"/>
              <a:t>© </a:t>
            </a:r>
            <a:r>
              <a:rPr lang="en-US" sz="1000" dirty="0" err="1"/>
              <a:t>JohnKwon@Shutterstock</a:t>
            </a:r>
            <a:endParaRPr lang="en-US" sz="1000" dirty="0"/>
          </a:p>
        </p:txBody>
      </p:sp>
    </p:spTree>
    <p:extLst>
      <p:ext uri="{BB962C8B-B14F-4D97-AF65-F5344CB8AC3E}">
        <p14:creationId xmlns:p14="http://schemas.microsoft.com/office/powerpoint/2010/main" val="4049194687"/>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Grp="1" noChangeArrowheads="1"/>
          </p:cNvSpPr>
          <p:nvPr>
            <p:ph idx="1"/>
          </p:nvPr>
        </p:nvSpPr>
        <p:spPr>
          <a:xfrm>
            <a:off x="1143000" y="2286000"/>
            <a:ext cx="7772400" cy="2971800"/>
          </a:xfrm>
        </p:spPr>
        <p:txBody>
          <a:bodyPr/>
          <a:lstStyle/>
          <a:p>
            <a:r>
              <a:rPr lang="en-US" dirty="0"/>
              <a:t>What is the corporate profile?</a:t>
            </a:r>
          </a:p>
          <a:p>
            <a:r>
              <a:rPr lang="en-US" dirty="0"/>
              <a:t>What is the corporate strategy? </a:t>
            </a:r>
            <a:endParaRPr lang="en-US" dirty="0" smtClean="0"/>
          </a:p>
          <a:p>
            <a:r>
              <a:rPr lang="en-US" dirty="0" smtClean="0"/>
              <a:t>Provide support and explain </a:t>
            </a:r>
            <a:r>
              <a:rPr lang="en-US" dirty="0"/>
              <a:t>the details.</a:t>
            </a:r>
          </a:p>
        </p:txBody>
      </p:sp>
      <p:sp>
        <p:nvSpPr>
          <p:cNvPr id="172034" name="Rectangle 2"/>
          <p:cNvSpPr>
            <a:spLocks noGrp="1" noChangeArrowheads="1"/>
          </p:cNvSpPr>
          <p:nvPr>
            <p:ph type="title"/>
          </p:nvPr>
        </p:nvSpPr>
        <p:spPr>
          <a:xfrm>
            <a:off x="1066800" y="304800"/>
            <a:ext cx="7848600" cy="1752600"/>
          </a:xfrm>
        </p:spPr>
        <p:txBody>
          <a:bodyPr/>
          <a:lstStyle/>
          <a:p>
            <a:pPr fontAlgn="auto">
              <a:spcAft>
                <a:spcPts val="0"/>
              </a:spcAft>
              <a:defRPr/>
            </a:pPr>
            <a:r>
              <a:rPr lang="en-US" dirty="0">
                <a:solidFill>
                  <a:srgbClr val="3366FF"/>
                </a:solidFill>
                <a:ea typeface="+mj-ea"/>
                <a:cs typeface="+mj-cs"/>
              </a:rPr>
              <a:t>Case Analysis Step 9: </a:t>
            </a:r>
            <a:r>
              <a:rPr lang="en-US" dirty="0" smtClean="0">
                <a:solidFill>
                  <a:srgbClr val="3366FF"/>
                </a:solidFill>
                <a:ea typeface="+mj-ea"/>
                <a:cs typeface="+mj-cs"/>
              </a:rPr>
              <a:t/>
            </a:r>
            <a:br>
              <a:rPr lang="en-US" dirty="0" smtClean="0">
                <a:solidFill>
                  <a:srgbClr val="3366FF"/>
                </a:solidFill>
                <a:ea typeface="+mj-ea"/>
                <a:cs typeface="+mj-cs"/>
              </a:rPr>
            </a:br>
            <a:r>
              <a:rPr lang="en-US" dirty="0" smtClean="0">
                <a:solidFill>
                  <a:srgbClr val="3366FF"/>
                </a:solidFill>
                <a:ea typeface="+mj-ea"/>
                <a:cs typeface="+mj-cs"/>
              </a:rPr>
              <a:t>Identify </a:t>
            </a:r>
            <a:r>
              <a:rPr lang="en-US" dirty="0">
                <a:solidFill>
                  <a:srgbClr val="3366FF"/>
                </a:solidFill>
                <a:ea typeface="+mj-ea"/>
                <a:cs typeface="+mj-cs"/>
              </a:rPr>
              <a:t>the Corporate Strategy</a:t>
            </a:r>
          </a:p>
        </p:txBody>
      </p:sp>
      <p:sp>
        <p:nvSpPr>
          <p:cNvPr id="2" name="Footer Placeholder 1"/>
          <p:cNvSpPr>
            <a:spLocks noGrp="1"/>
          </p:cNvSpPr>
          <p:nvPr>
            <p:ph type="ftr" sz="quarter" idx="10"/>
          </p:nvPr>
        </p:nvSpPr>
        <p:spPr/>
        <p:txBody>
          <a:bodyPr/>
          <a:lstStyle/>
          <a:p>
            <a:r>
              <a:rPr lang="en-US" smtClean="0"/>
              <a:t>Strategic Management, 5e. © 2017 Academic Media Solutions. </a:t>
            </a:r>
            <a:endParaRPr lang="en-US"/>
          </a:p>
        </p:txBody>
      </p:sp>
    </p:spTree>
    <p:extLst>
      <p:ext uri="{BB962C8B-B14F-4D97-AF65-F5344CB8AC3E}">
        <p14:creationId xmlns:p14="http://schemas.microsoft.com/office/powerpoint/2010/main" val="2245576267"/>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idx="1"/>
          </p:nvPr>
        </p:nvSpPr>
        <p:spPr>
          <a:xfrm>
            <a:off x="1066800" y="1676400"/>
            <a:ext cx="7848600" cy="4572000"/>
          </a:xfrm>
        </p:spPr>
        <p:txBody>
          <a:bodyPr/>
          <a:lstStyle/>
          <a:p>
            <a:pPr marL="381000" indent="-381000">
              <a:lnSpc>
                <a:spcPct val="90000"/>
              </a:lnSpc>
            </a:pPr>
            <a:r>
              <a:rPr lang="en-US" sz="2400" dirty="0">
                <a:ea typeface="Times New Roman" charset="0"/>
                <a:cs typeface="Times New Roman" charset="0"/>
              </a:rPr>
              <a:t>The </a:t>
            </a:r>
            <a:r>
              <a:rPr lang="en-US" sz="2400" b="1" dirty="0">
                <a:ea typeface="Times New Roman" charset="0"/>
                <a:cs typeface="Times New Roman" charset="0"/>
              </a:rPr>
              <a:t>Boston Consulting Group (BCG) Matrix</a:t>
            </a:r>
            <a:r>
              <a:rPr lang="en-US" sz="2400" dirty="0">
                <a:ea typeface="Times New Roman" charset="0"/>
                <a:cs typeface="Times New Roman" charset="0"/>
              </a:rPr>
              <a:t> is </a:t>
            </a:r>
            <a:r>
              <a:rPr lang="en-US" sz="2400" dirty="0" smtClean="0">
                <a:ea typeface="Times New Roman" charset="0"/>
                <a:cs typeface="Times New Roman" charset="0"/>
              </a:rPr>
              <a:t>a corporate </a:t>
            </a:r>
            <a:r>
              <a:rPr lang="en-US" sz="2400" dirty="0">
                <a:ea typeface="Times New Roman" charset="0"/>
                <a:cs typeface="Times New Roman" charset="0"/>
              </a:rPr>
              <a:t>portfolio framework that examines the relationships among business units held by a single firm. There are four kinds of businesses within the matrix:</a:t>
            </a:r>
          </a:p>
          <a:p>
            <a:pPr marL="381000" indent="-381000">
              <a:lnSpc>
                <a:spcPct val="90000"/>
              </a:lnSpc>
              <a:buFontTx/>
              <a:buAutoNum type="arabicPeriod"/>
            </a:pPr>
            <a:r>
              <a:rPr lang="en-US" sz="2400" dirty="0">
                <a:solidFill>
                  <a:srgbClr val="000000"/>
                </a:solidFill>
                <a:ea typeface="Arial" charset="0"/>
                <a:cs typeface="Arial" charset="0"/>
              </a:rPr>
              <a:t>Stars- high growth potential &amp; high market share</a:t>
            </a:r>
            <a:endParaRPr lang="en-US" sz="2400" dirty="0">
              <a:ea typeface="Times New Roman" charset="0"/>
              <a:cs typeface="Times New Roman" charset="0"/>
            </a:endParaRPr>
          </a:p>
          <a:p>
            <a:pPr marL="381000" indent="-381000">
              <a:lnSpc>
                <a:spcPct val="90000"/>
              </a:lnSpc>
              <a:buFontTx/>
              <a:buAutoNum type="arabicPeriod"/>
            </a:pPr>
            <a:r>
              <a:rPr lang="en-US" sz="2400" dirty="0">
                <a:solidFill>
                  <a:srgbClr val="000000"/>
                </a:solidFill>
                <a:ea typeface="Arial" charset="0"/>
                <a:cs typeface="Arial" charset="0"/>
              </a:rPr>
              <a:t>Question Marks- high growth potential, but low market share</a:t>
            </a:r>
          </a:p>
          <a:p>
            <a:pPr marL="381000" indent="-381000">
              <a:lnSpc>
                <a:spcPct val="90000"/>
              </a:lnSpc>
              <a:buFontTx/>
              <a:buAutoNum type="arabicPeriod"/>
            </a:pPr>
            <a:r>
              <a:rPr lang="en-US" sz="2400" dirty="0">
                <a:solidFill>
                  <a:srgbClr val="000000"/>
                </a:solidFill>
                <a:ea typeface="Arial" charset="0"/>
                <a:cs typeface="Arial" charset="0"/>
              </a:rPr>
              <a:t>Cash Cows- low growth potential, but high market share</a:t>
            </a:r>
          </a:p>
          <a:p>
            <a:pPr marL="381000" indent="-381000">
              <a:lnSpc>
                <a:spcPct val="90000"/>
              </a:lnSpc>
              <a:buFontTx/>
              <a:buAutoNum type="arabicPeriod"/>
            </a:pPr>
            <a:r>
              <a:rPr lang="en-US" sz="2400" dirty="0">
                <a:solidFill>
                  <a:srgbClr val="000000"/>
                </a:solidFill>
                <a:ea typeface="Arial" charset="0"/>
                <a:cs typeface="Arial" charset="0"/>
              </a:rPr>
              <a:t>Dogs- low growth potential &amp; low market share </a:t>
            </a:r>
            <a:endParaRPr lang="en-US" sz="2400" dirty="0">
              <a:ea typeface="Times New Roman" charset="0"/>
              <a:cs typeface="Times New Roman" charset="0"/>
            </a:endParaRPr>
          </a:p>
        </p:txBody>
      </p:sp>
      <p:sp>
        <p:nvSpPr>
          <p:cNvPr id="215042" name="Rectangle 2"/>
          <p:cNvSpPr>
            <a:spLocks noGrp="1" noChangeArrowheads="1"/>
          </p:cNvSpPr>
          <p:nvPr>
            <p:ph type="title"/>
          </p:nvPr>
        </p:nvSpPr>
        <p:spPr>
          <a:xfrm>
            <a:off x="838200" y="274638"/>
            <a:ext cx="7848600" cy="1143000"/>
          </a:xfrm>
        </p:spPr>
        <p:txBody>
          <a:bodyPr/>
          <a:lstStyle/>
          <a:p>
            <a:pPr fontAlgn="auto">
              <a:spcAft>
                <a:spcPts val="0"/>
              </a:spcAft>
              <a:defRPr/>
            </a:pPr>
            <a:r>
              <a:rPr lang="en-US" dirty="0" smtClean="0">
                <a:ea typeface="+mj-ea"/>
                <a:cs typeface="+mj-cs"/>
              </a:rPr>
              <a:t>BCG </a:t>
            </a:r>
            <a:r>
              <a:rPr lang="en-US" dirty="0">
                <a:ea typeface="+mj-ea"/>
                <a:cs typeface="+mj-cs"/>
              </a:rPr>
              <a:t>Growth-Share Matrix</a:t>
            </a:r>
          </a:p>
        </p:txBody>
      </p:sp>
      <p:sp>
        <p:nvSpPr>
          <p:cNvPr id="2" name="Footer Placeholder 1"/>
          <p:cNvSpPr>
            <a:spLocks noGrp="1"/>
          </p:cNvSpPr>
          <p:nvPr>
            <p:ph type="ftr" sz="quarter" idx="10"/>
          </p:nvPr>
        </p:nvSpPr>
        <p:spPr/>
        <p:txBody>
          <a:bodyPr/>
          <a:lstStyle/>
          <a:p>
            <a:r>
              <a:rPr lang="en-US" smtClean="0"/>
              <a:t>Strategic Management, 5e. © 2017 Academic Media Solutions. </a:t>
            </a:r>
            <a:endParaRPr lang="en-US"/>
          </a:p>
        </p:txBody>
      </p:sp>
    </p:spTree>
    <p:extLst>
      <p:ext uri="{BB962C8B-B14F-4D97-AF65-F5344CB8AC3E}">
        <p14:creationId xmlns:p14="http://schemas.microsoft.com/office/powerpoint/2010/main" val="1980926809"/>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idx="1"/>
          </p:nvPr>
        </p:nvSpPr>
        <p:spPr>
          <a:xfrm>
            <a:off x="762000" y="1600200"/>
            <a:ext cx="7772400" cy="3429000"/>
          </a:xfrm>
        </p:spPr>
        <p:txBody>
          <a:bodyPr/>
          <a:lstStyle/>
          <a:p>
            <a:r>
              <a:rPr lang="en-US" dirty="0"/>
              <a:t>Corporate Profile (3 options</a:t>
            </a:r>
            <a:r>
              <a:rPr lang="en-US" dirty="0" smtClean="0"/>
              <a:t>)</a:t>
            </a:r>
          </a:p>
          <a:p>
            <a:r>
              <a:rPr lang="en-US" dirty="0"/>
              <a:t>Corporate Strategies (3 options)</a:t>
            </a:r>
          </a:p>
          <a:p>
            <a:r>
              <a:rPr lang="en-US" dirty="0"/>
              <a:t>Different Means of Pursuing Corporate Growth</a:t>
            </a:r>
          </a:p>
          <a:p>
            <a:r>
              <a:rPr lang="en-US" dirty="0"/>
              <a:t>When Stability is Better than Growth</a:t>
            </a:r>
          </a:p>
          <a:p>
            <a:r>
              <a:rPr lang="en-US" dirty="0"/>
              <a:t>The Boston Consulting Group (BCG) Matrix</a:t>
            </a:r>
          </a:p>
        </p:txBody>
      </p:sp>
      <p:sp>
        <p:nvSpPr>
          <p:cNvPr id="118786" name="Rectangle 2"/>
          <p:cNvSpPr>
            <a:spLocks noGrp="1" noChangeArrowheads="1"/>
          </p:cNvSpPr>
          <p:nvPr>
            <p:ph type="title"/>
          </p:nvPr>
        </p:nvSpPr>
        <p:spPr>
          <a:xfrm>
            <a:off x="838200" y="304800"/>
            <a:ext cx="7848600" cy="1295400"/>
          </a:xfrm>
        </p:spPr>
        <p:txBody>
          <a:bodyPr/>
          <a:lstStyle/>
          <a:p>
            <a:pPr fontAlgn="auto">
              <a:spcAft>
                <a:spcPts val="0"/>
              </a:spcAft>
              <a:defRPr/>
            </a:pPr>
            <a:r>
              <a:rPr lang="en-US" dirty="0">
                <a:ea typeface="+mj-ea"/>
                <a:cs typeface="+mj-cs"/>
              </a:rPr>
              <a:t>Chapter 6: Key Issues</a:t>
            </a:r>
          </a:p>
        </p:txBody>
      </p:sp>
      <p:sp>
        <p:nvSpPr>
          <p:cNvPr id="2" name="Footer Placeholder 1"/>
          <p:cNvSpPr>
            <a:spLocks noGrp="1"/>
          </p:cNvSpPr>
          <p:nvPr>
            <p:ph type="ftr" sz="quarter" idx="10"/>
          </p:nvPr>
        </p:nvSpPr>
        <p:spPr/>
        <p:txBody>
          <a:bodyPr/>
          <a:lstStyle/>
          <a:p>
            <a:r>
              <a:rPr lang="en-US" smtClean="0"/>
              <a:t>Strategic Management, 5e. © 2017 Academic Media Solutions. </a:t>
            </a:r>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4001492"/>
            <a:ext cx="2816491" cy="2306002"/>
          </a:xfrm>
          <a:prstGeom prst="rect">
            <a:avLst/>
          </a:prstGeom>
        </p:spPr>
      </p:pic>
      <p:sp>
        <p:nvSpPr>
          <p:cNvPr id="4" name="TextBox 3"/>
          <p:cNvSpPr txBox="1"/>
          <p:nvPr/>
        </p:nvSpPr>
        <p:spPr>
          <a:xfrm rot="16200000">
            <a:off x="7319976" y="5431806"/>
            <a:ext cx="1661032" cy="246221"/>
          </a:xfrm>
          <a:prstGeom prst="rect">
            <a:avLst/>
          </a:prstGeom>
          <a:noFill/>
        </p:spPr>
        <p:txBody>
          <a:bodyPr wrap="none" rtlCol="0">
            <a:spAutoFit/>
          </a:bodyPr>
          <a:lstStyle/>
          <a:p>
            <a:r>
              <a:rPr lang="en-US" sz="1000" dirty="0"/>
              <a:t>© </a:t>
            </a:r>
            <a:r>
              <a:rPr lang="en-US" sz="1000" dirty="0" err="1"/>
              <a:t>Shutter_M@Shutterstock</a:t>
            </a:r>
            <a:endParaRPr lang="en-US" sz="1000" dirty="0"/>
          </a:p>
        </p:txBody>
      </p:sp>
    </p:spTree>
    <p:extLst>
      <p:ext uri="{BB962C8B-B14F-4D97-AF65-F5344CB8AC3E}">
        <p14:creationId xmlns:p14="http://schemas.microsoft.com/office/powerpoint/2010/main" val="3688544209"/>
      </p:ext>
    </p:extLst>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a:buNone/>
            </a:pPr>
            <a:r>
              <a:rPr lang="en-US" dirty="0" smtClean="0"/>
              <a:t>Matrix</a:t>
            </a:r>
            <a:endParaRPr lang="en-US" dirty="0"/>
          </a:p>
        </p:txBody>
      </p:sp>
      <p:sp>
        <p:nvSpPr>
          <p:cNvPr id="175106" name="Rectangle 2"/>
          <p:cNvSpPr>
            <a:spLocks noGrp="1" noChangeArrowheads="1"/>
          </p:cNvSpPr>
          <p:nvPr>
            <p:ph type="title"/>
          </p:nvPr>
        </p:nvSpPr>
        <p:spPr/>
        <p:txBody>
          <a:bodyPr>
            <a:normAutofit fontScale="90000"/>
          </a:bodyPr>
          <a:lstStyle/>
          <a:p>
            <a:pPr fontAlgn="auto">
              <a:spcAft>
                <a:spcPts val="0"/>
              </a:spcAft>
              <a:defRPr/>
            </a:pPr>
            <a:r>
              <a:rPr lang="en-US" dirty="0">
                <a:ea typeface="+mj-ea"/>
                <a:cs typeface="+mj-cs"/>
              </a:rPr>
              <a:t>The (Original) BCG </a:t>
            </a:r>
            <a:r>
              <a:rPr lang="en-US" dirty="0" smtClean="0">
                <a:ea typeface="+mj-ea"/>
                <a:cs typeface="+mj-cs"/>
              </a:rPr>
              <a:t>Growth</a:t>
            </a:r>
            <a:r>
              <a:rPr lang="en-US" dirty="0">
                <a:ea typeface="+mj-ea"/>
                <a:cs typeface="+mj-cs"/>
              </a:rPr>
              <a:t>-Share Matrix</a:t>
            </a:r>
          </a:p>
        </p:txBody>
      </p:sp>
      <p:graphicFrame>
        <p:nvGraphicFramePr>
          <p:cNvPr id="175144" name="Group 40"/>
          <p:cNvGraphicFramePr>
            <a:graphicFrameLocks noGrp="1"/>
          </p:cNvGraphicFramePr>
          <p:nvPr/>
        </p:nvGraphicFramePr>
        <p:xfrm>
          <a:off x="1524000" y="2133600"/>
          <a:ext cx="6096000" cy="3727451"/>
        </p:xfrm>
        <a:graphic>
          <a:graphicData uri="http://schemas.openxmlformats.org/drawingml/2006/table">
            <a:tbl>
              <a:tblPr/>
              <a:tblGrid>
                <a:gridCol w="1752600"/>
                <a:gridCol w="2057400"/>
                <a:gridCol w="2286000"/>
              </a:tblGrid>
              <a:tr h="1028700">
                <a:tc>
                  <a:txBody>
                    <a:bodyPr/>
                    <a:lstStyle/>
                    <a:p>
                      <a:pPr marL="0" marR="0" lvl="0" indent="0" algn="l" defTabSz="914400" rtl="0" eaLnBrk="1" fontAlgn="base" latinLnBrk="0" hangingPunct="1">
                        <a:lnSpc>
                          <a:spcPct val="100000"/>
                        </a:lnSpc>
                        <a:spcBef>
                          <a:spcPct val="50000"/>
                        </a:spcBef>
                        <a:spcAft>
                          <a:spcPct val="0"/>
                        </a:spcAft>
                        <a:buClr>
                          <a:srgbClr val="CC3300"/>
                        </a:buClr>
                        <a:buSzTx/>
                        <a:buFontTx/>
                        <a:buNone/>
                        <a:tabLst/>
                      </a:pPr>
                      <a:endParaRPr kumimoji="0" lang="en-US" sz="2000" b="0" i="0" u="none" strike="noStrike" cap="none" normalizeH="0" baseline="0" dirty="0">
                        <a:ln>
                          <a:noFill/>
                        </a:ln>
                        <a:solidFill>
                          <a:schemeClr val="tx1"/>
                        </a:solidFill>
                        <a:effectLst/>
                        <a:latin typeface="Arial" charset="0"/>
                      </a:endParaRP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E1B7D7"/>
                    </a:solidFill>
                  </a:tcPr>
                </a:tc>
                <a:tc>
                  <a:txBody>
                    <a:bodyPr/>
                    <a:lstStyle/>
                    <a:p>
                      <a:pPr marL="0" marR="0" lvl="0" indent="0" algn="l" defTabSz="914400" rtl="0" eaLnBrk="1" fontAlgn="base" latinLnBrk="0" hangingPunct="1">
                        <a:lnSpc>
                          <a:spcPct val="100000"/>
                        </a:lnSpc>
                        <a:spcBef>
                          <a:spcPct val="50000"/>
                        </a:spcBef>
                        <a:spcAft>
                          <a:spcPct val="0"/>
                        </a:spcAft>
                        <a:buClr>
                          <a:srgbClr val="CC3300"/>
                        </a:buClr>
                        <a:buSzTx/>
                        <a:buFontTx/>
                        <a:buNone/>
                        <a:tabLst/>
                      </a:pPr>
                      <a:r>
                        <a:rPr kumimoji="0" lang="en-US" sz="2000" b="0" i="0" u="none" strike="noStrike" cap="none" normalizeH="0" baseline="0" dirty="0">
                          <a:ln>
                            <a:noFill/>
                          </a:ln>
                          <a:solidFill>
                            <a:schemeClr val="tx1"/>
                          </a:solidFill>
                          <a:effectLst/>
                          <a:latin typeface="Arial" charset="0"/>
                        </a:rPr>
                        <a:t>High Relative</a:t>
                      </a:r>
                    </a:p>
                    <a:p>
                      <a:pPr marL="0" marR="0" lvl="0" indent="0" algn="l" defTabSz="914400" rtl="0" eaLnBrk="1" fontAlgn="base" latinLnBrk="0" hangingPunct="1">
                        <a:lnSpc>
                          <a:spcPct val="100000"/>
                        </a:lnSpc>
                        <a:spcBef>
                          <a:spcPct val="50000"/>
                        </a:spcBef>
                        <a:spcAft>
                          <a:spcPct val="0"/>
                        </a:spcAft>
                        <a:buClr>
                          <a:srgbClr val="CC3300"/>
                        </a:buClr>
                        <a:buSzTx/>
                        <a:buFontTx/>
                        <a:buNone/>
                        <a:tabLst/>
                      </a:pPr>
                      <a:r>
                        <a:rPr kumimoji="0" lang="en-US" sz="2000" b="0" i="0" u="none" strike="noStrike" cap="none" normalizeH="0" baseline="0" dirty="0">
                          <a:ln>
                            <a:noFill/>
                          </a:ln>
                          <a:solidFill>
                            <a:schemeClr val="tx1"/>
                          </a:solidFill>
                          <a:effectLst/>
                          <a:latin typeface="Arial" charset="0"/>
                        </a:rPr>
                        <a:t>Market Share</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E1B7D7"/>
                    </a:solidFill>
                  </a:tcPr>
                </a:tc>
                <a:tc>
                  <a:txBody>
                    <a:bodyPr/>
                    <a:lstStyle/>
                    <a:p>
                      <a:pPr marL="0" marR="0" lvl="0" indent="0" algn="l" defTabSz="914400" rtl="0" eaLnBrk="1" fontAlgn="base" latinLnBrk="0" hangingPunct="1">
                        <a:lnSpc>
                          <a:spcPct val="100000"/>
                        </a:lnSpc>
                        <a:spcBef>
                          <a:spcPct val="50000"/>
                        </a:spcBef>
                        <a:spcAft>
                          <a:spcPct val="0"/>
                        </a:spcAft>
                        <a:buClr>
                          <a:srgbClr val="CC3300"/>
                        </a:buClr>
                        <a:buSzTx/>
                        <a:buFontTx/>
                        <a:buNone/>
                        <a:tabLst/>
                      </a:pPr>
                      <a:r>
                        <a:rPr kumimoji="0" lang="en-US" sz="2000" b="0" i="0" u="none" strike="noStrike" cap="none" normalizeH="0" baseline="0">
                          <a:ln>
                            <a:noFill/>
                          </a:ln>
                          <a:solidFill>
                            <a:schemeClr val="tx1"/>
                          </a:solidFill>
                          <a:effectLst/>
                          <a:latin typeface="Arial" charset="0"/>
                        </a:rPr>
                        <a:t>Low Relative</a:t>
                      </a:r>
                    </a:p>
                    <a:p>
                      <a:pPr marL="0" marR="0" lvl="0" indent="0" algn="l" defTabSz="914400" rtl="0" eaLnBrk="1" fontAlgn="base" latinLnBrk="0" hangingPunct="1">
                        <a:lnSpc>
                          <a:spcPct val="100000"/>
                        </a:lnSpc>
                        <a:spcBef>
                          <a:spcPct val="50000"/>
                        </a:spcBef>
                        <a:spcAft>
                          <a:spcPct val="0"/>
                        </a:spcAft>
                        <a:buClr>
                          <a:srgbClr val="CC3300"/>
                        </a:buClr>
                        <a:buSzTx/>
                        <a:buFontTx/>
                        <a:buNone/>
                        <a:tabLst/>
                      </a:pPr>
                      <a:r>
                        <a:rPr kumimoji="0" lang="en-US" sz="2000" b="0" i="0" u="none" strike="noStrike" cap="none" normalizeH="0" baseline="0">
                          <a:ln>
                            <a:noFill/>
                          </a:ln>
                          <a:solidFill>
                            <a:schemeClr val="tx1"/>
                          </a:solidFill>
                          <a:effectLst/>
                          <a:latin typeface="Arial" charset="0"/>
                        </a:rPr>
                        <a:t>Market Share</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E1B7D7"/>
                    </a:solidFill>
                  </a:tcPr>
                </a:tc>
              </a:tr>
              <a:tr h="1255713">
                <a:tc>
                  <a:txBody>
                    <a:bodyPr/>
                    <a:lstStyle/>
                    <a:p>
                      <a:pPr marL="0" marR="0" lvl="0" indent="0" algn="l" defTabSz="914400" rtl="0" eaLnBrk="1" fontAlgn="base" latinLnBrk="0" hangingPunct="1">
                        <a:lnSpc>
                          <a:spcPct val="100000"/>
                        </a:lnSpc>
                        <a:spcBef>
                          <a:spcPct val="50000"/>
                        </a:spcBef>
                        <a:spcAft>
                          <a:spcPct val="0"/>
                        </a:spcAft>
                        <a:buClr>
                          <a:srgbClr val="CC3300"/>
                        </a:buClr>
                        <a:buSzTx/>
                        <a:buFontTx/>
                        <a:buNone/>
                        <a:tabLst/>
                      </a:pPr>
                      <a:endParaRPr kumimoji="0" lang="en-US" sz="2000" b="0"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100000"/>
                        </a:lnSpc>
                        <a:spcBef>
                          <a:spcPct val="50000"/>
                        </a:spcBef>
                        <a:spcAft>
                          <a:spcPct val="0"/>
                        </a:spcAft>
                        <a:buClr>
                          <a:srgbClr val="CC3300"/>
                        </a:buClr>
                        <a:buSzTx/>
                        <a:buFontTx/>
                        <a:buNone/>
                        <a:tabLst/>
                      </a:pPr>
                      <a:r>
                        <a:rPr kumimoji="0" lang="en-US" sz="2000" b="0" i="0" u="none" strike="noStrike" cap="none" normalizeH="0" baseline="0">
                          <a:ln>
                            <a:noFill/>
                          </a:ln>
                          <a:solidFill>
                            <a:schemeClr val="tx1"/>
                          </a:solidFill>
                          <a:effectLst/>
                          <a:latin typeface="Arial" charset="0"/>
                        </a:rPr>
                        <a:t>High Industry  Growth Rate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E1B7D7"/>
                    </a:solidFill>
                  </a:tcPr>
                </a:tc>
                <a:tc>
                  <a:txBody>
                    <a:bodyPr/>
                    <a:lstStyle/>
                    <a:p>
                      <a:pPr marL="0" marR="0" lvl="0" indent="0" algn="ctr" defTabSz="914400" rtl="0" eaLnBrk="1" fontAlgn="base" latinLnBrk="0" hangingPunct="1">
                        <a:lnSpc>
                          <a:spcPct val="100000"/>
                        </a:lnSpc>
                        <a:spcBef>
                          <a:spcPct val="50000"/>
                        </a:spcBef>
                        <a:spcAft>
                          <a:spcPct val="0"/>
                        </a:spcAft>
                        <a:buClr>
                          <a:srgbClr val="CC3300"/>
                        </a:buClr>
                        <a:buSzTx/>
                        <a:buFontTx/>
                        <a:buNone/>
                        <a:tabLst/>
                      </a:pPr>
                      <a:endParaRPr kumimoji="0" lang="en-US" sz="2000" b="0" i="0" u="none" strike="noStrike" cap="none" normalizeH="0" baseline="0">
                        <a:ln>
                          <a:noFill/>
                        </a:ln>
                        <a:solidFill>
                          <a:schemeClr val="tx1"/>
                        </a:solidFill>
                        <a:effectLst/>
                        <a:latin typeface="Arial" charset="0"/>
                      </a:endParaRPr>
                    </a:p>
                    <a:p>
                      <a:pPr marL="0" marR="0" lvl="0" indent="0" algn="ctr" defTabSz="914400" rtl="0" eaLnBrk="1" fontAlgn="base" latinLnBrk="0" hangingPunct="1">
                        <a:lnSpc>
                          <a:spcPct val="100000"/>
                        </a:lnSpc>
                        <a:spcBef>
                          <a:spcPct val="50000"/>
                        </a:spcBef>
                        <a:spcAft>
                          <a:spcPct val="0"/>
                        </a:spcAft>
                        <a:buClr>
                          <a:srgbClr val="CC3300"/>
                        </a:buClr>
                        <a:buSzTx/>
                        <a:buFontTx/>
                        <a:buNone/>
                        <a:tabLst/>
                      </a:pPr>
                      <a:r>
                        <a:rPr kumimoji="0" lang="en-US" sz="2000" b="0" i="0" u="none" strike="noStrike" cap="none" normalizeH="0" baseline="0">
                          <a:ln>
                            <a:noFill/>
                          </a:ln>
                          <a:solidFill>
                            <a:schemeClr val="tx1"/>
                          </a:solidFill>
                          <a:effectLst/>
                          <a:latin typeface="Arial" charset="0"/>
                        </a:rPr>
                        <a:t>Stars</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E1B7D7"/>
                    </a:solidFill>
                  </a:tcPr>
                </a:tc>
                <a:tc>
                  <a:txBody>
                    <a:bodyPr/>
                    <a:lstStyle/>
                    <a:p>
                      <a:pPr marL="0" marR="0" lvl="0" indent="0" algn="l" defTabSz="914400" rtl="0" eaLnBrk="1" fontAlgn="base" latinLnBrk="0" hangingPunct="1">
                        <a:lnSpc>
                          <a:spcPct val="100000"/>
                        </a:lnSpc>
                        <a:spcBef>
                          <a:spcPct val="50000"/>
                        </a:spcBef>
                        <a:spcAft>
                          <a:spcPct val="0"/>
                        </a:spcAft>
                        <a:buClr>
                          <a:srgbClr val="CC3300"/>
                        </a:buClr>
                        <a:buSzTx/>
                        <a:buFontTx/>
                        <a:buNone/>
                        <a:tabLst/>
                      </a:pPr>
                      <a:endParaRPr kumimoji="0" lang="en-US" sz="2000" b="0" i="0" u="none" strike="noStrike" cap="none" normalizeH="0" baseline="0">
                        <a:ln>
                          <a:noFill/>
                        </a:ln>
                        <a:solidFill>
                          <a:schemeClr val="tx1"/>
                        </a:solidFill>
                        <a:effectLst/>
                        <a:latin typeface="Arial" charset="0"/>
                      </a:endParaRPr>
                    </a:p>
                    <a:p>
                      <a:pPr marL="0" marR="0" lvl="0" indent="0" algn="ctr" defTabSz="914400" rtl="0" eaLnBrk="1" fontAlgn="base" latinLnBrk="0" hangingPunct="1">
                        <a:lnSpc>
                          <a:spcPct val="100000"/>
                        </a:lnSpc>
                        <a:spcBef>
                          <a:spcPct val="50000"/>
                        </a:spcBef>
                        <a:spcAft>
                          <a:spcPct val="0"/>
                        </a:spcAft>
                        <a:buClr>
                          <a:srgbClr val="CC3300"/>
                        </a:buClr>
                        <a:buSzTx/>
                        <a:buFontTx/>
                        <a:buNone/>
                        <a:tabLst/>
                      </a:pPr>
                      <a:r>
                        <a:rPr kumimoji="0" lang="en-US" sz="2000" b="0" i="0" u="none" strike="noStrike" cap="none" normalizeH="0" baseline="0">
                          <a:ln>
                            <a:noFill/>
                          </a:ln>
                          <a:solidFill>
                            <a:schemeClr val="tx1"/>
                          </a:solidFill>
                          <a:effectLst/>
                          <a:latin typeface="Arial" charset="0"/>
                        </a:rPr>
                        <a:t>Question Marks</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solidFill>
                      <a:srgbClr val="E1B7D7"/>
                    </a:solidFill>
                  </a:tcPr>
                </a:tc>
              </a:tr>
              <a:tr h="1443038">
                <a:tc>
                  <a:txBody>
                    <a:bodyPr/>
                    <a:lstStyle/>
                    <a:p>
                      <a:pPr marL="0" marR="0" lvl="0" indent="0" algn="l" defTabSz="914400" rtl="0" eaLnBrk="1" fontAlgn="base" latinLnBrk="0" hangingPunct="1">
                        <a:lnSpc>
                          <a:spcPct val="100000"/>
                        </a:lnSpc>
                        <a:spcBef>
                          <a:spcPct val="50000"/>
                        </a:spcBef>
                        <a:spcAft>
                          <a:spcPct val="0"/>
                        </a:spcAft>
                        <a:buClr>
                          <a:srgbClr val="CC3300"/>
                        </a:buClr>
                        <a:buSzTx/>
                        <a:buFontTx/>
                        <a:buNone/>
                        <a:tabLst/>
                      </a:pPr>
                      <a:endParaRPr kumimoji="0" lang="en-US" sz="2000" b="0" i="0" u="none" strike="noStrike" cap="none" normalizeH="0" baseline="0">
                        <a:ln>
                          <a:noFill/>
                        </a:ln>
                        <a:solidFill>
                          <a:schemeClr val="tx1"/>
                        </a:solidFill>
                        <a:effectLst/>
                        <a:latin typeface="Arial" charset="0"/>
                      </a:endParaRPr>
                    </a:p>
                    <a:p>
                      <a:pPr marL="0" marR="0" lvl="0" indent="0" algn="l" defTabSz="914400" rtl="0" eaLnBrk="1" fontAlgn="base" latinLnBrk="0" hangingPunct="1">
                        <a:lnSpc>
                          <a:spcPct val="100000"/>
                        </a:lnSpc>
                        <a:spcBef>
                          <a:spcPct val="50000"/>
                        </a:spcBef>
                        <a:spcAft>
                          <a:spcPct val="0"/>
                        </a:spcAft>
                        <a:buClr>
                          <a:srgbClr val="CC3300"/>
                        </a:buClr>
                        <a:buSzTx/>
                        <a:buFontTx/>
                        <a:buNone/>
                        <a:tabLst/>
                      </a:pPr>
                      <a:r>
                        <a:rPr kumimoji="0" lang="en-US" sz="2000" b="0" i="0" u="none" strike="noStrike" cap="none" normalizeH="0" baseline="0">
                          <a:ln>
                            <a:noFill/>
                          </a:ln>
                          <a:solidFill>
                            <a:schemeClr val="tx1"/>
                          </a:solidFill>
                          <a:effectLst/>
                          <a:latin typeface="Arial" charset="0"/>
                        </a:rPr>
                        <a:t>Low Industry Growth Rate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E1B7D7"/>
                    </a:solidFill>
                  </a:tcPr>
                </a:tc>
                <a:tc>
                  <a:txBody>
                    <a:bodyPr/>
                    <a:lstStyle/>
                    <a:p>
                      <a:pPr marL="0" marR="0" lvl="0" indent="0" algn="l" defTabSz="914400" rtl="0" eaLnBrk="1" fontAlgn="base" latinLnBrk="0" hangingPunct="1">
                        <a:lnSpc>
                          <a:spcPct val="100000"/>
                        </a:lnSpc>
                        <a:spcBef>
                          <a:spcPct val="50000"/>
                        </a:spcBef>
                        <a:spcAft>
                          <a:spcPct val="0"/>
                        </a:spcAft>
                        <a:buClr>
                          <a:srgbClr val="CC3300"/>
                        </a:buClr>
                        <a:buSzTx/>
                        <a:buFontTx/>
                        <a:buNone/>
                        <a:tabLst/>
                      </a:pPr>
                      <a:endParaRPr kumimoji="0" lang="en-US" sz="2000" b="0" i="0" u="none" strike="noStrike" cap="none" normalizeH="0" baseline="0">
                        <a:ln>
                          <a:noFill/>
                        </a:ln>
                        <a:solidFill>
                          <a:schemeClr val="tx1"/>
                        </a:solidFill>
                        <a:effectLst/>
                        <a:latin typeface="Arial" charset="0"/>
                      </a:endParaRPr>
                    </a:p>
                    <a:p>
                      <a:pPr marL="0" marR="0" lvl="0" indent="0" algn="ctr" defTabSz="914400" rtl="0" eaLnBrk="1" fontAlgn="base" latinLnBrk="0" hangingPunct="1">
                        <a:lnSpc>
                          <a:spcPct val="100000"/>
                        </a:lnSpc>
                        <a:spcBef>
                          <a:spcPct val="50000"/>
                        </a:spcBef>
                        <a:spcAft>
                          <a:spcPct val="0"/>
                        </a:spcAft>
                        <a:buClr>
                          <a:srgbClr val="CC3300"/>
                        </a:buClr>
                        <a:buSzTx/>
                        <a:buFontTx/>
                        <a:buNone/>
                        <a:tabLst/>
                      </a:pPr>
                      <a:r>
                        <a:rPr kumimoji="0" lang="en-US" sz="2000" b="0" i="0" u="none" strike="noStrike" cap="none" normalizeH="0" baseline="0">
                          <a:ln>
                            <a:noFill/>
                          </a:ln>
                          <a:solidFill>
                            <a:schemeClr val="tx1"/>
                          </a:solidFill>
                          <a:effectLst/>
                          <a:latin typeface="Arial" charset="0"/>
                        </a:rPr>
                        <a:t>Cash Cows</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E1B7D7"/>
                    </a:solidFill>
                  </a:tcPr>
                </a:tc>
                <a:tc>
                  <a:txBody>
                    <a:bodyPr/>
                    <a:lstStyle/>
                    <a:p>
                      <a:pPr marL="0" marR="0" lvl="0" indent="0" algn="ctr" defTabSz="914400" rtl="0" eaLnBrk="1" fontAlgn="base" latinLnBrk="0" hangingPunct="1">
                        <a:lnSpc>
                          <a:spcPct val="100000"/>
                        </a:lnSpc>
                        <a:spcBef>
                          <a:spcPct val="50000"/>
                        </a:spcBef>
                        <a:spcAft>
                          <a:spcPct val="0"/>
                        </a:spcAft>
                        <a:buClr>
                          <a:srgbClr val="CC3300"/>
                        </a:buClr>
                        <a:buSzTx/>
                        <a:buFontTx/>
                        <a:buNone/>
                        <a:tabLst/>
                      </a:pPr>
                      <a:endParaRPr kumimoji="0" lang="en-US" sz="2000" b="0" i="0" u="none" strike="noStrike" cap="none" normalizeH="0" baseline="0" dirty="0">
                        <a:ln>
                          <a:noFill/>
                        </a:ln>
                        <a:solidFill>
                          <a:schemeClr val="tx1"/>
                        </a:solidFill>
                        <a:effectLst/>
                        <a:latin typeface="Arial" charset="0"/>
                      </a:endParaRPr>
                    </a:p>
                    <a:p>
                      <a:pPr marL="0" marR="0" lvl="0" indent="0" algn="ctr" defTabSz="914400" rtl="0" eaLnBrk="1" fontAlgn="base" latinLnBrk="0" hangingPunct="1">
                        <a:lnSpc>
                          <a:spcPct val="100000"/>
                        </a:lnSpc>
                        <a:spcBef>
                          <a:spcPct val="50000"/>
                        </a:spcBef>
                        <a:spcAft>
                          <a:spcPct val="0"/>
                        </a:spcAft>
                        <a:buClr>
                          <a:srgbClr val="CC3300"/>
                        </a:buClr>
                        <a:buSzTx/>
                        <a:buFontTx/>
                        <a:buNone/>
                        <a:tabLst/>
                      </a:pPr>
                      <a:r>
                        <a:rPr kumimoji="0" lang="en-US" sz="2000" b="0" i="0" u="none" strike="noStrike" cap="none" normalizeH="0" baseline="0" dirty="0">
                          <a:ln>
                            <a:noFill/>
                          </a:ln>
                          <a:solidFill>
                            <a:schemeClr val="tx1"/>
                          </a:solidFill>
                          <a:effectLst/>
                          <a:latin typeface="Arial" charset="0"/>
                        </a:rPr>
                        <a:t>Dogs</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solidFill>
                      <a:srgbClr val="E1B7D7"/>
                    </a:solidFill>
                  </a:tcPr>
                </a:tc>
              </a:tr>
            </a:tbl>
          </a:graphicData>
        </a:graphic>
      </p:graphicFrame>
      <p:sp>
        <p:nvSpPr>
          <p:cNvPr id="44053" name="Line 38"/>
          <p:cNvSpPr>
            <a:spLocks noChangeShapeType="1"/>
          </p:cNvSpPr>
          <p:nvPr/>
        </p:nvSpPr>
        <p:spPr bwMode="auto">
          <a:xfrm>
            <a:off x="3352800" y="3276600"/>
            <a:ext cx="4191000" cy="2438400"/>
          </a:xfrm>
          <a:prstGeom prst="line">
            <a:avLst/>
          </a:prstGeom>
          <a:noFill/>
          <a:ln w="15875">
            <a:solidFill>
              <a:srgbClr val="FF0000"/>
            </a:solidFill>
            <a:prstDash val="sysDot"/>
            <a:miter lim="800000"/>
            <a:headEnd/>
            <a:tailEnd/>
          </a:ln>
        </p:spPr>
        <p:txBody>
          <a:bodyPr wrap="none">
            <a:prstTxWarp prst="textNoShape">
              <a:avLst/>
            </a:prstTxWarp>
          </a:bodyPr>
          <a:lstStyle/>
          <a:p>
            <a:endParaRPr lang="en-US"/>
          </a:p>
        </p:txBody>
      </p:sp>
      <p:sp>
        <p:nvSpPr>
          <p:cNvPr id="2" name="Footer Placeholder 1"/>
          <p:cNvSpPr>
            <a:spLocks noGrp="1"/>
          </p:cNvSpPr>
          <p:nvPr>
            <p:ph type="ftr" sz="quarter" idx="10"/>
          </p:nvPr>
        </p:nvSpPr>
        <p:spPr/>
        <p:txBody>
          <a:bodyPr/>
          <a:lstStyle/>
          <a:p>
            <a:r>
              <a:rPr lang="en-US" smtClean="0"/>
              <a:t>Strategic Management, 5e. © 2017 Academic Media Solutions. </a:t>
            </a:r>
            <a:endParaRPr lang="en-US"/>
          </a:p>
        </p:txBody>
      </p:sp>
    </p:spTree>
    <p:extLst>
      <p:ext uri="{BB962C8B-B14F-4D97-AF65-F5344CB8AC3E}">
        <p14:creationId xmlns:p14="http://schemas.microsoft.com/office/powerpoint/2010/main" val="2252968602"/>
      </p:ext>
    </p:extLst>
  </p:cSld>
  <p:clrMapOvr>
    <a:masterClrMapping/>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3"/>
          <p:cNvSpPr>
            <a:spLocks noGrp="1" noChangeArrowheads="1"/>
          </p:cNvSpPr>
          <p:nvPr>
            <p:ph idx="1"/>
          </p:nvPr>
        </p:nvSpPr>
        <p:spPr>
          <a:xfrm>
            <a:off x="457200" y="1981200"/>
            <a:ext cx="7772400" cy="2971800"/>
          </a:xfrm>
        </p:spPr>
        <p:txBody>
          <a:bodyPr/>
          <a:lstStyle/>
          <a:p>
            <a:pPr marL="457200" indent="-457200">
              <a:buFontTx/>
              <a:buAutoNum type="arabicPeriod"/>
            </a:pPr>
            <a:r>
              <a:rPr lang="en-US" dirty="0"/>
              <a:t>Build market share with stars and question marks.</a:t>
            </a:r>
          </a:p>
          <a:p>
            <a:pPr marL="457200" indent="-457200">
              <a:buFontTx/>
              <a:buAutoNum type="arabicPeriod"/>
            </a:pPr>
            <a:r>
              <a:rPr lang="en-US" dirty="0"/>
              <a:t>Hold market share with cash cows.</a:t>
            </a:r>
          </a:p>
          <a:p>
            <a:pPr marL="457200" indent="-457200">
              <a:buFontTx/>
              <a:buAutoNum type="arabicPeriod"/>
            </a:pPr>
            <a:r>
              <a:rPr lang="en-US" dirty="0"/>
              <a:t>Harvest (milk) as much short-term cash as possible.</a:t>
            </a:r>
          </a:p>
          <a:p>
            <a:pPr marL="457200" indent="-457200">
              <a:buFontTx/>
              <a:buAutoNum type="arabicPeriod"/>
            </a:pPr>
            <a:r>
              <a:rPr lang="en-US" dirty="0"/>
              <a:t>Divest a business unit.</a:t>
            </a:r>
          </a:p>
        </p:txBody>
      </p:sp>
      <p:sp>
        <p:nvSpPr>
          <p:cNvPr id="179202" name="Rectangle 2"/>
          <p:cNvSpPr>
            <a:spLocks noGrp="1" noChangeArrowheads="1"/>
          </p:cNvSpPr>
          <p:nvPr>
            <p:ph type="title"/>
          </p:nvPr>
        </p:nvSpPr>
        <p:spPr>
          <a:xfrm>
            <a:off x="381000" y="342900"/>
            <a:ext cx="7848600" cy="1752600"/>
          </a:xfrm>
        </p:spPr>
        <p:txBody>
          <a:bodyPr>
            <a:normAutofit/>
          </a:bodyPr>
          <a:lstStyle/>
          <a:p>
            <a:pPr fontAlgn="auto">
              <a:spcAft>
                <a:spcPts val="0"/>
              </a:spcAft>
              <a:defRPr/>
            </a:pPr>
            <a:r>
              <a:rPr lang="en-US" dirty="0">
                <a:ea typeface="+mj-ea"/>
                <a:cs typeface="+mj-cs"/>
              </a:rPr>
              <a:t>BCG </a:t>
            </a:r>
            <a:r>
              <a:rPr lang="en-US" dirty="0" smtClean="0">
                <a:ea typeface="+mj-ea"/>
                <a:cs typeface="+mj-cs"/>
              </a:rPr>
              <a:t>Matrix: </a:t>
            </a:r>
            <a:r>
              <a:rPr lang="en-US" dirty="0">
                <a:ea typeface="+mj-ea"/>
                <a:cs typeface="+mj-cs"/>
              </a:rPr>
              <a:t/>
            </a:r>
            <a:br>
              <a:rPr lang="en-US" dirty="0">
                <a:ea typeface="+mj-ea"/>
                <a:cs typeface="+mj-cs"/>
              </a:rPr>
            </a:br>
            <a:r>
              <a:rPr lang="en-US" dirty="0">
                <a:ea typeface="+mj-ea"/>
                <a:cs typeface="+mj-cs"/>
              </a:rPr>
              <a:t>4</a:t>
            </a:r>
            <a:r>
              <a:rPr lang="en-US" dirty="0" smtClean="0">
                <a:ea typeface="+mj-ea"/>
                <a:cs typeface="+mj-cs"/>
              </a:rPr>
              <a:t> </a:t>
            </a:r>
            <a:r>
              <a:rPr lang="en-US" dirty="0">
                <a:ea typeface="+mj-ea"/>
                <a:cs typeface="+mj-cs"/>
              </a:rPr>
              <a:t>Options for Strategic Managers</a:t>
            </a:r>
          </a:p>
        </p:txBody>
      </p:sp>
      <p:sp>
        <p:nvSpPr>
          <p:cNvPr id="2" name="Footer Placeholder 1"/>
          <p:cNvSpPr>
            <a:spLocks noGrp="1"/>
          </p:cNvSpPr>
          <p:nvPr>
            <p:ph type="ftr" sz="quarter" idx="10"/>
          </p:nvPr>
        </p:nvSpPr>
        <p:spPr/>
        <p:txBody>
          <a:bodyPr/>
          <a:lstStyle/>
          <a:p>
            <a:r>
              <a:rPr lang="en-US" smtClean="0"/>
              <a:t>Strategic Management, 5e. © 2017 Academic Media Solutions. </a:t>
            </a:r>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6448" y="3593781"/>
            <a:ext cx="3273552" cy="2311947"/>
          </a:xfrm>
          <a:prstGeom prst="rect">
            <a:avLst/>
          </a:prstGeom>
        </p:spPr>
      </p:pic>
      <p:sp>
        <p:nvSpPr>
          <p:cNvPr id="4" name="TextBox 3"/>
          <p:cNvSpPr txBox="1"/>
          <p:nvPr/>
        </p:nvSpPr>
        <p:spPr>
          <a:xfrm rot="16200000">
            <a:off x="6765496" y="4990558"/>
            <a:ext cx="1861407" cy="246221"/>
          </a:xfrm>
          <a:prstGeom prst="rect">
            <a:avLst/>
          </a:prstGeom>
          <a:noFill/>
        </p:spPr>
        <p:txBody>
          <a:bodyPr wrap="none" rtlCol="0">
            <a:spAutoFit/>
          </a:bodyPr>
          <a:lstStyle/>
          <a:p>
            <a:r>
              <a:rPr lang="en-US" sz="1000" dirty="0"/>
              <a:t>© </a:t>
            </a:r>
            <a:r>
              <a:rPr lang="en-US" sz="1000" dirty="0" err="1"/>
              <a:t>Yergen</a:t>
            </a:r>
            <a:r>
              <a:rPr lang="en-US" sz="1000" dirty="0"/>
              <a:t> </a:t>
            </a:r>
            <a:r>
              <a:rPr lang="en-US" sz="1000" dirty="0" err="1"/>
              <a:t>Lagunov</a:t>
            </a:r>
            <a:r>
              <a:rPr lang="en-US" sz="1000" dirty="0"/>
              <a:t>/</a:t>
            </a:r>
            <a:r>
              <a:rPr lang="en-US" sz="1000" dirty="0" err="1"/>
              <a:t>Shutterstock</a:t>
            </a:r>
            <a:endParaRPr lang="en-US" sz="1000" dirty="0"/>
          </a:p>
        </p:txBody>
      </p:sp>
    </p:spTree>
    <p:extLst>
      <p:ext uri="{BB962C8B-B14F-4D97-AF65-F5344CB8AC3E}">
        <p14:creationId xmlns:p14="http://schemas.microsoft.com/office/powerpoint/2010/main" val="3676437299"/>
      </p:ext>
    </p:extLst>
  </p:cSld>
  <p:clrMapOvr>
    <a:masterClrMapping/>
  </p:clrMapOvr>
  <p:transition>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Grp="1" noChangeArrowheads="1"/>
          </p:cNvSpPr>
          <p:nvPr>
            <p:ph idx="1"/>
          </p:nvPr>
        </p:nvSpPr>
        <p:spPr>
          <a:xfrm>
            <a:off x="838200" y="1905000"/>
            <a:ext cx="7772400" cy="3429000"/>
          </a:xfrm>
        </p:spPr>
        <p:txBody>
          <a:bodyPr/>
          <a:lstStyle/>
          <a:p>
            <a:r>
              <a:rPr lang="en-US" dirty="0"/>
              <a:t>Involvement at the international level (minimal)</a:t>
            </a:r>
          </a:p>
          <a:p>
            <a:r>
              <a:rPr lang="en-US" dirty="0"/>
              <a:t>Involvement at the multinational level (moderate)</a:t>
            </a:r>
          </a:p>
          <a:p>
            <a:r>
              <a:rPr lang="en-US" dirty="0"/>
              <a:t>Involvement at the global level (maximum)</a:t>
            </a:r>
          </a:p>
        </p:txBody>
      </p:sp>
      <p:sp>
        <p:nvSpPr>
          <p:cNvPr id="184322" name="Rectangle 2"/>
          <p:cNvSpPr>
            <a:spLocks noGrp="1" noChangeArrowheads="1"/>
          </p:cNvSpPr>
          <p:nvPr>
            <p:ph type="title"/>
          </p:nvPr>
        </p:nvSpPr>
        <p:spPr>
          <a:xfrm>
            <a:off x="762000" y="304800"/>
            <a:ext cx="7848600" cy="1219200"/>
          </a:xfrm>
        </p:spPr>
        <p:txBody>
          <a:bodyPr>
            <a:normAutofit/>
          </a:bodyPr>
          <a:lstStyle/>
          <a:p>
            <a:pPr fontAlgn="auto">
              <a:spcAft>
                <a:spcPts val="0"/>
              </a:spcAft>
              <a:defRPr/>
            </a:pPr>
            <a:r>
              <a:rPr lang="en-US" dirty="0" smtClean="0">
                <a:ea typeface="+mj-ea"/>
                <a:cs typeface="+mj-cs"/>
              </a:rPr>
              <a:t>Corporate </a:t>
            </a:r>
            <a:r>
              <a:rPr lang="en-US" dirty="0">
                <a:ea typeface="+mj-ea"/>
                <a:cs typeface="+mj-cs"/>
              </a:rPr>
              <a:t>Strategy Considerations</a:t>
            </a:r>
          </a:p>
        </p:txBody>
      </p:sp>
      <p:sp>
        <p:nvSpPr>
          <p:cNvPr id="2" name="Footer Placeholder 1"/>
          <p:cNvSpPr>
            <a:spLocks noGrp="1"/>
          </p:cNvSpPr>
          <p:nvPr>
            <p:ph type="ftr" sz="quarter" idx="10"/>
          </p:nvPr>
        </p:nvSpPr>
        <p:spPr/>
        <p:txBody>
          <a:bodyPr/>
          <a:lstStyle/>
          <a:p>
            <a:r>
              <a:rPr lang="en-US" smtClean="0"/>
              <a:t>Strategic Management, 5e. © 2017 Academic Media Solutions. </a:t>
            </a:r>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3352800"/>
            <a:ext cx="4191000" cy="2794000"/>
          </a:xfrm>
          <a:prstGeom prst="rect">
            <a:avLst/>
          </a:prstGeom>
        </p:spPr>
      </p:pic>
      <p:sp>
        <p:nvSpPr>
          <p:cNvPr id="4" name="TextBox 3"/>
          <p:cNvSpPr txBox="1"/>
          <p:nvPr/>
        </p:nvSpPr>
        <p:spPr>
          <a:xfrm rot="16200000">
            <a:off x="4776648" y="5203526"/>
            <a:ext cx="1818126" cy="246221"/>
          </a:xfrm>
          <a:prstGeom prst="rect">
            <a:avLst/>
          </a:prstGeom>
          <a:noFill/>
        </p:spPr>
        <p:txBody>
          <a:bodyPr wrap="none" rtlCol="0">
            <a:spAutoFit/>
          </a:bodyPr>
          <a:lstStyle/>
          <a:p>
            <a:r>
              <a:rPr lang="en-US" sz="1000" dirty="0"/>
              <a:t>© </a:t>
            </a:r>
            <a:r>
              <a:rPr lang="en-US" sz="1000" dirty="0" err="1"/>
              <a:t>docstockmedia</a:t>
            </a:r>
            <a:r>
              <a:rPr lang="en-US" sz="1000" dirty="0"/>
              <a:t>/</a:t>
            </a:r>
            <a:r>
              <a:rPr lang="en-US" sz="1000" dirty="0" err="1"/>
              <a:t>Shutterstock</a:t>
            </a:r>
            <a:endParaRPr lang="en-US" sz="1000" dirty="0"/>
          </a:p>
        </p:txBody>
      </p:sp>
    </p:spTree>
    <p:extLst>
      <p:ext uri="{BB962C8B-B14F-4D97-AF65-F5344CB8AC3E}">
        <p14:creationId xmlns:p14="http://schemas.microsoft.com/office/powerpoint/2010/main" val="904442822"/>
      </p:ext>
    </p:extLst>
  </p:cSld>
  <p:clrMapOvr>
    <a:masterClrMapping/>
  </p:clrMapOvr>
  <p:transition>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Grp="1" noChangeArrowheads="1"/>
          </p:cNvSpPr>
          <p:nvPr>
            <p:ph idx="1"/>
          </p:nvPr>
        </p:nvSpPr>
        <p:spPr>
          <a:xfrm>
            <a:off x="914400" y="2286000"/>
            <a:ext cx="7772400" cy="2971800"/>
          </a:xfrm>
        </p:spPr>
        <p:txBody>
          <a:bodyPr/>
          <a:lstStyle/>
          <a:p>
            <a:r>
              <a:rPr lang="en-US" dirty="0">
                <a:ea typeface="Times New Roman" charset="0"/>
                <a:cs typeface="Times New Roman" charset="0"/>
              </a:rPr>
              <a:t>Importing</a:t>
            </a:r>
          </a:p>
          <a:p>
            <a:r>
              <a:rPr lang="en-US" dirty="0">
                <a:ea typeface="Times New Roman" charset="0"/>
                <a:cs typeface="Times New Roman" charset="0"/>
              </a:rPr>
              <a:t>Exporting</a:t>
            </a:r>
          </a:p>
          <a:p>
            <a:r>
              <a:rPr lang="en-US" dirty="0">
                <a:ea typeface="Times New Roman" charset="0"/>
                <a:cs typeface="Times New Roman" charset="0"/>
              </a:rPr>
              <a:t>International</a:t>
            </a:r>
            <a:r>
              <a:rPr lang="en-US" dirty="0" smtClean="0">
                <a:ea typeface="Times New Roman" charset="0"/>
                <a:cs typeface="Times New Roman" charset="0"/>
              </a:rPr>
              <a:t> Licensing</a:t>
            </a:r>
            <a:endParaRPr lang="en-US" dirty="0">
              <a:ea typeface="Times New Roman" charset="0"/>
              <a:cs typeface="Times New Roman" charset="0"/>
            </a:endParaRPr>
          </a:p>
          <a:p>
            <a:r>
              <a:rPr lang="en-US" dirty="0">
                <a:ea typeface="Times New Roman" charset="0"/>
                <a:cs typeface="Times New Roman" charset="0"/>
              </a:rPr>
              <a:t>International Franchising</a:t>
            </a:r>
          </a:p>
          <a:p>
            <a:r>
              <a:rPr lang="en-US" dirty="0">
                <a:ea typeface="Times New Roman" charset="0"/>
                <a:cs typeface="Times New Roman" charset="0"/>
              </a:rPr>
              <a:t>Strategic Alliances</a:t>
            </a:r>
          </a:p>
        </p:txBody>
      </p:sp>
      <p:sp>
        <p:nvSpPr>
          <p:cNvPr id="180226" name="Rectangle 2"/>
          <p:cNvSpPr>
            <a:spLocks noGrp="1" noChangeArrowheads="1"/>
          </p:cNvSpPr>
          <p:nvPr>
            <p:ph type="title"/>
          </p:nvPr>
        </p:nvSpPr>
        <p:spPr>
          <a:xfrm>
            <a:off x="381000" y="381000"/>
            <a:ext cx="8534400" cy="1676400"/>
          </a:xfrm>
        </p:spPr>
        <p:txBody>
          <a:bodyPr>
            <a:normAutofit/>
          </a:bodyPr>
          <a:lstStyle/>
          <a:p>
            <a:pPr fontAlgn="auto">
              <a:spcAft>
                <a:spcPts val="0"/>
              </a:spcAft>
              <a:defRPr/>
            </a:pPr>
            <a:r>
              <a:rPr lang="en-US" sz="3200" dirty="0">
                <a:ea typeface="+mj-ea"/>
                <a:cs typeface="+mj-cs"/>
              </a:rPr>
              <a:t>Global</a:t>
            </a:r>
            <a:r>
              <a:rPr lang="en-US" sz="3200" dirty="0" smtClean="0">
                <a:ea typeface="+mj-ea"/>
                <a:cs typeface="+mj-cs"/>
              </a:rPr>
              <a:t> Corporate </a:t>
            </a:r>
            <a:r>
              <a:rPr lang="en-US" sz="3200" dirty="0">
                <a:ea typeface="+mj-ea"/>
                <a:cs typeface="+mj-cs"/>
              </a:rPr>
              <a:t>Strategy Option 1:</a:t>
            </a:r>
            <a:br>
              <a:rPr lang="en-US" sz="3200" dirty="0">
                <a:ea typeface="+mj-ea"/>
                <a:cs typeface="+mj-cs"/>
              </a:rPr>
            </a:br>
            <a:r>
              <a:rPr lang="en-US" sz="3200" dirty="0">
                <a:ea typeface="+mj-ea"/>
                <a:cs typeface="+mj-cs"/>
              </a:rPr>
              <a:t>Involvement at the International Level</a:t>
            </a:r>
          </a:p>
        </p:txBody>
      </p:sp>
      <p:sp>
        <p:nvSpPr>
          <p:cNvPr id="2" name="Footer Placeholder 1"/>
          <p:cNvSpPr>
            <a:spLocks noGrp="1"/>
          </p:cNvSpPr>
          <p:nvPr>
            <p:ph type="ftr" sz="quarter" idx="10"/>
          </p:nvPr>
        </p:nvSpPr>
        <p:spPr/>
        <p:txBody>
          <a:bodyPr/>
          <a:lstStyle/>
          <a:p>
            <a:r>
              <a:rPr lang="en-US" smtClean="0"/>
              <a:t>Strategic Management, 5e. © 2017 Academic Media Solutions. </a:t>
            </a:r>
            <a:endParaRPr lang="en-US"/>
          </a:p>
        </p:txBody>
      </p:sp>
    </p:spTree>
    <p:extLst>
      <p:ext uri="{BB962C8B-B14F-4D97-AF65-F5344CB8AC3E}">
        <p14:creationId xmlns:p14="http://schemas.microsoft.com/office/powerpoint/2010/main" val="3629811676"/>
      </p:ext>
    </p:extLst>
  </p:cSld>
  <p:clrMapOvr>
    <a:masterClrMapping/>
  </p:clrMapOvr>
  <p:transition>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3"/>
          <p:cNvSpPr>
            <a:spLocks noGrp="1" noChangeArrowheads="1"/>
          </p:cNvSpPr>
          <p:nvPr>
            <p:ph idx="1"/>
          </p:nvPr>
        </p:nvSpPr>
        <p:spPr>
          <a:xfrm>
            <a:off x="1143000" y="2286000"/>
            <a:ext cx="7772400" cy="2971800"/>
          </a:xfrm>
        </p:spPr>
        <p:txBody>
          <a:bodyPr/>
          <a:lstStyle/>
          <a:p>
            <a:pPr>
              <a:buNone/>
            </a:pPr>
            <a:r>
              <a:rPr lang="en-US" i="1" dirty="0" smtClean="0">
                <a:ea typeface="Times New Roman" charset="0"/>
                <a:cs typeface="Times New Roman" charset="0"/>
              </a:rPr>
              <a:t>In addition to the International Level…</a:t>
            </a:r>
          </a:p>
          <a:p>
            <a:r>
              <a:rPr lang="en-US" dirty="0" smtClean="0">
                <a:ea typeface="Times New Roman" charset="0"/>
                <a:cs typeface="Times New Roman" charset="0"/>
              </a:rPr>
              <a:t>Direct </a:t>
            </a:r>
            <a:r>
              <a:rPr lang="en-US" dirty="0">
                <a:ea typeface="Times New Roman" charset="0"/>
                <a:cs typeface="Times New Roman" charset="0"/>
              </a:rPr>
              <a:t>investments in other countries</a:t>
            </a:r>
          </a:p>
          <a:p>
            <a:r>
              <a:rPr lang="en-US" dirty="0">
                <a:ea typeface="Times New Roman" charset="0"/>
                <a:cs typeface="Times New Roman" charset="0"/>
              </a:rPr>
              <a:t>Subsidiaries operate </a:t>
            </a:r>
            <a:r>
              <a:rPr lang="en-US" i="1" dirty="0">
                <a:ea typeface="Times New Roman" charset="0"/>
                <a:cs typeface="Times New Roman" charset="0"/>
              </a:rPr>
              <a:t>independently</a:t>
            </a:r>
            <a:r>
              <a:rPr lang="en-US" dirty="0">
                <a:ea typeface="Times New Roman" charset="0"/>
                <a:cs typeface="Times New Roman" charset="0"/>
              </a:rPr>
              <a:t> from each other.</a:t>
            </a:r>
          </a:p>
        </p:txBody>
      </p:sp>
      <p:sp>
        <p:nvSpPr>
          <p:cNvPr id="181250" name="Rectangle 2"/>
          <p:cNvSpPr>
            <a:spLocks noGrp="1" noChangeArrowheads="1"/>
          </p:cNvSpPr>
          <p:nvPr>
            <p:ph type="title"/>
          </p:nvPr>
        </p:nvSpPr>
        <p:spPr>
          <a:xfrm>
            <a:off x="381000" y="304800"/>
            <a:ext cx="8534400" cy="1752600"/>
          </a:xfrm>
        </p:spPr>
        <p:txBody>
          <a:bodyPr>
            <a:normAutofit/>
          </a:bodyPr>
          <a:lstStyle/>
          <a:p>
            <a:pPr fontAlgn="auto">
              <a:spcAft>
                <a:spcPts val="0"/>
              </a:spcAft>
              <a:defRPr/>
            </a:pPr>
            <a:r>
              <a:rPr lang="en-US" sz="3200" dirty="0">
                <a:ea typeface="+mj-ea"/>
                <a:cs typeface="+mj-cs"/>
              </a:rPr>
              <a:t>Global Corporate Strategy Option 2:</a:t>
            </a:r>
            <a:br>
              <a:rPr lang="en-US" sz="3200" dirty="0">
                <a:ea typeface="+mj-ea"/>
                <a:cs typeface="+mj-cs"/>
              </a:rPr>
            </a:br>
            <a:r>
              <a:rPr lang="en-US" sz="3200" dirty="0">
                <a:ea typeface="+mj-ea"/>
                <a:cs typeface="+mj-cs"/>
              </a:rPr>
              <a:t>Involvement at the Multinational Level</a:t>
            </a:r>
          </a:p>
        </p:txBody>
      </p:sp>
      <p:sp>
        <p:nvSpPr>
          <p:cNvPr id="2" name="Footer Placeholder 1"/>
          <p:cNvSpPr>
            <a:spLocks noGrp="1"/>
          </p:cNvSpPr>
          <p:nvPr>
            <p:ph type="ftr" sz="quarter" idx="10"/>
          </p:nvPr>
        </p:nvSpPr>
        <p:spPr/>
        <p:txBody>
          <a:bodyPr/>
          <a:lstStyle/>
          <a:p>
            <a:r>
              <a:rPr lang="en-US" smtClean="0"/>
              <a:t>Strategic Management, 5e. © 2017 Academic Media Solutions. </a:t>
            </a:r>
            <a:endParaRPr lang="en-US"/>
          </a:p>
        </p:txBody>
      </p:sp>
    </p:spTree>
    <p:extLst>
      <p:ext uri="{BB962C8B-B14F-4D97-AF65-F5344CB8AC3E}">
        <p14:creationId xmlns:p14="http://schemas.microsoft.com/office/powerpoint/2010/main" val="3786289963"/>
      </p:ext>
    </p:extLst>
  </p:cSld>
  <p:clrMapOvr>
    <a:masterClrMapping/>
  </p:clrMapOvr>
  <p:transition>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3"/>
          <p:cNvSpPr>
            <a:spLocks noGrp="1" noChangeArrowheads="1"/>
          </p:cNvSpPr>
          <p:nvPr>
            <p:ph idx="1"/>
          </p:nvPr>
        </p:nvSpPr>
        <p:spPr>
          <a:xfrm>
            <a:off x="457200" y="1856232"/>
            <a:ext cx="4495800" cy="3200400"/>
          </a:xfrm>
        </p:spPr>
        <p:txBody>
          <a:bodyPr/>
          <a:lstStyle/>
          <a:p>
            <a:pPr marL="0" indent="0">
              <a:buNone/>
            </a:pPr>
            <a:r>
              <a:rPr lang="en-US" i="1" dirty="0">
                <a:ea typeface="Times New Roman" charset="0"/>
                <a:cs typeface="Times New Roman" charset="0"/>
              </a:rPr>
              <a:t>In addition to the International Level…</a:t>
            </a:r>
          </a:p>
          <a:p>
            <a:r>
              <a:rPr lang="en-US" dirty="0" smtClean="0">
                <a:ea typeface="Times New Roman" charset="0"/>
                <a:cs typeface="Times New Roman" charset="0"/>
              </a:rPr>
              <a:t>Direct </a:t>
            </a:r>
            <a:r>
              <a:rPr lang="en-US" dirty="0">
                <a:ea typeface="Times New Roman" charset="0"/>
                <a:cs typeface="Times New Roman" charset="0"/>
              </a:rPr>
              <a:t>investments abroad</a:t>
            </a:r>
          </a:p>
          <a:p>
            <a:r>
              <a:rPr lang="en-US" dirty="0">
                <a:ea typeface="Times New Roman" charset="0"/>
                <a:cs typeface="Times New Roman" charset="0"/>
              </a:rPr>
              <a:t>Subdivisions are </a:t>
            </a:r>
            <a:r>
              <a:rPr lang="en-US" i="1" dirty="0" smtClean="0">
                <a:ea typeface="Times New Roman" charset="0"/>
                <a:cs typeface="Times New Roman" charset="0"/>
              </a:rPr>
              <a:t>interdependent</a:t>
            </a:r>
            <a:endParaRPr lang="en-US" i="1" dirty="0"/>
          </a:p>
        </p:txBody>
      </p:sp>
      <p:sp>
        <p:nvSpPr>
          <p:cNvPr id="182274" name="Rectangle 2"/>
          <p:cNvSpPr>
            <a:spLocks noGrp="1" noChangeArrowheads="1"/>
          </p:cNvSpPr>
          <p:nvPr>
            <p:ph type="title"/>
          </p:nvPr>
        </p:nvSpPr>
        <p:spPr>
          <a:xfrm>
            <a:off x="381000" y="304800"/>
            <a:ext cx="8534400" cy="1524000"/>
          </a:xfrm>
        </p:spPr>
        <p:txBody>
          <a:bodyPr>
            <a:normAutofit/>
          </a:bodyPr>
          <a:lstStyle/>
          <a:p>
            <a:pPr fontAlgn="auto">
              <a:spcAft>
                <a:spcPts val="0"/>
              </a:spcAft>
              <a:defRPr/>
            </a:pPr>
            <a:r>
              <a:rPr lang="en-US" sz="3200" dirty="0">
                <a:ea typeface="+mj-ea"/>
                <a:cs typeface="+mj-cs"/>
              </a:rPr>
              <a:t>Global Corporate Strategy Option 3:</a:t>
            </a:r>
            <a:br>
              <a:rPr lang="en-US" sz="3200" dirty="0">
                <a:ea typeface="+mj-ea"/>
                <a:cs typeface="+mj-cs"/>
              </a:rPr>
            </a:br>
            <a:r>
              <a:rPr lang="en-US" sz="3200" dirty="0">
                <a:ea typeface="+mj-ea"/>
                <a:cs typeface="+mj-cs"/>
              </a:rPr>
              <a:t>Involvement at the Global Level</a:t>
            </a:r>
          </a:p>
        </p:txBody>
      </p:sp>
      <p:sp>
        <p:nvSpPr>
          <p:cNvPr id="2" name="Footer Placeholder 1"/>
          <p:cNvSpPr>
            <a:spLocks noGrp="1"/>
          </p:cNvSpPr>
          <p:nvPr>
            <p:ph type="ftr" sz="quarter" idx="10"/>
          </p:nvPr>
        </p:nvSpPr>
        <p:spPr/>
        <p:txBody>
          <a:bodyPr/>
          <a:lstStyle/>
          <a:p>
            <a:r>
              <a:rPr lang="en-US" smtClean="0"/>
              <a:t>Strategic Management, 5e. © 2017 Academic Media Solutions. </a:t>
            </a:r>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7800" y="1828800"/>
            <a:ext cx="3479435" cy="2907134"/>
          </a:xfrm>
          <a:prstGeom prst="rect">
            <a:avLst/>
          </a:prstGeom>
        </p:spPr>
      </p:pic>
      <p:sp>
        <p:nvSpPr>
          <p:cNvPr id="4" name="TextBox 3"/>
          <p:cNvSpPr txBox="1"/>
          <p:nvPr/>
        </p:nvSpPr>
        <p:spPr>
          <a:xfrm rot="16200000">
            <a:off x="8102586" y="3946501"/>
            <a:ext cx="1460656" cy="246221"/>
          </a:xfrm>
          <a:prstGeom prst="rect">
            <a:avLst/>
          </a:prstGeom>
          <a:noFill/>
        </p:spPr>
        <p:txBody>
          <a:bodyPr wrap="none" rtlCol="0">
            <a:spAutoFit/>
          </a:bodyPr>
          <a:lstStyle/>
          <a:p>
            <a:r>
              <a:rPr lang="en-US" sz="1000" dirty="0"/>
              <a:t>© </a:t>
            </a:r>
            <a:r>
              <a:rPr lang="en-US" sz="1000" dirty="0" err="1"/>
              <a:t>pathdoc</a:t>
            </a:r>
            <a:r>
              <a:rPr lang="en-US" sz="1000" dirty="0"/>
              <a:t>/</a:t>
            </a:r>
            <a:r>
              <a:rPr lang="en-US" sz="1000" dirty="0" err="1"/>
              <a:t>Shutterstock</a:t>
            </a:r>
            <a:endParaRPr lang="en-US" sz="1000" dirty="0"/>
          </a:p>
        </p:txBody>
      </p:sp>
    </p:spTree>
    <p:extLst>
      <p:ext uri="{BB962C8B-B14F-4D97-AF65-F5344CB8AC3E}">
        <p14:creationId xmlns:p14="http://schemas.microsoft.com/office/powerpoint/2010/main" val="761366243"/>
      </p:ext>
    </p:extLst>
  </p:cSld>
  <p:clrMapOvr>
    <a:masterClrMapping/>
  </p:clrMapOvr>
  <p:transition>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Grp="1" noChangeArrowheads="1"/>
          </p:cNvSpPr>
          <p:nvPr>
            <p:ph idx="1"/>
          </p:nvPr>
        </p:nvSpPr>
        <p:spPr>
          <a:xfrm>
            <a:off x="723900" y="1828800"/>
            <a:ext cx="7772400" cy="4038600"/>
          </a:xfrm>
        </p:spPr>
        <p:txBody>
          <a:bodyPr/>
          <a:lstStyle/>
          <a:p>
            <a:pPr marL="457200" indent="-457200">
              <a:buFontTx/>
              <a:buAutoNum type="arabicPeriod"/>
            </a:pPr>
            <a:r>
              <a:rPr lang="en-US" dirty="0">
                <a:solidFill>
                  <a:srgbClr val="000000"/>
                </a:solidFill>
                <a:ea typeface="Times New Roman" charset="0"/>
                <a:cs typeface="Times New Roman" charset="0"/>
              </a:rPr>
              <a:t>Are customer needs abroad similar to those in the firm’s domestic market? </a:t>
            </a:r>
          </a:p>
          <a:p>
            <a:pPr marL="457200" indent="-457200">
              <a:buFontTx/>
              <a:buAutoNum type="arabicPeriod"/>
            </a:pPr>
            <a:r>
              <a:rPr lang="en-US" dirty="0">
                <a:solidFill>
                  <a:srgbClr val="000000"/>
                </a:solidFill>
                <a:ea typeface="Times New Roman" charset="0"/>
                <a:cs typeface="Times New Roman" charset="0"/>
              </a:rPr>
              <a:t>Are differences in transportation and other costs abroad conducive to producing goods and services abroad? </a:t>
            </a:r>
          </a:p>
          <a:p>
            <a:pPr marL="457200" indent="-457200">
              <a:buFontTx/>
              <a:buAutoNum type="arabicPeriod"/>
            </a:pPr>
            <a:r>
              <a:rPr lang="en-US" dirty="0">
                <a:solidFill>
                  <a:srgbClr val="000000"/>
                </a:solidFill>
                <a:ea typeface="Times New Roman" charset="0"/>
                <a:cs typeface="Times New Roman" charset="0"/>
              </a:rPr>
              <a:t>Are the firm’s customers or partners already involved in global business? </a:t>
            </a:r>
          </a:p>
        </p:txBody>
      </p:sp>
      <p:sp>
        <p:nvSpPr>
          <p:cNvPr id="217090" name="Rectangle 2"/>
          <p:cNvSpPr>
            <a:spLocks noGrp="1" noChangeArrowheads="1"/>
          </p:cNvSpPr>
          <p:nvPr>
            <p:ph type="title"/>
          </p:nvPr>
        </p:nvSpPr>
        <p:spPr>
          <a:xfrm>
            <a:off x="609600" y="571500"/>
            <a:ext cx="8001000" cy="1371600"/>
          </a:xfrm>
        </p:spPr>
        <p:txBody>
          <a:bodyPr>
            <a:noAutofit/>
          </a:bodyPr>
          <a:lstStyle/>
          <a:p>
            <a:pPr fontAlgn="auto">
              <a:spcAft>
                <a:spcPts val="0"/>
              </a:spcAft>
              <a:defRPr/>
            </a:pPr>
            <a:r>
              <a:rPr lang="en-US" sz="3200" dirty="0"/>
              <a:t>Which Option Is Most </a:t>
            </a:r>
            <a:r>
              <a:rPr lang="en-US" sz="3200" dirty="0" smtClean="0"/>
              <a:t>Appropriate?</a:t>
            </a:r>
            <a:br>
              <a:rPr lang="en-US" sz="3200" dirty="0" smtClean="0"/>
            </a:br>
            <a:r>
              <a:rPr lang="en-US" sz="3200" dirty="0" smtClean="0">
                <a:ea typeface="+mj-ea"/>
                <a:cs typeface="+mj-cs"/>
              </a:rPr>
              <a:t>6 </a:t>
            </a:r>
            <a:r>
              <a:rPr lang="en-US" sz="3200" dirty="0">
                <a:ea typeface="+mj-ea"/>
                <a:cs typeface="+mj-cs"/>
              </a:rPr>
              <a:t>Global Orientation </a:t>
            </a:r>
            <a:r>
              <a:rPr lang="en-US" sz="3200" dirty="0" smtClean="0">
                <a:ea typeface="+mj-ea"/>
                <a:cs typeface="+mj-cs"/>
              </a:rPr>
              <a:t>Considerations </a:t>
            </a:r>
            <a:br>
              <a:rPr lang="en-US" sz="3200" dirty="0" smtClean="0">
                <a:ea typeface="+mj-ea"/>
                <a:cs typeface="+mj-cs"/>
              </a:rPr>
            </a:br>
            <a:endParaRPr lang="en-US" sz="3200" dirty="0">
              <a:ea typeface="+mj-ea"/>
              <a:cs typeface="+mj-cs"/>
            </a:endParaRPr>
          </a:p>
        </p:txBody>
      </p:sp>
      <p:sp>
        <p:nvSpPr>
          <p:cNvPr id="2" name="Footer Placeholder 1"/>
          <p:cNvSpPr>
            <a:spLocks noGrp="1"/>
          </p:cNvSpPr>
          <p:nvPr>
            <p:ph type="ftr" sz="quarter" idx="10"/>
          </p:nvPr>
        </p:nvSpPr>
        <p:spPr/>
        <p:txBody>
          <a:bodyPr/>
          <a:lstStyle/>
          <a:p>
            <a:r>
              <a:rPr lang="en-US" smtClean="0"/>
              <a:t>Strategic Management, 5e. © 2017 Academic Media Solutions. </a:t>
            </a:r>
            <a:endParaRPr lang="en-US"/>
          </a:p>
        </p:txBody>
      </p:sp>
    </p:spTree>
    <p:extLst>
      <p:ext uri="{BB962C8B-B14F-4D97-AF65-F5344CB8AC3E}">
        <p14:creationId xmlns:p14="http://schemas.microsoft.com/office/powerpoint/2010/main" val="1886021526"/>
      </p:ext>
    </p:extLst>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Grp="1" noChangeArrowheads="1"/>
          </p:cNvSpPr>
          <p:nvPr>
            <p:ph idx="1"/>
          </p:nvPr>
        </p:nvSpPr>
        <p:spPr>
          <a:xfrm>
            <a:off x="457200" y="1447800"/>
            <a:ext cx="7772400" cy="4038600"/>
          </a:xfrm>
        </p:spPr>
        <p:txBody>
          <a:bodyPr/>
          <a:lstStyle/>
          <a:p>
            <a:pPr marL="457200" indent="-457200">
              <a:buFontTx/>
              <a:buAutoNum type="arabicPeriod" startAt="4"/>
            </a:pPr>
            <a:r>
              <a:rPr lang="en-US" dirty="0">
                <a:solidFill>
                  <a:srgbClr val="000000"/>
                </a:solidFill>
                <a:ea typeface="Times New Roman" charset="0"/>
                <a:cs typeface="Times New Roman" charset="0"/>
              </a:rPr>
              <a:t>Will it be difficult to distribute goods and services abroad? </a:t>
            </a:r>
          </a:p>
          <a:p>
            <a:pPr marL="457200" indent="-457200">
              <a:buFontTx/>
              <a:buAutoNum type="arabicPeriod" startAt="4"/>
            </a:pPr>
            <a:r>
              <a:rPr lang="en-US" dirty="0">
                <a:solidFill>
                  <a:srgbClr val="000000"/>
                </a:solidFill>
                <a:ea typeface="Times New Roman" charset="0"/>
                <a:cs typeface="Times New Roman" charset="0"/>
              </a:rPr>
              <a:t>Will government trade policies facilitate global expansion? </a:t>
            </a:r>
          </a:p>
          <a:p>
            <a:pPr marL="457200" indent="-457200">
              <a:buFontTx/>
              <a:buAutoNum type="arabicPeriod" startAt="4"/>
            </a:pPr>
            <a:r>
              <a:rPr lang="en-US" dirty="0">
                <a:solidFill>
                  <a:srgbClr val="000000"/>
                </a:solidFill>
                <a:ea typeface="Times New Roman" charset="0"/>
                <a:cs typeface="Times New Roman" charset="0"/>
              </a:rPr>
              <a:t>Can managers in one country learn from managers in other countries? </a:t>
            </a:r>
          </a:p>
        </p:txBody>
      </p:sp>
      <p:sp>
        <p:nvSpPr>
          <p:cNvPr id="183298" name="Rectangle 2"/>
          <p:cNvSpPr>
            <a:spLocks noGrp="1" noChangeArrowheads="1"/>
          </p:cNvSpPr>
          <p:nvPr>
            <p:ph type="title"/>
          </p:nvPr>
        </p:nvSpPr>
        <p:spPr>
          <a:xfrm>
            <a:off x="457200" y="342900"/>
            <a:ext cx="8001000" cy="1371600"/>
          </a:xfrm>
        </p:spPr>
        <p:txBody>
          <a:bodyPr>
            <a:normAutofit/>
          </a:bodyPr>
          <a:lstStyle/>
          <a:p>
            <a:pPr fontAlgn="auto">
              <a:spcAft>
                <a:spcPts val="0"/>
              </a:spcAft>
              <a:defRPr/>
            </a:pPr>
            <a:r>
              <a:rPr lang="en-US" sz="3200" dirty="0">
                <a:ea typeface="+mj-ea"/>
                <a:cs typeface="+mj-cs"/>
              </a:rPr>
              <a:t>6</a:t>
            </a:r>
            <a:r>
              <a:rPr lang="en-US" sz="3200" dirty="0" smtClean="0">
                <a:ea typeface="+mj-ea"/>
                <a:cs typeface="+mj-cs"/>
              </a:rPr>
              <a:t> </a:t>
            </a:r>
            <a:r>
              <a:rPr lang="en-US" sz="3200" dirty="0">
                <a:ea typeface="+mj-ea"/>
                <a:cs typeface="+mj-cs"/>
              </a:rPr>
              <a:t>Global Orientation Considerations </a:t>
            </a:r>
            <a:r>
              <a:rPr lang="en-US" sz="2400" i="1" dirty="0" smtClean="0">
                <a:ea typeface="+mj-ea"/>
                <a:cs typeface="+mj-cs"/>
              </a:rPr>
              <a:t>(Continued)</a:t>
            </a:r>
            <a:endParaRPr lang="en-US" sz="2400" i="1" dirty="0">
              <a:ea typeface="+mj-ea"/>
              <a:cs typeface="+mj-cs"/>
            </a:endParaRPr>
          </a:p>
        </p:txBody>
      </p:sp>
      <p:sp>
        <p:nvSpPr>
          <p:cNvPr id="2" name="Footer Placeholder 1"/>
          <p:cNvSpPr>
            <a:spLocks noGrp="1"/>
          </p:cNvSpPr>
          <p:nvPr>
            <p:ph type="ftr" sz="quarter" idx="10"/>
          </p:nvPr>
        </p:nvSpPr>
        <p:spPr/>
        <p:txBody>
          <a:bodyPr/>
          <a:lstStyle/>
          <a:p>
            <a:r>
              <a:rPr lang="en-US" smtClean="0"/>
              <a:t>Strategic Management, 5e. © 2017 Academic Media Solutions. </a:t>
            </a:r>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0" y="3733800"/>
            <a:ext cx="3283341" cy="2392362"/>
          </a:xfrm>
          <a:prstGeom prst="rect">
            <a:avLst/>
          </a:prstGeom>
        </p:spPr>
      </p:pic>
      <p:sp>
        <p:nvSpPr>
          <p:cNvPr id="4" name="TextBox 3"/>
          <p:cNvSpPr txBox="1"/>
          <p:nvPr/>
        </p:nvSpPr>
        <p:spPr>
          <a:xfrm rot="16200000">
            <a:off x="5905221" y="5064010"/>
            <a:ext cx="1846980" cy="246221"/>
          </a:xfrm>
          <a:prstGeom prst="rect">
            <a:avLst/>
          </a:prstGeom>
          <a:noFill/>
        </p:spPr>
        <p:txBody>
          <a:bodyPr wrap="none" rtlCol="0">
            <a:spAutoFit/>
          </a:bodyPr>
          <a:lstStyle/>
          <a:p>
            <a:r>
              <a:rPr lang="en-US" sz="1000" dirty="0"/>
              <a:t>© My Life Graphic/</a:t>
            </a:r>
            <a:r>
              <a:rPr lang="en-US" sz="1000" dirty="0" err="1"/>
              <a:t>Shutterstock</a:t>
            </a:r>
            <a:endParaRPr lang="en-US" sz="1000" dirty="0"/>
          </a:p>
        </p:txBody>
      </p:sp>
    </p:spTree>
    <p:extLst>
      <p:ext uri="{BB962C8B-B14F-4D97-AF65-F5344CB8AC3E}">
        <p14:creationId xmlns:p14="http://schemas.microsoft.com/office/powerpoint/2010/main" val="3682090821"/>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idx="1"/>
          </p:nvPr>
        </p:nvSpPr>
        <p:spPr>
          <a:xfrm>
            <a:off x="427910" y="1398362"/>
            <a:ext cx="8229600" cy="4525962"/>
          </a:xfrm>
        </p:spPr>
        <p:txBody>
          <a:bodyPr/>
          <a:lstStyle/>
          <a:p>
            <a:r>
              <a:rPr lang="en-US" sz="2800" dirty="0">
                <a:solidFill>
                  <a:srgbClr val="000000"/>
                </a:solidFill>
                <a:ea typeface="Times New Roman" charset="0"/>
                <a:cs typeface="Times New Roman" charset="0"/>
              </a:rPr>
              <a:t>The </a:t>
            </a:r>
            <a:r>
              <a:rPr lang="en-US" sz="2800" b="1" dirty="0">
                <a:solidFill>
                  <a:srgbClr val="000000"/>
                </a:solidFill>
                <a:ea typeface="Times New Roman" charset="0"/>
                <a:cs typeface="Times New Roman" charset="0"/>
              </a:rPr>
              <a:t>corporate-level strategy</a:t>
            </a:r>
            <a:r>
              <a:rPr lang="en-US" sz="2800" dirty="0">
                <a:solidFill>
                  <a:srgbClr val="000000"/>
                </a:solidFill>
                <a:ea typeface="Times New Roman" charset="0"/>
                <a:cs typeface="Times New Roman" charset="0"/>
              </a:rPr>
              <a:t> </a:t>
            </a:r>
            <a:r>
              <a:rPr lang="en-US" sz="2800" dirty="0" smtClean="0">
                <a:solidFill>
                  <a:srgbClr val="000000"/>
                </a:solidFill>
                <a:ea typeface="Times New Roman" charset="0"/>
                <a:cs typeface="Times New Roman" charset="0"/>
              </a:rPr>
              <a:t>(also called the </a:t>
            </a:r>
            <a:r>
              <a:rPr lang="en-US" sz="2800" b="1" dirty="0" smtClean="0">
                <a:solidFill>
                  <a:srgbClr val="000000"/>
                </a:solidFill>
                <a:ea typeface="Times New Roman" charset="0"/>
                <a:cs typeface="Times New Roman" charset="0"/>
              </a:rPr>
              <a:t>firm-level strategy</a:t>
            </a:r>
            <a:r>
              <a:rPr lang="en-US" sz="2800" dirty="0" smtClean="0">
                <a:solidFill>
                  <a:srgbClr val="000000"/>
                </a:solidFill>
                <a:ea typeface="Times New Roman" charset="0"/>
                <a:cs typeface="Times New Roman" charset="0"/>
              </a:rPr>
              <a:t>) is </a:t>
            </a:r>
            <a:r>
              <a:rPr lang="en-US" sz="2800" dirty="0">
                <a:solidFill>
                  <a:srgbClr val="000000"/>
                </a:solidFill>
                <a:ea typeface="Times New Roman" charset="0"/>
                <a:cs typeface="Times New Roman" charset="0"/>
              </a:rPr>
              <a:t>the strategy top management formulates for the overall corporation.</a:t>
            </a:r>
            <a:endParaRPr lang="en-US" sz="2800" dirty="0">
              <a:ea typeface="Times New Roman" charset="0"/>
              <a:cs typeface="Times New Roman" charset="0"/>
            </a:endParaRPr>
          </a:p>
          <a:p>
            <a:r>
              <a:rPr lang="en-US" sz="2800" dirty="0"/>
              <a:t>Strategies are also formulated at the business (competitive) and functional levels. These are discussed in the following two chapters</a:t>
            </a:r>
            <a:r>
              <a:rPr lang="en-US" sz="2800" dirty="0" smtClean="0"/>
              <a:t>.</a:t>
            </a:r>
          </a:p>
        </p:txBody>
      </p:sp>
      <p:sp>
        <p:nvSpPr>
          <p:cNvPr id="201730" name="Rectangle 2"/>
          <p:cNvSpPr>
            <a:spLocks noGrp="1" noChangeArrowheads="1"/>
          </p:cNvSpPr>
          <p:nvPr>
            <p:ph type="title"/>
          </p:nvPr>
        </p:nvSpPr>
        <p:spPr/>
        <p:txBody>
          <a:bodyPr/>
          <a:lstStyle/>
          <a:p>
            <a:pPr fontAlgn="auto">
              <a:spcAft>
                <a:spcPts val="0"/>
              </a:spcAft>
              <a:defRPr/>
            </a:pPr>
            <a:r>
              <a:rPr lang="en-US">
                <a:ea typeface="+mj-ea"/>
                <a:cs typeface="+mj-cs"/>
              </a:rPr>
              <a:t>Introduction</a:t>
            </a:r>
          </a:p>
        </p:txBody>
      </p:sp>
      <p:sp>
        <p:nvSpPr>
          <p:cNvPr id="2" name="Footer Placeholder 1"/>
          <p:cNvSpPr>
            <a:spLocks noGrp="1"/>
          </p:cNvSpPr>
          <p:nvPr>
            <p:ph type="ftr" sz="quarter" idx="10"/>
          </p:nvPr>
        </p:nvSpPr>
        <p:spPr/>
        <p:txBody>
          <a:bodyPr/>
          <a:lstStyle/>
          <a:p>
            <a:r>
              <a:rPr lang="en-US" smtClean="0"/>
              <a:t>Strategic Management, 5e. © 2017 Academic Media Solutions. </a:t>
            </a:r>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0600" y="4169353"/>
            <a:ext cx="3429000" cy="1929114"/>
          </a:xfrm>
          <a:prstGeom prst="rect">
            <a:avLst/>
          </a:prstGeom>
        </p:spPr>
      </p:pic>
      <p:sp>
        <p:nvSpPr>
          <p:cNvPr id="4" name="TextBox 3"/>
          <p:cNvSpPr txBox="1"/>
          <p:nvPr/>
        </p:nvSpPr>
        <p:spPr>
          <a:xfrm rot="16200000">
            <a:off x="3458920" y="5010799"/>
            <a:ext cx="2167581" cy="246221"/>
          </a:xfrm>
          <a:prstGeom prst="rect">
            <a:avLst/>
          </a:prstGeom>
          <a:noFill/>
        </p:spPr>
        <p:txBody>
          <a:bodyPr wrap="none" rtlCol="0">
            <a:spAutoFit/>
          </a:bodyPr>
          <a:lstStyle/>
          <a:p>
            <a:r>
              <a:rPr lang="en-US" sz="1000" dirty="0"/>
              <a:t>© </a:t>
            </a:r>
            <a:r>
              <a:rPr lang="en-US" sz="1000" dirty="0" err="1"/>
              <a:t>Kostyantyn</a:t>
            </a:r>
            <a:r>
              <a:rPr lang="en-US" sz="1000" dirty="0"/>
              <a:t> </a:t>
            </a:r>
            <a:r>
              <a:rPr lang="en-US" sz="1000" dirty="0" err="1"/>
              <a:t>Ivanyshen</a:t>
            </a:r>
            <a:r>
              <a:rPr lang="en-US" sz="1000" dirty="0"/>
              <a:t>/</a:t>
            </a:r>
            <a:r>
              <a:rPr lang="en-US" sz="1000" dirty="0" err="1"/>
              <a:t>Shutterstock</a:t>
            </a:r>
            <a:endParaRPr lang="en-US" sz="1000" dirty="0"/>
          </a:p>
        </p:txBody>
      </p:sp>
    </p:spTree>
    <p:extLst>
      <p:ext uri="{BB962C8B-B14F-4D97-AF65-F5344CB8AC3E}">
        <p14:creationId xmlns:p14="http://schemas.microsoft.com/office/powerpoint/2010/main" val="2226244896"/>
      </p:ext>
    </p:extLst>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1" name="Rectangle 3"/>
          <p:cNvSpPr>
            <a:spLocks noGrp="1" noChangeArrowheads="1"/>
          </p:cNvSpPr>
          <p:nvPr>
            <p:ph idx="1"/>
          </p:nvPr>
        </p:nvSpPr>
        <p:spPr>
          <a:xfrm>
            <a:off x="838200" y="1447800"/>
            <a:ext cx="8077200" cy="3429000"/>
          </a:xfrm>
        </p:spPr>
        <p:txBody>
          <a:bodyPr>
            <a:noAutofit/>
          </a:bodyPr>
          <a:lstStyle/>
          <a:p>
            <a:pPr marL="365760" indent="-256032" fontAlgn="auto">
              <a:lnSpc>
                <a:spcPct val="90000"/>
              </a:lnSpc>
              <a:spcAft>
                <a:spcPts val="0"/>
              </a:spcAft>
              <a:buFont typeface="Wingdings 3"/>
              <a:buChar char=""/>
              <a:defRPr/>
            </a:pPr>
            <a:r>
              <a:rPr lang="en-US" sz="2400" dirty="0"/>
              <a:t>Before assessing the corporate-level strategy, the </a:t>
            </a:r>
            <a:r>
              <a:rPr lang="en-US" sz="2400" b="1" dirty="0"/>
              <a:t>corporate profile</a:t>
            </a:r>
            <a:r>
              <a:rPr lang="en-US" sz="2400" dirty="0"/>
              <a:t> should be identified. </a:t>
            </a:r>
            <a:r>
              <a:rPr lang="en-US" sz="2400" dirty="0" smtClean="0">
                <a:ea typeface="+mn-ea"/>
                <a:cs typeface="+mn-cs"/>
              </a:rPr>
              <a:t>There are 3 options:</a:t>
            </a:r>
          </a:p>
          <a:p>
            <a:pPr marL="566928" fontAlgn="auto">
              <a:lnSpc>
                <a:spcPct val="90000"/>
              </a:lnSpc>
              <a:spcAft>
                <a:spcPts val="0"/>
              </a:spcAft>
              <a:buFont typeface="+mj-lt"/>
              <a:buAutoNum type="arabicPeriod"/>
              <a:defRPr/>
            </a:pPr>
            <a:r>
              <a:rPr lang="en-US" sz="2400" b="1" dirty="0" smtClean="0">
                <a:ea typeface="+mn-ea"/>
                <a:cs typeface="+mn-cs"/>
              </a:rPr>
              <a:t>Compete </a:t>
            </a:r>
            <a:r>
              <a:rPr lang="en-US" sz="2400" b="1" dirty="0">
                <a:ea typeface="+mn-ea"/>
                <a:cs typeface="+mn-cs"/>
              </a:rPr>
              <a:t>in a single industry</a:t>
            </a:r>
            <a:r>
              <a:rPr lang="en-US" sz="2400" dirty="0">
                <a:ea typeface="+mn-ea"/>
                <a:cs typeface="+mn-cs"/>
              </a:rPr>
              <a:t>: Allows a firm to specialize, but “all eggs are in a single basket.”</a:t>
            </a:r>
          </a:p>
          <a:p>
            <a:pPr marL="566928" fontAlgn="auto">
              <a:lnSpc>
                <a:spcPct val="90000"/>
              </a:lnSpc>
              <a:spcAft>
                <a:spcPts val="0"/>
              </a:spcAft>
              <a:buFont typeface="+mj-lt"/>
              <a:buAutoNum type="arabicPeriod"/>
              <a:defRPr/>
            </a:pPr>
            <a:r>
              <a:rPr lang="en-US" sz="2400" b="1" dirty="0">
                <a:ea typeface="+mn-ea"/>
                <a:cs typeface="+mn-cs"/>
              </a:rPr>
              <a:t>Compete in related industries</a:t>
            </a:r>
            <a:r>
              <a:rPr lang="en-US" sz="2400" dirty="0">
                <a:ea typeface="+mn-ea"/>
                <a:cs typeface="+mn-cs"/>
              </a:rPr>
              <a:t>: Allows a firm to develop synergy among the business units. </a:t>
            </a:r>
            <a:r>
              <a:rPr lang="en-US" sz="2400" b="1" dirty="0">
                <a:solidFill>
                  <a:srgbClr val="000000"/>
                </a:solidFill>
                <a:ea typeface="Times New Roman" charset="0"/>
                <a:cs typeface="Times New Roman" charset="0"/>
              </a:rPr>
              <a:t>Synergy</a:t>
            </a:r>
            <a:r>
              <a:rPr lang="en-US" sz="2400" dirty="0">
                <a:solidFill>
                  <a:srgbClr val="000000"/>
                </a:solidFill>
                <a:ea typeface="Times New Roman" charset="0"/>
                <a:cs typeface="Times New Roman" charset="0"/>
              </a:rPr>
              <a:t> occurs when the combination of two organizations results in higher effectiveness and efficiency than would otherwise be generated separately.</a:t>
            </a:r>
            <a:r>
              <a:rPr lang="en-US" sz="2400" dirty="0">
                <a:ea typeface="+mn-ea"/>
                <a:cs typeface="+mn-cs"/>
              </a:rPr>
              <a:t> </a:t>
            </a:r>
          </a:p>
          <a:p>
            <a:pPr marL="566928" fontAlgn="auto">
              <a:lnSpc>
                <a:spcPct val="90000"/>
              </a:lnSpc>
              <a:spcAft>
                <a:spcPts val="0"/>
              </a:spcAft>
              <a:buFont typeface="+mj-lt"/>
              <a:buAutoNum type="arabicPeriod"/>
              <a:defRPr/>
            </a:pPr>
            <a:r>
              <a:rPr lang="en-US" sz="2400" b="1" dirty="0">
                <a:ea typeface="+mn-ea"/>
                <a:cs typeface="+mn-cs"/>
              </a:rPr>
              <a:t>Compete in unrelated industries</a:t>
            </a:r>
            <a:r>
              <a:rPr lang="en-US" sz="2400" dirty="0">
                <a:ea typeface="+mn-ea"/>
                <a:cs typeface="+mn-cs"/>
              </a:rPr>
              <a:t>: Minimizes risk through diversification.</a:t>
            </a:r>
          </a:p>
        </p:txBody>
      </p:sp>
      <p:sp>
        <p:nvSpPr>
          <p:cNvPr id="165890" name="Rectangle 2"/>
          <p:cNvSpPr>
            <a:spLocks noGrp="1" noChangeArrowheads="1"/>
          </p:cNvSpPr>
          <p:nvPr>
            <p:ph type="title"/>
          </p:nvPr>
        </p:nvSpPr>
        <p:spPr>
          <a:xfrm>
            <a:off x="1066800" y="304800"/>
            <a:ext cx="7848600" cy="1295400"/>
          </a:xfrm>
        </p:spPr>
        <p:txBody>
          <a:bodyPr>
            <a:normAutofit fontScale="90000"/>
          </a:bodyPr>
          <a:lstStyle/>
          <a:p>
            <a:pPr fontAlgn="auto">
              <a:spcAft>
                <a:spcPts val="0"/>
              </a:spcAft>
              <a:defRPr/>
            </a:pPr>
            <a:r>
              <a:rPr lang="en-US" dirty="0" smtClean="0">
                <a:ea typeface="+mj-ea"/>
                <a:cs typeface="+mj-cs"/>
              </a:rPr>
              <a:t>The </a:t>
            </a:r>
            <a:r>
              <a:rPr lang="en-US" dirty="0">
                <a:ea typeface="+mj-ea"/>
                <a:cs typeface="+mj-cs"/>
              </a:rPr>
              <a:t>Corporate </a:t>
            </a:r>
            <a:r>
              <a:rPr lang="en-US" dirty="0" smtClean="0">
                <a:ea typeface="+mj-ea"/>
                <a:cs typeface="+mj-cs"/>
              </a:rPr>
              <a:t>Profile </a:t>
            </a:r>
            <a:br>
              <a:rPr lang="en-US" dirty="0" smtClean="0">
                <a:ea typeface="+mj-ea"/>
                <a:cs typeface="+mj-cs"/>
              </a:rPr>
            </a:br>
            <a:endParaRPr lang="en-US" dirty="0">
              <a:ea typeface="+mj-ea"/>
              <a:cs typeface="+mj-cs"/>
            </a:endParaRPr>
          </a:p>
        </p:txBody>
      </p:sp>
      <p:sp>
        <p:nvSpPr>
          <p:cNvPr id="2" name="Footer Placeholder 1"/>
          <p:cNvSpPr>
            <a:spLocks noGrp="1"/>
          </p:cNvSpPr>
          <p:nvPr>
            <p:ph type="ftr" sz="quarter" idx="10"/>
          </p:nvPr>
        </p:nvSpPr>
        <p:spPr/>
        <p:txBody>
          <a:bodyPr/>
          <a:lstStyle/>
          <a:p>
            <a:r>
              <a:rPr lang="en-US" smtClean="0"/>
              <a:t>Strategic Management, 5e. © 2017 Academic Media Solutions. </a:t>
            </a:r>
            <a:endParaRPr lang="en-US"/>
          </a:p>
        </p:txBody>
      </p:sp>
    </p:spTree>
    <p:extLst>
      <p:ext uri="{BB962C8B-B14F-4D97-AF65-F5344CB8AC3E}">
        <p14:creationId xmlns:p14="http://schemas.microsoft.com/office/powerpoint/2010/main" val="114359475"/>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idx="1"/>
          </p:nvPr>
        </p:nvSpPr>
        <p:spPr>
          <a:xfrm>
            <a:off x="914400" y="1524000"/>
            <a:ext cx="6096000" cy="3200400"/>
          </a:xfrm>
        </p:spPr>
        <p:txBody>
          <a:bodyPr/>
          <a:lstStyle/>
          <a:p>
            <a:r>
              <a:rPr lang="en-US" dirty="0" smtClean="0"/>
              <a:t>Growth (increase in size)</a:t>
            </a:r>
            <a:endParaRPr lang="en-US" dirty="0"/>
          </a:p>
          <a:p>
            <a:r>
              <a:rPr lang="en-US" dirty="0" smtClean="0"/>
              <a:t>Stability (retain current size)</a:t>
            </a:r>
            <a:endParaRPr lang="en-US" dirty="0"/>
          </a:p>
          <a:p>
            <a:r>
              <a:rPr lang="en-US" dirty="0" smtClean="0"/>
              <a:t>Retrenchment (decrease in size)</a:t>
            </a:r>
            <a:endParaRPr lang="en-US" dirty="0"/>
          </a:p>
        </p:txBody>
      </p:sp>
      <p:sp>
        <p:nvSpPr>
          <p:cNvPr id="166914" name="Rectangle 2"/>
          <p:cNvSpPr>
            <a:spLocks noGrp="1" noChangeArrowheads="1"/>
          </p:cNvSpPr>
          <p:nvPr>
            <p:ph type="title"/>
          </p:nvPr>
        </p:nvSpPr>
        <p:spPr>
          <a:xfrm>
            <a:off x="914400" y="304800"/>
            <a:ext cx="7848600" cy="1219200"/>
          </a:xfrm>
        </p:spPr>
        <p:txBody>
          <a:bodyPr>
            <a:normAutofit/>
          </a:bodyPr>
          <a:lstStyle/>
          <a:p>
            <a:pPr fontAlgn="auto">
              <a:spcAft>
                <a:spcPts val="0"/>
              </a:spcAft>
              <a:defRPr/>
            </a:pPr>
            <a:r>
              <a:rPr lang="en-US" dirty="0" smtClean="0">
                <a:ea typeface="+mj-ea"/>
                <a:cs typeface="+mj-cs"/>
              </a:rPr>
              <a:t>Corporate </a:t>
            </a:r>
            <a:r>
              <a:rPr lang="en-US" dirty="0">
                <a:ea typeface="+mj-ea"/>
                <a:cs typeface="+mj-cs"/>
              </a:rPr>
              <a:t>Strategies:</a:t>
            </a:r>
            <a:r>
              <a:rPr lang="en-US" dirty="0" smtClean="0">
                <a:ea typeface="+mj-ea"/>
                <a:cs typeface="+mj-cs"/>
              </a:rPr>
              <a:t> 3 </a:t>
            </a:r>
            <a:r>
              <a:rPr lang="en-US" dirty="0">
                <a:ea typeface="+mj-ea"/>
                <a:cs typeface="+mj-cs"/>
              </a:rPr>
              <a:t>Options</a:t>
            </a:r>
          </a:p>
        </p:txBody>
      </p:sp>
      <p:sp>
        <p:nvSpPr>
          <p:cNvPr id="2" name="Footer Placeholder 1"/>
          <p:cNvSpPr>
            <a:spLocks noGrp="1"/>
          </p:cNvSpPr>
          <p:nvPr>
            <p:ph type="ftr" sz="quarter" idx="10"/>
          </p:nvPr>
        </p:nvSpPr>
        <p:spPr/>
        <p:txBody>
          <a:bodyPr/>
          <a:lstStyle/>
          <a:p>
            <a:r>
              <a:rPr lang="en-US" smtClean="0"/>
              <a:t>Strategic Management, 5e. © 2017 Academic Media Solutions. </a:t>
            </a:r>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3073678"/>
            <a:ext cx="4303909" cy="2869922"/>
          </a:xfrm>
          <a:prstGeom prst="rect">
            <a:avLst/>
          </a:prstGeom>
        </p:spPr>
      </p:pic>
      <p:sp>
        <p:nvSpPr>
          <p:cNvPr id="4" name="TextBox 3"/>
          <p:cNvSpPr txBox="1"/>
          <p:nvPr/>
        </p:nvSpPr>
        <p:spPr>
          <a:xfrm rot="16200000">
            <a:off x="4483665" y="4920734"/>
            <a:ext cx="1827744" cy="369332"/>
          </a:xfrm>
          <a:prstGeom prst="rect">
            <a:avLst/>
          </a:prstGeom>
          <a:noFill/>
        </p:spPr>
        <p:txBody>
          <a:bodyPr wrap="none" rtlCol="0">
            <a:spAutoFit/>
          </a:bodyPr>
          <a:lstStyle/>
          <a:p>
            <a:r>
              <a:rPr lang="en-US" sz="1000" dirty="0"/>
              <a:t>©</a:t>
            </a:r>
            <a:r>
              <a:rPr lang="en-US" dirty="0"/>
              <a:t> </a:t>
            </a:r>
            <a:r>
              <a:rPr lang="en-US" sz="1000" dirty="0" err="1"/>
              <a:t>Andrey_Popev</a:t>
            </a:r>
            <a:r>
              <a:rPr lang="en-US" sz="1000" dirty="0"/>
              <a:t>/</a:t>
            </a:r>
            <a:r>
              <a:rPr lang="en-US" sz="1000" dirty="0" err="1"/>
              <a:t>Shutterstock</a:t>
            </a:r>
            <a:endParaRPr lang="en-US" dirty="0"/>
          </a:p>
        </p:txBody>
      </p:sp>
    </p:spTree>
    <p:extLst>
      <p:ext uri="{BB962C8B-B14F-4D97-AF65-F5344CB8AC3E}">
        <p14:creationId xmlns:p14="http://schemas.microsoft.com/office/powerpoint/2010/main" val="2636393407"/>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idx="1"/>
          </p:nvPr>
        </p:nvSpPr>
        <p:spPr>
          <a:xfrm>
            <a:off x="838200" y="1496623"/>
            <a:ext cx="7772400" cy="5029200"/>
          </a:xfrm>
        </p:spPr>
        <p:txBody>
          <a:bodyPr/>
          <a:lstStyle/>
          <a:p>
            <a:r>
              <a:rPr lang="en-US" b="1" dirty="0"/>
              <a:t>Internal Growth</a:t>
            </a:r>
            <a:r>
              <a:rPr lang="en-US" dirty="0"/>
              <a:t>- </a:t>
            </a:r>
            <a:r>
              <a:rPr lang="en-US" dirty="0">
                <a:solidFill>
                  <a:srgbClr val="000000"/>
                </a:solidFill>
                <a:ea typeface="Times New Roman" charset="0"/>
                <a:cs typeface="Times New Roman" charset="0"/>
              </a:rPr>
              <a:t>expanding by internally increasing its size and sales. </a:t>
            </a:r>
            <a:endParaRPr lang="en-US" dirty="0"/>
          </a:p>
          <a:p>
            <a:r>
              <a:rPr lang="en-US" b="1" dirty="0"/>
              <a:t>External Growth</a:t>
            </a:r>
            <a:r>
              <a:rPr lang="en-US" dirty="0"/>
              <a:t>- acquiring other companies.</a:t>
            </a:r>
          </a:p>
          <a:p>
            <a:r>
              <a:rPr lang="en-US" dirty="0">
                <a:solidFill>
                  <a:srgbClr val="000000"/>
                </a:solidFill>
                <a:ea typeface="Times New Roman" charset="0"/>
                <a:cs typeface="Times New Roman" charset="0"/>
              </a:rPr>
              <a:t>A </a:t>
            </a:r>
            <a:r>
              <a:rPr lang="en-US" b="1" dirty="0">
                <a:solidFill>
                  <a:srgbClr val="000000"/>
                </a:solidFill>
                <a:ea typeface="Times New Roman" charset="0"/>
                <a:cs typeface="Times New Roman" charset="0"/>
              </a:rPr>
              <a:t>Merger</a:t>
            </a:r>
            <a:r>
              <a:rPr lang="en-US" dirty="0">
                <a:solidFill>
                  <a:srgbClr val="000000"/>
                </a:solidFill>
                <a:ea typeface="Times New Roman" charset="0"/>
                <a:cs typeface="Times New Roman" charset="0"/>
              </a:rPr>
              <a:t> occurs when two or more firms, usually of roughly similar sizes, combine into one through an exchange of stock.</a:t>
            </a:r>
            <a:r>
              <a:rPr lang="en-US" dirty="0"/>
              <a:t> </a:t>
            </a:r>
          </a:p>
          <a:p>
            <a:r>
              <a:rPr lang="en-US" dirty="0">
                <a:solidFill>
                  <a:srgbClr val="000000"/>
                </a:solidFill>
                <a:ea typeface="Times New Roman" charset="0"/>
                <a:cs typeface="Times New Roman" charset="0"/>
              </a:rPr>
              <a:t>An </a:t>
            </a:r>
            <a:r>
              <a:rPr lang="en-US" b="1" dirty="0">
                <a:solidFill>
                  <a:srgbClr val="000000"/>
                </a:solidFill>
                <a:ea typeface="Times New Roman" charset="0"/>
                <a:cs typeface="Times New Roman" charset="0"/>
              </a:rPr>
              <a:t>Acquisition</a:t>
            </a:r>
            <a:r>
              <a:rPr lang="en-US" dirty="0">
                <a:solidFill>
                  <a:srgbClr val="000000"/>
                </a:solidFill>
                <a:ea typeface="Times New Roman" charset="0"/>
                <a:cs typeface="Times New Roman" charset="0"/>
              </a:rPr>
              <a:t> is a </a:t>
            </a:r>
            <a:r>
              <a:rPr lang="en-US" i="1" dirty="0">
                <a:solidFill>
                  <a:srgbClr val="000000"/>
                </a:solidFill>
                <a:ea typeface="Times New Roman" charset="0"/>
                <a:cs typeface="Times New Roman" charset="0"/>
              </a:rPr>
              <a:t>form of merger</a:t>
            </a:r>
            <a:r>
              <a:rPr lang="en-US" dirty="0">
                <a:solidFill>
                  <a:srgbClr val="000000"/>
                </a:solidFill>
                <a:ea typeface="Times New Roman" charset="0"/>
                <a:cs typeface="Times New Roman" charset="0"/>
              </a:rPr>
              <a:t> whereby one firm purchases another, often with a combination of cash and stock. </a:t>
            </a:r>
          </a:p>
        </p:txBody>
      </p:sp>
      <p:sp>
        <p:nvSpPr>
          <p:cNvPr id="209922" name="Rectangle 2"/>
          <p:cNvSpPr>
            <a:spLocks noGrp="1" noChangeArrowheads="1"/>
          </p:cNvSpPr>
          <p:nvPr>
            <p:ph type="title"/>
          </p:nvPr>
        </p:nvSpPr>
        <p:spPr>
          <a:xfrm>
            <a:off x="1066800" y="304800"/>
            <a:ext cx="7848600" cy="1295400"/>
          </a:xfrm>
        </p:spPr>
        <p:txBody>
          <a:bodyPr/>
          <a:lstStyle/>
          <a:p>
            <a:pPr fontAlgn="auto">
              <a:spcAft>
                <a:spcPts val="0"/>
              </a:spcAft>
              <a:defRPr/>
            </a:pPr>
            <a:r>
              <a:rPr lang="en-US" dirty="0" smtClean="0">
                <a:ea typeface="+mj-ea"/>
                <a:cs typeface="+mj-cs"/>
              </a:rPr>
              <a:t>Growth </a:t>
            </a:r>
            <a:r>
              <a:rPr lang="en-US" dirty="0">
                <a:ea typeface="+mj-ea"/>
                <a:cs typeface="+mj-cs"/>
              </a:rPr>
              <a:t>Strategies</a:t>
            </a:r>
          </a:p>
        </p:txBody>
      </p:sp>
      <p:sp>
        <p:nvSpPr>
          <p:cNvPr id="2" name="Footer Placeholder 1"/>
          <p:cNvSpPr>
            <a:spLocks noGrp="1"/>
          </p:cNvSpPr>
          <p:nvPr>
            <p:ph type="ftr" sz="quarter" idx="10"/>
          </p:nvPr>
        </p:nvSpPr>
        <p:spPr/>
        <p:txBody>
          <a:bodyPr/>
          <a:lstStyle/>
          <a:p>
            <a:r>
              <a:rPr lang="en-US" smtClean="0"/>
              <a:t>Strategic Management, 5e. © 2017 Academic Media Solutions. </a:t>
            </a:r>
            <a:endParaRPr lang="en-US"/>
          </a:p>
        </p:txBody>
      </p:sp>
    </p:spTree>
    <p:extLst>
      <p:ext uri="{BB962C8B-B14F-4D97-AF65-F5344CB8AC3E}">
        <p14:creationId xmlns:p14="http://schemas.microsoft.com/office/powerpoint/2010/main" val="747276297"/>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idx="1"/>
          </p:nvPr>
        </p:nvSpPr>
        <p:spPr>
          <a:xfrm>
            <a:off x="914400" y="1447800"/>
            <a:ext cx="7772400" cy="5029200"/>
          </a:xfrm>
        </p:spPr>
        <p:txBody>
          <a:bodyPr/>
          <a:lstStyle/>
          <a:p>
            <a:r>
              <a:rPr lang="en-US" dirty="0"/>
              <a:t>External growth can usually occur more quickly than internal growth, but integrating newly acquired entities into the current organization can be difficult. </a:t>
            </a:r>
          </a:p>
          <a:p>
            <a:r>
              <a:rPr lang="en-US" dirty="0"/>
              <a:t>The pursuit of external growth can enable a firm to modify its corporate profile.</a:t>
            </a:r>
          </a:p>
          <a:p>
            <a:r>
              <a:rPr lang="en-US" dirty="0"/>
              <a:t>Growth is not necessarily the best strategic alternative for every healthy organization. </a:t>
            </a:r>
          </a:p>
          <a:p>
            <a:r>
              <a:rPr lang="en-US" dirty="0"/>
              <a:t>There are five growth alternatives presented in the upcoming slides.</a:t>
            </a:r>
          </a:p>
        </p:txBody>
      </p:sp>
      <p:sp>
        <p:nvSpPr>
          <p:cNvPr id="168962" name="Rectangle 2"/>
          <p:cNvSpPr>
            <a:spLocks noGrp="1" noChangeArrowheads="1"/>
          </p:cNvSpPr>
          <p:nvPr>
            <p:ph type="title"/>
          </p:nvPr>
        </p:nvSpPr>
        <p:spPr>
          <a:xfrm>
            <a:off x="1066800" y="304800"/>
            <a:ext cx="7848600" cy="1295400"/>
          </a:xfrm>
        </p:spPr>
        <p:txBody>
          <a:bodyPr>
            <a:normAutofit/>
          </a:bodyPr>
          <a:lstStyle/>
          <a:p>
            <a:pPr fontAlgn="auto">
              <a:spcAft>
                <a:spcPts val="0"/>
              </a:spcAft>
              <a:defRPr/>
            </a:pPr>
            <a:r>
              <a:rPr lang="en-US" dirty="0" smtClean="0">
                <a:ea typeface="+mj-ea"/>
                <a:cs typeface="+mj-cs"/>
              </a:rPr>
              <a:t>Growth </a:t>
            </a:r>
            <a:r>
              <a:rPr lang="en-US" dirty="0">
                <a:ea typeface="+mj-ea"/>
                <a:cs typeface="+mj-cs"/>
              </a:rPr>
              <a:t>Strategies </a:t>
            </a:r>
            <a:r>
              <a:rPr lang="en-US" sz="2400" i="1" dirty="0" smtClean="0">
                <a:ea typeface="+mj-ea"/>
                <a:cs typeface="+mj-cs"/>
              </a:rPr>
              <a:t>(Continued)</a:t>
            </a:r>
            <a:endParaRPr lang="en-US" sz="2400" i="1" dirty="0">
              <a:ea typeface="+mj-ea"/>
              <a:cs typeface="+mj-cs"/>
            </a:endParaRPr>
          </a:p>
        </p:txBody>
      </p:sp>
      <p:sp>
        <p:nvSpPr>
          <p:cNvPr id="2" name="Footer Placeholder 1"/>
          <p:cNvSpPr>
            <a:spLocks noGrp="1"/>
          </p:cNvSpPr>
          <p:nvPr>
            <p:ph type="ftr" sz="quarter" idx="10"/>
          </p:nvPr>
        </p:nvSpPr>
        <p:spPr/>
        <p:txBody>
          <a:bodyPr/>
          <a:lstStyle/>
          <a:p>
            <a:r>
              <a:rPr lang="en-US" smtClean="0"/>
              <a:t>Strategic Management, 5e. © 2017 Academic Media Solutions. </a:t>
            </a:r>
            <a:endParaRPr lang="en-US"/>
          </a:p>
        </p:txBody>
      </p:sp>
    </p:spTree>
    <p:extLst>
      <p:ext uri="{BB962C8B-B14F-4D97-AF65-F5344CB8AC3E}">
        <p14:creationId xmlns:p14="http://schemas.microsoft.com/office/powerpoint/2010/main" val="1440348531"/>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ph idx="1"/>
          </p:nvPr>
        </p:nvSpPr>
        <p:spPr>
          <a:xfrm>
            <a:off x="457200" y="1608138"/>
            <a:ext cx="8229600" cy="4525962"/>
          </a:xfrm>
        </p:spPr>
        <p:txBody>
          <a:bodyPr/>
          <a:lstStyle/>
          <a:p>
            <a:r>
              <a:rPr lang="en-US" dirty="0">
                <a:solidFill>
                  <a:srgbClr val="000000"/>
                </a:solidFill>
                <a:ea typeface="Times New Roman" charset="0"/>
                <a:cs typeface="Times New Roman" charset="0"/>
              </a:rPr>
              <a:t>A firm that acquires other companies in the same line of business is engaging in </a:t>
            </a:r>
            <a:r>
              <a:rPr lang="en-US" b="1" dirty="0">
                <a:solidFill>
                  <a:srgbClr val="000000"/>
                </a:solidFill>
                <a:ea typeface="Times New Roman" charset="0"/>
                <a:cs typeface="Times New Roman" charset="0"/>
              </a:rPr>
              <a:t>horizontal integration</a:t>
            </a:r>
            <a:r>
              <a:rPr lang="en-US" dirty="0">
                <a:solidFill>
                  <a:srgbClr val="000000"/>
                </a:solidFill>
                <a:ea typeface="Times New Roman" charset="0"/>
                <a:cs typeface="Times New Roman" charset="0"/>
              </a:rPr>
              <a:t>. Doing so allows a firm operating in a single industry to grow rapidly without moving into other industries.</a:t>
            </a:r>
            <a:endParaRPr lang="en-US" dirty="0"/>
          </a:p>
        </p:txBody>
      </p:sp>
      <p:sp>
        <p:nvSpPr>
          <p:cNvPr id="204802" name="Rectangle 2"/>
          <p:cNvSpPr>
            <a:spLocks noGrp="1" noChangeArrowheads="1"/>
          </p:cNvSpPr>
          <p:nvPr>
            <p:ph type="title"/>
          </p:nvPr>
        </p:nvSpPr>
        <p:spPr>
          <a:xfrm>
            <a:off x="609600" y="274638"/>
            <a:ext cx="8077200" cy="1143000"/>
          </a:xfrm>
        </p:spPr>
        <p:txBody>
          <a:bodyPr>
            <a:normAutofit/>
          </a:bodyPr>
          <a:lstStyle/>
          <a:p>
            <a:pPr fontAlgn="auto">
              <a:spcAft>
                <a:spcPts val="0"/>
              </a:spcAft>
              <a:defRPr/>
            </a:pPr>
            <a:r>
              <a:rPr lang="en-US" dirty="0" smtClean="0">
                <a:ea typeface="+mj-ea"/>
                <a:cs typeface="+mj-cs"/>
              </a:rPr>
              <a:t>Horizontal </a:t>
            </a:r>
            <a:r>
              <a:rPr lang="en-US" dirty="0">
                <a:ea typeface="+mj-ea"/>
                <a:cs typeface="+mj-cs"/>
              </a:rPr>
              <a:t>(Related) Integration</a:t>
            </a:r>
          </a:p>
        </p:txBody>
      </p:sp>
      <p:sp>
        <p:nvSpPr>
          <p:cNvPr id="2" name="Footer Placeholder 1"/>
          <p:cNvSpPr>
            <a:spLocks noGrp="1"/>
          </p:cNvSpPr>
          <p:nvPr>
            <p:ph type="ftr" sz="quarter" idx="10"/>
          </p:nvPr>
        </p:nvSpPr>
        <p:spPr/>
        <p:txBody>
          <a:bodyPr/>
          <a:lstStyle/>
          <a:p>
            <a:r>
              <a:rPr lang="en-US" smtClean="0"/>
              <a:t>Strategic Management, 5e. © 2017 Academic Media Solutions. </a:t>
            </a:r>
            <a:endParaRPr lang="en-US"/>
          </a:p>
        </p:txBody>
      </p:sp>
    </p:spTree>
    <p:extLst>
      <p:ext uri="{BB962C8B-B14F-4D97-AF65-F5344CB8AC3E}">
        <p14:creationId xmlns:p14="http://schemas.microsoft.com/office/powerpoint/2010/main" val="2354788971"/>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
          <p:cNvSpPr>
            <a:spLocks noGrp="1" noChangeArrowheads="1"/>
          </p:cNvSpPr>
          <p:nvPr>
            <p:ph idx="1"/>
          </p:nvPr>
        </p:nvSpPr>
        <p:spPr/>
        <p:txBody>
          <a:bodyPr/>
          <a:lstStyle/>
          <a:p>
            <a:r>
              <a:rPr lang="en-US">
                <a:solidFill>
                  <a:srgbClr val="000000"/>
                </a:solidFill>
                <a:ea typeface="Times New Roman" charset="0"/>
                <a:cs typeface="Times New Roman" charset="0"/>
              </a:rPr>
              <a:t>A firm is engaging in </a:t>
            </a:r>
            <a:r>
              <a:rPr lang="en-US" b="1">
                <a:solidFill>
                  <a:srgbClr val="000000"/>
                </a:solidFill>
                <a:ea typeface="Times New Roman" charset="0"/>
                <a:cs typeface="Times New Roman" charset="0"/>
              </a:rPr>
              <a:t>horizontal related diversification</a:t>
            </a:r>
            <a:r>
              <a:rPr lang="en-US">
                <a:solidFill>
                  <a:srgbClr val="000000"/>
                </a:solidFill>
                <a:ea typeface="Times New Roman" charset="0"/>
                <a:cs typeface="Times New Roman" charset="0"/>
              </a:rPr>
              <a:t> when it acquires a business outside its present scope of operation, but with similar or related </a:t>
            </a:r>
            <a:r>
              <a:rPr lang="en-US" b="1">
                <a:solidFill>
                  <a:srgbClr val="000000"/>
                </a:solidFill>
                <a:ea typeface="Times New Roman" charset="0"/>
                <a:cs typeface="Times New Roman" charset="0"/>
              </a:rPr>
              <a:t>core competencies</a:t>
            </a:r>
            <a:r>
              <a:rPr lang="en-US">
                <a:solidFill>
                  <a:srgbClr val="000000"/>
                </a:solidFill>
                <a:ea typeface="Times New Roman" charset="0"/>
                <a:cs typeface="Times New Roman" charset="0"/>
              </a:rPr>
              <a:t>, the firm’s key capabilities and collective learning skills that are fundamental to its strategy, performance, and long-term profitability.</a:t>
            </a:r>
            <a:r>
              <a:rPr lang="en-US"/>
              <a:t> </a:t>
            </a:r>
          </a:p>
        </p:txBody>
      </p:sp>
      <p:sp>
        <p:nvSpPr>
          <p:cNvPr id="205826" name="Rectangle 2"/>
          <p:cNvSpPr>
            <a:spLocks noGrp="1" noChangeArrowheads="1"/>
          </p:cNvSpPr>
          <p:nvPr>
            <p:ph type="title"/>
          </p:nvPr>
        </p:nvSpPr>
        <p:spPr>
          <a:xfrm>
            <a:off x="533400" y="274638"/>
            <a:ext cx="8153400" cy="1143000"/>
          </a:xfrm>
        </p:spPr>
        <p:txBody>
          <a:bodyPr>
            <a:normAutofit/>
          </a:bodyPr>
          <a:lstStyle/>
          <a:p>
            <a:pPr fontAlgn="auto">
              <a:spcAft>
                <a:spcPts val="0"/>
              </a:spcAft>
              <a:defRPr/>
            </a:pPr>
            <a:r>
              <a:rPr lang="en-US" dirty="0" smtClean="0">
                <a:ea typeface="+mj-ea"/>
                <a:cs typeface="+mj-cs"/>
              </a:rPr>
              <a:t>Horizontal </a:t>
            </a:r>
            <a:r>
              <a:rPr lang="en-US" dirty="0">
                <a:ea typeface="+mj-ea"/>
                <a:cs typeface="+mj-cs"/>
              </a:rPr>
              <a:t>(Related) Diversification</a:t>
            </a:r>
          </a:p>
        </p:txBody>
      </p:sp>
      <p:sp>
        <p:nvSpPr>
          <p:cNvPr id="2" name="Footer Placeholder 1"/>
          <p:cNvSpPr>
            <a:spLocks noGrp="1"/>
          </p:cNvSpPr>
          <p:nvPr>
            <p:ph type="ftr" sz="quarter" idx="10"/>
          </p:nvPr>
        </p:nvSpPr>
        <p:spPr/>
        <p:txBody>
          <a:bodyPr/>
          <a:lstStyle/>
          <a:p>
            <a:r>
              <a:rPr lang="en-US" smtClean="0"/>
              <a:t>Strategic Management, 5e. © 2017 Academic Media Solutions. </a:t>
            </a:r>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499" y="4035654"/>
            <a:ext cx="3775411" cy="2034946"/>
          </a:xfrm>
          <a:prstGeom prst="rect">
            <a:avLst/>
          </a:prstGeom>
        </p:spPr>
      </p:pic>
      <p:sp>
        <p:nvSpPr>
          <p:cNvPr id="4" name="TextBox 3"/>
          <p:cNvSpPr txBox="1"/>
          <p:nvPr/>
        </p:nvSpPr>
        <p:spPr>
          <a:xfrm rot="16200000">
            <a:off x="3905890" y="5097609"/>
            <a:ext cx="1890261" cy="246221"/>
          </a:xfrm>
          <a:prstGeom prst="rect">
            <a:avLst/>
          </a:prstGeom>
          <a:noFill/>
        </p:spPr>
        <p:txBody>
          <a:bodyPr wrap="none" rtlCol="0">
            <a:spAutoFit/>
          </a:bodyPr>
          <a:lstStyle/>
          <a:p>
            <a:r>
              <a:rPr lang="en-US" sz="1000" dirty="0"/>
              <a:t>© </a:t>
            </a:r>
            <a:r>
              <a:rPr lang="en-US" sz="1000" dirty="0" err="1"/>
              <a:t>Kheng</a:t>
            </a:r>
            <a:r>
              <a:rPr lang="en-US" sz="1000" dirty="0"/>
              <a:t> Guan </a:t>
            </a:r>
            <a:r>
              <a:rPr lang="en-US" sz="1000" dirty="0" err="1"/>
              <a:t>Toh</a:t>
            </a:r>
            <a:r>
              <a:rPr lang="en-US" sz="1000" dirty="0"/>
              <a:t>/</a:t>
            </a:r>
            <a:r>
              <a:rPr lang="en-US" sz="1000" dirty="0" err="1"/>
              <a:t>Shutterstock</a:t>
            </a:r>
            <a:endParaRPr lang="en-US" sz="1000" dirty="0"/>
          </a:p>
        </p:txBody>
      </p:sp>
    </p:spTree>
    <p:extLst>
      <p:ext uri="{BB962C8B-B14F-4D97-AF65-F5344CB8AC3E}">
        <p14:creationId xmlns:p14="http://schemas.microsoft.com/office/powerpoint/2010/main" val="756547246"/>
      </p:ext>
    </p:extLst>
  </p:cSld>
  <p:clrMapOvr>
    <a:masterClrMapping/>
  </p:clrMapOvr>
  <p:transition>
    <p:wipe dir="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_YOLO">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
  <TotalTime>209</TotalTime>
  <Words>1478</Words>
  <Application>Microsoft Office PowerPoint</Application>
  <PresentationFormat>On-screen Show (4:3)</PresentationFormat>
  <Paragraphs>171</Paragraphs>
  <Slides>27</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ＭＳ Ｐゴシック</vt:lpstr>
      <vt:lpstr>Arial</vt:lpstr>
      <vt:lpstr>Calibri</vt:lpstr>
      <vt:lpstr>Lucida Sans Unicode</vt:lpstr>
      <vt:lpstr>Times New Roman</vt:lpstr>
      <vt:lpstr>Verdana</vt:lpstr>
      <vt:lpstr>Wingdings 2</vt:lpstr>
      <vt:lpstr>Wingdings 3</vt:lpstr>
      <vt:lpstr>Theme_YOLO</vt:lpstr>
      <vt:lpstr>Strategic Management:  Theory and Practice </vt:lpstr>
      <vt:lpstr>Chapter 6: Key Issues</vt:lpstr>
      <vt:lpstr>Introduction</vt:lpstr>
      <vt:lpstr>The Corporate Profile  </vt:lpstr>
      <vt:lpstr>Corporate Strategies: 3 Options</vt:lpstr>
      <vt:lpstr>Growth Strategies</vt:lpstr>
      <vt:lpstr>Growth Strategies (Continued)</vt:lpstr>
      <vt:lpstr>Horizontal (Related) Integration</vt:lpstr>
      <vt:lpstr>Horizontal (Related) Diversification</vt:lpstr>
      <vt:lpstr>Conglomerate (Unrelated) Diversification</vt:lpstr>
      <vt:lpstr>Vertical Integration</vt:lpstr>
      <vt:lpstr>Strategic Alliances (Partnerships)</vt:lpstr>
      <vt:lpstr>Stability Strategy</vt:lpstr>
      <vt:lpstr>Retrenchment Strategies</vt:lpstr>
      <vt:lpstr>Turnaround</vt:lpstr>
      <vt:lpstr>Divestment</vt:lpstr>
      <vt:lpstr>Liquidation</vt:lpstr>
      <vt:lpstr>Case Analysis Step 9:  Identify the Corporate Strategy</vt:lpstr>
      <vt:lpstr>BCG Growth-Share Matrix</vt:lpstr>
      <vt:lpstr>The (Original) BCG Growth-Share Matrix</vt:lpstr>
      <vt:lpstr>BCG Matrix:  4 Options for Strategic Managers</vt:lpstr>
      <vt:lpstr>Corporate Strategy Considerations</vt:lpstr>
      <vt:lpstr>Global Corporate Strategy Option 1: Involvement at the International Level</vt:lpstr>
      <vt:lpstr>Global Corporate Strategy Option 2: Involvement at the Multinational Level</vt:lpstr>
      <vt:lpstr>Global Corporate Strategy Option 3: Involvement at the Global Level</vt:lpstr>
      <vt:lpstr>Which Option Is Most Appropriate? 6 Global Orientation Considerations  </vt:lpstr>
      <vt:lpstr>6 Global Orientation Considerations (Continued)</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dc:title>
  <dc:creator>mmonner</dc:creator>
  <cp:lastModifiedBy>Lori Bradshaw</cp:lastModifiedBy>
  <cp:revision>41</cp:revision>
  <dcterms:created xsi:type="dcterms:W3CDTF">2014-12-24T20:07:00Z</dcterms:created>
  <dcterms:modified xsi:type="dcterms:W3CDTF">2016-03-11T16:32:08Z</dcterms:modified>
</cp:coreProperties>
</file>