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3" r:id="rId1"/>
  </p:sldMasterIdLst>
  <p:notesMasterIdLst>
    <p:notesMasterId r:id="rId41"/>
  </p:notesMasterIdLst>
  <p:handoutMasterIdLst>
    <p:handoutMasterId r:id="rId42"/>
  </p:handoutMasterIdLst>
  <p:sldIdLst>
    <p:sldId id="327" r:id="rId2"/>
    <p:sldId id="360" r:id="rId3"/>
    <p:sldId id="329" r:id="rId4"/>
    <p:sldId id="330" r:id="rId5"/>
    <p:sldId id="328" r:id="rId6"/>
    <p:sldId id="331" r:id="rId7"/>
    <p:sldId id="287" r:id="rId8"/>
    <p:sldId id="288" r:id="rId9"/>
    <p:sldId id="337" r:id="rId10"/>
    <p:sldId id="362" r:id="rId11"/>
    <p:sldId id="332" r:id="rId12"/>
    <p:sldId id="336" r:id="rId13"/>
    <p:sldId id="333" r:id="rId14"/>
    <p:sldId id="334" r:id="rId15"/>
    <p:sldId id="335" r:id="rId16"/>
    <p:sldId id="271" r:id="rId17"/>
    <p:sldId id="340" r:id="rId18"/>
    <p:sldId id="293" r:id="rId19"/>
    <p:sldId id="294" r:id="rId20"/>
    <p:sldId id="278" r:id="rId21"/>
    <p:sldId id="326" r:id="rId22"/>
    <p:sldId id="279" r:id="rId23"/>
    <p:sldId id="338" r:id="rId24"/>
    <p:sldId id="341" r:id="rId25"/>
    <p:sldId id="342" r:id="rId26"/>
    <p:sldId id="343" r:id="rId27"/>
    <p:sldId id="344" r:id="rId28"/>
    <p:sldId id="345" r:id="rId29"/>
    <p:sldId id="346" r:id="rId30"/>
    <p:sldId id="358" r:id="rId31"/>
    <p:sldId id="295" r:id="rId32"/>
    <p:sldId id="350" r:id="rId33"/>
    <p:sldId id="258" r:id="rId34"/>
    <p:sldId id="356" r:id="rId35"/>
    <p:sldId id="359" r:id="rId36"/>
    <p:sldId id="347" r:id="rId37"/>
    <p:sldId id="349" r:id="rId38"/>
    <p:sldId id="263" r:id="rId39"/>
    <p:sldId id="264"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32">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589"/>
    <a:srgbClr val="FAB252"/>
    <a:srgbClr val="F5D3ED"/>
    <a:srgbClr val="397968"/>
    <a:srgbClr val="CB3BBD"/>
    <a:srgbClr val="333399"/>
    <a:srgbClr val="CCCC00"/>
    <a:srgbClr val="303B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4" autoAdjust="0"/>
    <p:restoredTop sz="90985" autoAdjust="0"/>
  </p:normalViewPr>
  <p:slideViewPr>
    <p:cSldViewPr>
      <p:cViewPr varScale="1">
        <p:scale>
          <a:sx n="61" d="100"/>
          <a:sy n="61" d="100"/>
        </p:scale>
        <p:origin x="1518" y="102"/>
      </p:cViewPr>
      <p:guideLst>
        <p:guide orient="horz" pos="432"/>
        <p:guide pos="576"/>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60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5205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28" charset="0"/>
              </a:defRPr>
            </a:lvl1pPr>
          </a:lstStyle>
          <a:p>
            <a:pPr>
              <a:defRPr/>
            </a:pPr>
            <a:endParaRPr lang="en-US" dirty="0"/>
          </a:p>
        </p:txBody>
      </p:sp>
      <p:sp>
        <p:nvSpPr>
          <p:cNvPr id="57347" name="Rectangle 3"/>
          <p:cNvSpPr>
            <a:spLocks noGrp="1" noChangeArrowheads="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28" charset="0"/>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p:cNvSpPr>
            <a:spLocks noGrp="1" noChangeArrowheads="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28"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28" charset="0"/>
              </a:defRPr>
            </a:lvl1pPr>
          </a:lstStyle>
          <a:p>
            <a:pPr>
              <a:defRPr/>
            </a:pPr>
            <a:fld id="{075FD93D-EE99-4CBB-B990-35BB77AA7181}" type="slidenum">
              <a:rPr lang="en-US"/>
              <a:pPr>
                <a:defRPr/>
              </a:pPr>
              <a:t>‹#›</a:t>
            </a:fld>
            <a:endParaRPr lang="en-US" dirty="0"/>
          </a:p>
        </p:txBody>
      </p:sp>
    </p:spTree>
    <p:extLst>
      <p:ext uri="{BB962C8B-B14F-4D97-AF65-F5344CB8AC3E}">
        <p14:creationId xmlns:p14="http://schemas.microsoft.com/office/powerpoint/2010/main" val="1378196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2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2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2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2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332DDFA-6D76-46B0-951F-B4E85B116F7C}" type="slidenum">
              <a:rPr lang="en-US" smtClean="0">
                <a:latin typeface="Times New Roman" pitchFamily="18" charset="0"/>
              </a:rPr>
              <a:pPr/>
              <a:t>1</a:t>
            </a:fld>
            <a:endParaRPr lang="en-US" dirty="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944581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6750A35-DB61-44CA-82ED-C266E3A29B25}" type="slidenum">
              <a:rPr lang="en-US" smtClean="0">
                <a:latin typeface="Times New Roman" pitchFamily="18" charset="0"/>
              </a:rPr>
              <a:pPr/>
              <a:t>10</a:t>
            </a:fld>
            <a:endParaRPr lang="en-US" dirty="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72807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252E7A0-2CA1-4AE6-A3C6-9B30F874FCFF}" type="slidenum">
              <a:rPr lang="en-US" smtClean="0">
                <a:latin typeface="Times New Roman" pitchFamily="18" charset="0"/>
              </a:rPr>
              <a:pPr/>
              <a:t>11</a:t>
            </a:fld>
            <a:endParaRPr lang="en-US" dirty="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79966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4A66CF4-484F-4E00-9FDD-F6A65C36F3CC}" type="slidenum">
              <a:rPr lang="en-US" smtClean="0">
                <a:latin typeface="Times New Roman" pitchFamily="18" charset="0"/>
              </a:rPr>
              <a:pPr/>
              <a:t>12</a:t>
            </a:fld>
            <a:endParaRPr lang="en-US" dirty="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813934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7E51ABE-CA99-4A76-86F4-D77FB4EA1A12}" type="slidenum">
              <a:rPr lang="en-US" smtClean="0">
                <a:latin typeface="Times New Roman" pitchFamily="18" charset="0"/>
              </a:rPr>
              <a:pPr/>
              <a:t>13</a:t>
            </a:fld>
            <a:endParaRPr lang="en-US" dirty="0">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826821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26317E7-F8D4-4D5D-A515-DF4BE569B2C6}" type="slidenum">
              <a:rPr lang="en-US" smtClean="0">
                <a:latin typeface="Times New Roman" pitchFamily="18" charset="0"/>
              </a:rPr>
              <a:pPr/>
              <a:t>14</a:t>
            </a:fld>
            <a:endParaRPr lang="en-US" dirty="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w="9525"/>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latin typeface="Times New Roman" pitchFamily="18" charset="0"/>
            </a:endParaRPr>
          </a:p>
        </p:txBody>
      </p:sp>
    </p:spTree>
    <p:extLst>
      <p:ext uri="{BB962C8B-B14F-4D97-AF65-F5344CB8AC3E}">
        <p14:creationId xmlns:p14="http://schemas.microsoft.com/office/powerpoint/2010/main" val="191387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629097B-60FC-4AEB-858B-0016E30452B4}" type="slidenum">
              <a:rPr lang="en-US" smtClean="0">
                <a:latin typeface="Times New Roman" pitchFamily="18" charset="0"/>
              </a:rPr>
              <a:pPr/>
              <a:t>15</a:t>
            </a:fld>
            <a:endParaRPr lang="en-US"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037419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3688BC3-6EFB-41FB-916C-7AF6E52BBDA5}" type="slidenum">
              <a:rPr lang="en-US" smtClean="0">
                <a:latin typeface="Times New Roman" pitchFamily="18" charset="0"/>
              </a:rPr>
              <a:pPr/>
              <a:t>16</a:t>
            </a:fld>
            <a:endParaRPr lang="en-US" dirty="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419106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88F9167-5419-4DD3-89CA-95DF5C088D2E}" type="slidenum">
              <a:rPr lang="en-US" smtClean="0">
                <a:latin typeface="Times New Roman" pitchFamily="18" charset="0"/>
              </a:rPr>
              <a:pPr/>
              <a:t>17</a:t>
            </a:fld>
            <a:endParaRPr lang="en-US" dirty="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4113584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62498E9-1FBB-4922-91D3-4BC7400A2ED9}" type="slidenum">
              <a:rPr lang="en-US" smtClean="0">
                <a:latin typeface="Times New Roman" pitchFamily="18" charset="0"/>
              </a:rPr>
              <a:pPr/>
              <a:t>18</a:t>
            </a:fld>
            <a:endParaRPr lang="en-US" dirty="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401411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24651C91-244A-41F3-B4C4-3181939162FF}" type="slidenum">
              <a:rPr lang="en-US" smtClean="0">
                <a:latin typeface="Times New Roman" pitchFamily="18" charset="0"/>
              </a:rPr>
              <a:pPr/>
              <a:t>19</a:t>
            </a:fld>
            <a:endParaRPr lang="en-US" dirty="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11779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75FD93D-EE99-4CBB-B990-35BB77AA7181}" type="slidenum">
              <a:rPr lang="en-US" smtClean="0"/>
              <a:pPr>
                <a:defRPr/>
              </a:pPr>
              <a:t>2</a:t>
            </a:fld>
            <a:endParaRPr lang="en-US" dirty="0"/>
          </a:p>
        </p:txBody>
      </p:sp>
    </p:spTree>
    <p:extLst>
      <p:ext uri="{BB962C8B-B14F-4D97-AF65-F5344CB8AC3E}">
        <p14:creationId xmlns:p14="http://schemas.microsoft.com/office/powerpoint/2010/main" val="1592098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5E3A1F6-B446-4659-A6A7-50F64992C679}" type="slidenum">
              <a:rPr lang="en-US" smtClean="0">
                <a:latin typeface="Times New Roman" pitchFamily="18" charset="0"/>
              </a:rPr>
              <a:pPr/>
              <a:t>20</a:t>
            </a:fld>
            <a:endParaRPr lang="en-US" dirty="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724855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5EB07D8-6C34-4215-A037-49404A6E1B5C}" type="slidenum">
              <a:rPr lang="en-US" smtClean="0">
                <a:latin typeface="Times New Roman" pitchFamily="18" charset="0"/>
              </a:rPr>
              <a:pPr/>
              <a:t>21</a:t>
            </a:fld>
            <a:endParaRPr lang="en-US" dirty="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1276691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92A9F9E-A89E-4FD4-8DA0-3C3BFD3AFF8A}" type="slidenum">
              <a:rPr lang="en-US" smtClean="0">
                <a:latin typeface="Times New Roman" pitchFamily="18" charset="0"/>
              </a:rPr>
              <a:pPr/>
              <a:t>22</a:t>
            </a:fld>
            <a:endParaRPr lang="en-US" dirty="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1545045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9DAAEA8-61B8-4ECC-B05D-677E4D4FC93A}" type="slidenum">
              <a:rPr lang="en-US" smtClean="0">
                <a:latin typeface="Times New Roman" pitchFamily="18" charset="0"/>
              </a:rPr>
              <a:pPr/>
              <a:t>23</a:t>
            </a:fld>
            <a:endParaRPr lang="en-US" dirty="0">
              <a:latin typeface="Times New Roman" pitchFamily="18" charset="0"/>
            </a:endParaRPr>
          </a:p>
        </p:txBody>
      </p:sp>
      <p:sp>
        <p:nvSpPr>
          <p:cNvPr id="67587" name="Rectangle 2"/>
          <p:cNvSpPr>
            <a:spLocks noGrp="1" noRot="1" noChangeAspect="1" noChangeArrowheads="1" noTextEdit="1"/>
          </p:cNvSpPr>
          <p:nvPr>
            <p:ph type="sldImg"/>
          </p:nvPr>
        </p:nvSpPr>
        <p:spPr>
          <a:solidFill>
            <a:srgbClr val="FFFFFF"/>
          </a:solidFill>
          <a:ln/>
        </p:spPr>
      </p:sp>
      <p:sp>
        <p:nvSpPr>
          <p:cNvPr id="675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459441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9CE862D0-3817-4CA2-BDE6-3A3E6CF27B9B}" type="slidenum">
              <a:rPr lang="en-US" smtClean="0">
                <a:latin typeface="Times New Roman" pitchFamily="18" charset="0"/>
              </a:rPr>
              <a:pPr/>
              <a:t>24</a:t>
            </a:fld>
            <a:endParaRPr lang="en-US" dirty="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312054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7C0B9A58-00CA-4DF1-9FDF-D87032371BC8}" type="slidenum">
              <a:rPr lang="en-US" smtClean="0">
                <a:latin typeface="Times New Roman" pitchFamily="18" charset="0"/>
              </a:rPr>
              <a:pPr/>
              <a:t>25</a:t>
            </a:fld>
            <a:endParaRPr lang="en-US" dirty="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310955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D9C85B5-9136-49E2-A81B-A6845C1850D6}" type="slidenum">
              <a:rPr lang="en-US" smtClean="0">
                <a:latin typeface="Times New Roman" pitchFamily="18" charset="0"/>
              </a:rPr>
              <a:pPr/>
              <a:t>26</a:t>
            </a:fld>
            <a:endParaRPr lang="en-US" dirty="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860265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49A8155-8565-4F87-BFFB-111271ADAFA1}" type="slidenum">
              <a:rPr lang="en-US" smtClean="0">
                <a:latin typeface="Times New Roman" pitchFamily="18" charset="0"/>
              </a:rPr>
              <a:pPr/>
              <a:t>27</a:t>
            </a:fld>
            <a:endParaRPr lang="en-US" dirty="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520003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37D961D-1E60-4F8D-A204-D92471616836}" type="slidenum">
              <a:rPr lang="en-US" smtClean="0">
                <a:latin typeface="Times New Roman" pitchFamily="18" charset="0"/>
              </a:rPr>
              <a:pPr/>
              <a:t>28</a:t>
            </a:fld>
            <a:endParaRPr lang="en-US" dirty="0">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682005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51D99CE-D8F5-4964-A56D-F6905C2D43E5}" type="slidenum">
              <a:rPr lang="en-US" smtClean="0">
                <a:latin typeface="Times New Roman" pitchFamily="18" charset="0"/>
              </a:rPr>
              <a:pPr/>
              <a:t>29</a:t>
            </a:fld>
            <a:endParaRPr lang="en-US" dirty="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394202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77D6D80-C82E-48B4-B82D-8B454B05416E}" type="slidenum">
              <a:rPr lang="en-US" smtClean="0">
                <a:latin typeface="Times New Roman" pitchFamily="18" charset="0"/>
              </a:rPr>
              <a:pPr/>
              <a:t>3</a:t>
            </a:fld>
            <a:endParaRPr lang="en-US" dirty="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4154205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5051FDF-DE5A-4626-953A-BEB7367C1191}" type="slidenum">
              <a:rPr lang="en-US" smtClean="0">
                <a:latin typeface="Times New Roman" pitchFamily="18" charset="0"/>
              </a:rPr>
              <a:pPr/>
              <a:t>30</a:t>
            </a:fld>
            <a:endParaRPr lang="en-US" dirty="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7788695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488A133-55C7-4C22-B46B-10C6AAADF9A4}" type="slidenum">
              <a:rPr lang="en-US" smtClean="0">
                <a:latin typeface="Times New Roman" pitchFamily="18" charset="0"/>
              </a:rPr>
              <a:pPr/>
              <a:t>31</a:t>
            </a:fld>
            <a:endParaRPr lang="en-US" dirty="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41741010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3A9AE07-1198-4C37-A2CF-0D5B30600CC4}" type="slidenum">
              <a:rPr lang="en-US" smtClean="0">
                <a:latin typeface="Times New Roman" pitchFamily="18" charset="0"/>
              </a:rPr>
              <a:pPr/>
              <a:t>32</a:t>
            </a:fld>
            <a:endParaRPr lang="en-US" dirty="0">
              <a:latin typeface="Times New Roman"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21827536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2DF704B-05FC-4821-93FF-28B3AA8CDDE4}" type="slidenum">
              <a:rPr lang="en-US" smtClean="0">
                <a:latin typeface="Times New Roman" pitchFamily="18" charset="0"/>
              </a:rPr>
              <a:pPr/>
              <a:t>33</a:t>
            </a:fld>
            <a:endParaRPr lang="en-US" dirty="0">
              <a:latin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38334605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4979D17-D97D-4094-9433-42BDEEAC0B62}" type="slidenum">
              <a:rPr lang="en-US" smtClean="0">
                <a:latin typeface="Times New Roman" pitchFamily="18" charset="0"/>
              </a:rPr>
              <a:pPr/>
              <a:t>34</a:t>
            </a:fld>
            <a:endParaRPr lang="en-US" dirty="0">
              <a:latin typeface="Times New Roman" pitchFamily="18" charset="0"/>
            </a:endParaRPr>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6109765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4076DD6-1036-4FE7-9D49-EB5CD21B0D87}" type="slidenum">
              <a:rPr lang="en-US" smtClean="0">
                <a:latin typeface="Times New Roman" pitchFamily="18" charset="0"/>
              </a:rPr>
              <a:pPr/>
              <a:t>35</a:t>
            </a:fld>
            <a:endParaRPr lang="en-US" dirty="0">
              <a:latin typeface="Times New Roman" pitchFamily="18" charset="0"/>
            </a:endParaRPr>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593066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7AD127D-2427-4724-8FF3-79C8796CFA7A}" type="slidenum">
              <a:rPr lang="en-US" smtClean="0">
                <a:latin typeface="Times New Roman" pitchFamily="18" charset="0"/>
              </a:rPr>
              <a:pPr/>
              <a:t>36</a:t>
            </a:fld>
            <a:endParaRPr lang="en-US" dirty="0">
              <a:latin typeface="Times New Roman"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1787055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B4618CA8-8C19-4A4C-B253-51ABCB1CDE7F}" type="slidenum">
              <a:rPr lang="en-US" smtClean="0">
                <a:latin typeface="Times New Roman" pitchFamily="18" charset="0"/>
              </a:rPr>
              <a:pPr/>
              <a:t>37</a:t>
            </a:fld>
            <a:endParaRPr lang="en-US" dirty="0">
              <a:latin typeface="Times New Roman"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6575305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121AEAA-BD6F-478E-A02D-AA40590C8EC4}" type="slidenum">
              <a:rPr lang="en-US" smtClean="0">
                <a:latin typeface="Times New Roman" pitchFamily="18" charset="0"/>
              </a:rPr>
              <a:pPr/>
              <a:t>38</a:t>
            </a:fld>
            <a:endParaRPr lang="en-US" dirty="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0720655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58338E6A-882F-4B73-8595-2952FAE11AC5}" type="slidenum">
              <a:rPr lang="en-US" smtClean="0">
                <a:latin typeface="Times New Roman" pitchFamily="18" charset="0"/>
              </a:rPr>
              <a:pPr/>
              <a:t>39</a:t>
            </a:fld>
            <a:endParaRPr lang="en-US" dirty="0">
              <a:latin typeface="Times New Roman"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53929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4FDA455-2AC6-4E36-8176-38DE13ADF6AE}" type="slidenum">
              <a:rPr lang="en-US" smtClean="0">
                <a:latin typeface="Times New Roman" pitchFamily="18" charset="0"/>
              </a:rPr>
              <a:pPr/>
              <a:t>4</a:t>
            </a:fld>
            <a:endParaRPr lang="en-US" dirty="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94687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21CF4A2-513A-4C4F-933B-9F00DA529049}" type="slidenum">
              <a:rPr lang="en-US" smtClean="0">
                <a:latin typeface="Times New Roman" pitchFamily="18" charset="0"/>
              </a:rPr>
              <a:pPr/>
              <a:t>5</a:t>
            </a:fld>
            <a:endParaRPr lang="en-US" dirty="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pPr eaLnBrk="1" hangingPunct="1"/>
            <a:endParaRPr lang="en-US" i="1" dirty="0">
              <a:latin typeface="Times New Roman" pitchFamily="18" charset="0"/>
            </a:endParaRPr>
          </a:p>
        </p:txBody>
      </p:sp>
    </p:spTree>
    <p:extLst>
      <p:ext uri="{BB962C8B-B14F-4D97-AF65-F5344CB8AC3E}">
        <p14:creationId xmlns:p14="http://schemas.microsoft.com/office/powerpoint/2010/main" val="4048788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0F66AB0-7B2E-47DA-ABC0-03E0FC908DF3}" type="slidenum">
              <a:rPr lang="en-US" smtClean="0">
                <a:latin typeface="Times New Roman" pitchFamily="18" charset="0"/>
              </a:rPr>
              <a:pPr/>
              <a:t>6</a:t>
            </a:fld>
            <a:endParaRPr lang="en-US" dirty="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827000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F735C10-9432-4F42-9DB3-EE7E17D1931B}" type="slidenum">
              <a:rPr lang="en-US" smtClean="0">
                <a:latin typeface="Times New Roman" pitchFamily="18" charset="0"/>
              </a:rPr>
              <a:pPr/>
              <a:t>7</a:t>
            </a:fld>
            <a:endParaRPr lang="en-US" dirty="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1232563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9D0A948-0AB5-467A-ACD2-D8A52E512D61}" type="slidenum">
              <a:rPr lang="en-US" smtClean="0">
                <a:latin typeface="Times New Roman" pitchFamily="18" charset="0"/>
              </a:rPr>
              <a:pPr/>
              <a:t>8</a:t>
            </a:fld>
            <a:endParaRPr lang="en-US" dirty="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49455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9EF855E-D277-4373-932B-507D7AB1EEF8}" type="slidenum">
              <a:rPr lang="en-US" smtClean="0">
                <a:latin typeface="Times New Roman" pitchFamily="18" charset="0"/>
              </a:rPr>
              <a:pPr/>
              <a:t>9</a:t>
            </a:fld>
            <a:endParaRPr lang="en-US" dirty="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47414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179614" y="0"/>
            <a:ext cx="8964386" cy="5638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itle 8"/>
          <p:cNvSpPr>
            <a:spLocks noGrp="1"/>
          </p:cNvSpPr>
          <p:nvPr>
            <p:ph type="subTitle" idx="1"/>
          </p:nvPr>
        </p:nvSpPr>
        <p:spPr>
          <a:xfrm>
            <a:off x="5731323" y="2743200"/>
            <a:ext cx="3124200" cy="2057400"/>
          </a:xfrm>
        </p:spPr>
        <p:txBody>
          <a:bodyPr>
            <a:noAutofit/>
          </a:bodyPr>
          <a:lstStyle>
            <a:lvl1pPr marL="0" indent="0" algn="ctr">
              <a:buNone/>
              <a:defRPr sz="2400" b="0" spc="100" baseline="0">
                <a:solidFill>
                  <a:schemeClr val="tx2">
                    <a:lumMod val="40000"/>
                    <a:lumOff val="6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Title 27"/>
          <p:cNvSpPr>
            <a:spLocks noGrp="1"/>
          </p:cNvSpPr>
          <p:nvPr>
            <p:ph type="ctrTitle"/>
          </p:nvPr>
        </p:nvSpPr>
        <p:spPr>
          <a:xfrm>
            <a:off x="5714989" y="609600"/>
            <a:ext cx="3124200" cy="1905000"/>
          </a:xfrm>
          <a:noFill/>
          <a:ln w="6350" cap="rnd">
            <a:noFill/>
          </a:ln>
        </p:spPr>
        <p:txBody>
          <a:bodyPr anchor="b" anchorCtr="0">
            <a:noAutofit/>
          </a:bodyPr>
          <a:lstStyle>
            <a:lvl1pPr algn="ctr">
              <a:defRPr lang="en-US" sz="3200" b="1" dirty="0">
                <a:ln w="3200">
                  <a:solidFill>
                    <a:schemeClr val="bg2">
                      <a:shade val="75000"/>
                      <a:alpha val="25000"/>
                    </a:schemeClr>
                  </a:solidFill>
                  <a:prstDash val="solid"/>
                  <a:round/>
                </a:ln>
                <a:solidFill>
                  <a:schemeClr val="tx2">
                    <a:lumMod val="20000"/>
                    <a:lumOff val="80000"/>
                  </a:schemeClr>
                </a:solidFill>
                <a:effectLst>
                  <a:innerShdw blurRad="50800" dist="25400" dir="13500000">
                    <a:srgbClr val="000000">
                      <a:alpha val="70000"/>
                    </a:srgbClr>
                  </a:innerShdw>
                </a:effectLst>
              </a:defRPr>
            </a:lvl1pPr>
          </a:lstStyle>
          <a:p>
            <a:r>
              <a:rPr kumimoji="0" lang="en-US"/>
              <a:t>Click to edit Master title style</a:t>
            </a:r>
            <a:endParaRPr kumimoji="0" lang="en-US" dirty="0"/>
          </a:p>
        </p:txBody>
      </p:sp>
      <p:sp>
        <p:nvSpPr>
          <p:cNvPr id="15" name="Date Placeholder 14"/>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17" name="Footer Placeholder 16"/>
          <p:cNvSpPr>
            <a:spLocks noGrp="1"/>
          </p:cNvSpPr>
          <p:nvPr>
            <p:ph type="ftr" sz="quarter" idx="12"/>
          </p:nvPr>
        </p:nvSpPr>
        <p:spPr>
          <a:xfrm>
            <a:off x="1347537" y="6203667"/>
            <a:ext cx="4367463" cy="384048"/>
          </a:xfrm>
        </p:spPr>
        <p:txBody>
          <a:bodyPr/>
          <a:lstStyle>
            <a:lvl1pPr algn="ctr">
              <a:defRPr/>
            </a:lvl1pPr>
          </a:lstStyle>
          <a:p>
            <a:endParaRPr kumimoji="0" lang="en-US" dirty="0"/>
          </a:p>
        </p:txBody>
      </p:sp>
      <p:sp>
        <p:nvSpPr>
          <p:cNvPr id="12" name="Rectangle 11"/>
          <p:cNvSpPr/>
          <p:nvPr/>
        </p:nvSpPr>
        <p:spPr>
          <a:xfrm>
            <a:off x="179614" y="5638800"/>
            <a:ext cx="8964386" cy="228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417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4" name="Footer Placeholder 3"/>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369497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3" name="Footer Placeholder 2"/>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348057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41ABA4E-CD72-497B-97AA-7213B3980F60}" type="datetimeFigureOut">
              <a:rPr lang="en-US" smtClean="0"/>
              <a:pPr/>
              <a:t>9/16/2020</a:t>
            </a:fld>
            <a:endParaRPr lang="en-US" dirty="0"/>
          </a:p>
        </p:txBody>
      </p:sp>
      <p:sp>
        <p:nvSpPr>
          <p:cNvPr id="10" name="Footer Placeholder 9"/>
          <p:cNvSpPr>
            <a:spLocks noGrp="1"/>
          </p:cNvSpPr>
          <p:nvPr>
            <p:ph type="ftr" sz="quarter" idx="16"/>
          </p:nvPr>
        </p:nvSpPr>
        <p:spPr/>
        <p:txBody>
          <a:bodyPr/>
          <a:lstStyle/>
          <a:p>
            <a:endParaRPr kumimoji="0" lang="en-US" dirty="0"/>
          </a:p>
        </p:txBody>
      </p:sp>
    </p:spTree>
    <p:extLst>
      <p:ext uri="{BB962C8B-B14F-4D97-AF65-F5344CB8AC3E}">
        <p14:creationId xmlns:p14="http://schemas.microsoft.com/office/powerpoint/2010/main" val="3396178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10" name="Footer Placeholder 9"/>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1605734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4176745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322800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4" name="Date Placeholder 13"/>
          <p:cNvSpPr>
            <a:spLocks noGrp="1"/>
          </p:cNvSpPr>
          <p:nvPr>
            <p:ph type="dt" sz="half" idx="14"/>
          </p:nvPr>
        </p:nvSpPr>
        <p:spPr/>
        <p:txBody>
          <a:bodyPr/>
          <a:lstStyle/>
          <a:p>
            <a:fld id="{B41ABA4E-CD72-497B-97AA-7213B3980F60}" type="datetimeFigureOut">
              <a:rPr lang="en-US" smtClean="0"/>
              <a:pPr/>
              <a:t>9/16/2020</a:t>
            </a:fld>
            <a:endParaRPr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4126626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6" name="Content Placeholder 8"/>
          <p:cNvSpPr>
            <a:spLocks noGrp="1"/>
          </p:cNvSpPr>
          <p:nvPr>
            <p:ph idx="1"/>
          </p:nvPr>
        </p:nvSpPr>
        <p:spPr>
          <a:xfrm>
            <a:off x="3048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398440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3600" b="1" dirty="0">
                <a:ln w="3200">
                  <a:solidFill>
                    <a:schemeClr val="bg2">
                      <a:shade val="25000"/>
                      <a:alpha val="25000"/>
                    </a:schemeClr>
                  </a:solidFill>
                  <a:prstDash val="solid"/>
                  <a:round/>
                </a:ln>
                <a:solidFill>
                  <a:schemeClr val="tx1">
                    <a:lumMod val="95000"/>
                    <a:lumOff val="5000"/>
                  </a:schemeClr>
                </a:solidFill>
                <a:effectLst>
                  <a:innerShdw blurRad="38100" dist="25400" dir="13500000">
                    <a:prstClr val="black">
                      <a:alpha val="70000"/>
                    </a:prstClr>
                  </a:innerShdw>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35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11" name="Content Placeholder 10"/>
          <p:cNvSpPr>
            <a:spLocks noGrp="1"/>
          </p:cNvSpPr>
          <p:nvPr>
            <p:ph sz="half" idx="1"/>
          </p:nvPr>
        </p:nvSpPr>
        <p:spPr>
          <a:xfrm>
            <a:off x="324852"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half" idx="2"/>
          </p:nvPr>
        </p:nvSpPr>
        <p:spPr>
          <a:xfrm>
            <a:off x="4494516"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95822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3" name="Text Placeholder 2"/>
          <p:cNvSpPr>
            <a:spLocks noGrp="1"/>
          </p:cNvSpPr>
          <p:nvPr>
            <p:ph type="body" idx="1"/>
          </p:nvPr>
        </p:nvSpPr>
        <p:spPr>
          <a:xfrm>
            <a:off x="303212" y="1437909"/>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3048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463732"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274320" y="223592"/>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463732" y="1398130"/>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91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15265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4" name="Footer Placeholder 3"/>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304292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9/16/2020</a:t>
            </a:fld>
            <a:endParaRPr lang="en-US" dirty="0"/>
          </a:p>
        </p:txBody>
      </p:sp>
      <p:sp>
        <p:nvSpPr>
          <p:cNvPr id="4" name="Footer Placeholder 3"/>
          <p:cNvSpPr>
            <a:spLocks noGrp="1"/>
          </p:cNvSpPr>
          <p:nvPr>
            <p:ph type="ftr" sz="quarter" idx="11"/>
          </p:nvPr>
        </p:nvSpPr>
        <p:spPr/>
        <p:txBody>
          <a:bodyPr/>
          <a:lstStyle/>
          <a:p>
            <a:endParaRPr kumimoji="0" lang="en-US" dirty="0"/>
          </a:p>
        </p:txBody>
      </p:sp>
    </p:spTree>
    <p:extLst>
      <p:ext uri="{BB962C8B-B14F-4D97-AF65-F5344CB8AC3E}">
        <p14:creationId xmlns:p14="http://schemas.microsoft.com/office/powerpoint/2010/main" val="344873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336884" y="1481688"/>
            <a:ext cx="8229600" cy="46783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1ABA4E-CD72-497B-97AA-7213B3980F60}" type="datetimeFigureOut">
              <a:rPr lang="en-US" smtClean="0"/>
              <a:pPr/>
              <a:t>9/16/2020</a:t>
            </a:fld>
            <a:endParaRPr lang="en-US" dirty="0"/>
          </a:p>
        </p:txBody>
      </p:sp>
      <p:sp>
        <p:nvSpPr>
          <p:cNvPr id="10" name="Footer Placeholder 9"/>
          <p:cNvSpPr>
            <a:spLocks noGrp="1"/>
          </p:cNvSpPr>
          <p:nvPr>
            <p:ph type="ftr" sz="quarter" idx="3"/>
          </p:nvPr>
        </p:nvSpPr>
        <p:spPr>
          <a:xfrm>
            <a:off x="1828800" y="5867400"/>
            <a:ext cx="3886200" cy="720315"/>
          </a:xfrm>
          <a:prstGeom prst="rect">
            <a:avLst/>
          </a:prstGeom>
        </p:spPr>
        <p:txBody>
          <a:bodyPr vert="horz" anchor="ctr" anchorCtr="0"/>
          <a:lstStyle>
            <a:lvl1pPr algn="r" eaLnBrk="1" latinLnBrk="0" hangingPunct="1">
              <a:defRPr kumimoji="0" sz="1200">
                <a:solidFill>
                  <a:schemeClr val="tx2"/>
                </a:solidFill>
              </a:defRPr>
            </a:lvl1pPr>
          </a:lstStyle>
          <a:p>
            <a:r>
              <a:rPr lang="en-US" dirty="0"/>
              <a:t>Copyright ©2018 McGraw-Hill Higher Education.  All rights reserved. No reproduction or distribution without the prior written consent of McGraw-Hill Education</a:t>
            </a:r>
            <a:endParaRPr kumimoji="0" lang="en-US" dirty="0"/>
          </a:p>
        </p:txBody>
      </p:sp>
      <p:sp>
        <p:nvSpPr>
          <p:cNvPr id="5" name="Title Placeholder 4"/>
          <p:cNvSpPr>
            <a:spLocks noGrp="1"/>
          </p:cNvSpPr>
          <p:nvPr>
            <p:ph type="title"/>
          </p:nvPr>
        </p:nvSpPr>
        <p:spPr>
          <a:xfrm>
            <a:off x="324852" y="152400"/>
            <a:ext cx="8229600" cy="1219200"/>
          </a:xfrm>
          <a:prstGeom prst="rect">
            <a:avLst/>
          </a:prstGeom>
          <a:ln w="6350" cap="rnd">
            <a:noFill/>
          </a:ln>
        </p:spPr>
        <p:txBody>
          <a:bodyPr vert="horz" anchor="b" anchorCtr="0">
            <a:normAutofit/>
          </a:bodyPr>
          <a:lstStyle/>
          <a:p>
            <a:r>
              <a:rPr kumimoji="0" lang="en-US"/>
              <a:t>Click to edit Master title style</a:t>
            </a:r>
            <a:endParaRPr kumimoji="0" lang="en-US" dirty="0"/>
          </a:p>
        </p:txBody>
      </p:sp>
      <p:sp>
        <p:nvSpPr>
          <p:cNvPr id="3" name="TextBox 2"/>
          <p:cNvSpPr txBox="1"/>
          <p:nvPr/>
        </p:nvSpPr>
        <p:spPr>
          <a:xfrm>
            <a:off x="8382000" y="6232243"/>
            <a:ext cx="593558" cy="307777"/>
          </a:xfrm>
          <a:prstGeom prst="rect">
            <a:avLst/>
          </a:prstGeom>
          <a:noFill/>
        </p:spPr>
        <p:txBody>
          <a:bodyPr wrap="square" rtlCol="0">
            <a:spAutoFit/>
          </a:bodyPr>
          <a:lstStyle/>
          <a:p>
            <a:r>
              <a:rPr lang="en-US" sz="1400" dirty="0">
                <a:solidFill>
                  <a:schemeClr val="tx2"/>
                </a:solidFill>
              </a:rPr>
              <a:t>2-</a:t>
            </a:r>
            <a:fld id="{78C8B78F-49AC-44F6-AA95-D2AF30A24F9D}" type="slidenum">
              <a:rPr lang="en-US" sz="1400" smtClean="0">
                <a:solidFill>
                  <a:schemeClr val="tx2"/>
                </a:solidFill>
              </a:rPr>
              <a:pPr/>
              <a:t>‹#›</a:t>
            </a:fld>
            <a:endParaRPr lang="en-US" sz="1400" dirty="0">
              <a:solidFill>
                <a:schemeClr val="tx2"/>
              </a:solidFill>
            </a:endParaRPr>
          </a:p>
        </p:txBody>
      </p:sp>
      <p:sp>
        <p:nvSpPr>
          <p:cNvPr id="8" name="Rectangle 7"/>
          <p:cNvSpPr/>
          <p:nvPr/>
        </p:nvSpPr>
        <p:spPr>
          <a:xfrm rot="16200000">
            <a:off x="-3342707" y="3323253"/>
            <a:ext cx="6860515" cy="175100"/>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0" y="6674947"/>
            <a:ext cx="9144000" cy="183057"/>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4369797"/>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Lst>
  <p:txStyles>
    <p:titleStyle>
      <a:lvl1pPr algn="l" rtl="0" eaLnBrk="1" latinLnBrk="0" hangingPunct="1">
        <a:spcBef>
          <a:spcPct val="0"/>
        </a:spcBef>
        <a:buNone/>
        <a:defRPr kumimoji="0" lang="en-US" sz="3200" b="1" kern="1200" spc="-100" baseline="0" dirty="0">
          <a:ln w="3200">
            <a:solidFill>
              <a:schemeClr val="bg2">
                <a:shade val="75000"/>
                <a:alpha val="25000"/>
              </a:schemeClr>
            </a:solidFill>
            <a:prstDash val="solid"/>
            <a:round/>
          </a:ln>
          <a:solidFill>
            <a:schemeClr val="tx1">
              <a:lumMod val="95000"/>
              <a:lumOff val="5000"/>
            </a:schemeClr>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tx2"/>
        </a:buClr>
        <a:buSzPct val="85000"/>
        <a:buFont typeface="Wingdings 2"/>
        <a:buChar char=""/>
        <a:defRPr kumimoji="0" sz="2600" b="1" kern="1200">
          <a:solidFill>
            <a:schemeClr val="tx1"/>
          </a:solidFill>
          <a:latin typeface="+mn-lt"/>
          <a:ea typeface="+mn-ea"/>
          <a:cs typeface="+mn-cs"/>
        </a:defRPr>
      </a:lvl1pPr>
      <a:lvl2pPr marL="640080" indent="-274320" algn="l" rtl="0" eaLnBrk="1" latinLnBrk="0" hangingPunct="1">
        <a:spcBef>
          <a:spcPts val="300"/>
        </a:spcBef>
        <a:buClr>
          <a:schemeClr val="tx2"/>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tx2"/>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tx2"/>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tx2"/>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3.xml"/><Relationship Id="rId7" Type="http://schemas.openxmlformats.org/officeDocument/2006/relationships/image" Target="../media/image6.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35.xml"/><Relationship Id="rId7" Type="http://schemas.openxmlformats.org/officeDocument/2006/relationships/image" Target="../media/image10.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1.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13.wmf"/><Relationship Id="rId4" Type="http://schemas.openxmlformats.org/officeDocument/2006/relationships/oleObject" Target="../embeddings/oleObject9.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1"/>
          </p:nvPr>
        </p:nvSpPr>
        <p:spPr/>
        <p:txBody>
          <a:bodyPr/>
          <a:lstStyle/>
          <a:p>
            <a:pPr marL="0" indent="0" eaLnBrk="1" hangingPunct="1">
              <a:buFontTx/>
              <a:buNone/>
            </a:pPr>
            <a:r>
              <a:rPr lang="en-US" dirty="0"/>
              <a:t>Competitiveness, Strategy, and Productivity</a:t>
            </a:r>
          </a:p>
        </p:txBody>
      </p:sp>
      <p:sp>
        <p:nvSpPr>
          <p:cNvPr id="10242" name="Rectangle 2"/>
          <p:cNvSpPr>
            <a:spLocks noGrp="1" noChangeArrowheads="1"/>
          </p:cNvSpPr>
          <p:nvPr>
            <p:ph type="ctrTitle"/>
          </p:nvPr>
        </p:nvSpPr>
        <p:spPr/>
        <p:txBody>
          <a:bodyPr/>
          <a:lstStyle/>
          <a:p>
            <a:pPr eaLnBrk="1" hangingPunct="1"/>
            <a:r>
              <a:rPr lang="en-US" dirty="0">
                <a:solidFill>
                  <a:srgbClr val="C04F46"/>
                </a:solidFill>
              </a:rPr>
              <a:t>Chapter 2</a:t>
            </a:r>
          </a:p>
        </p:txBody>
      </p:sp>
      <p:sp>
        <p:nvSpPr>
          <p:cNvPr id="2" name="Footer Placeholder 1"/>
          <p:cNvSpPr>
            <a:spLocks noGrp="1"/>
          </p:cNvSpPr>
          <p:nvPr>
            <p:ph type="ftr" sz="quarter" idx="12"/>
          </p:nvPr>
        </p:nvSpPr>
        <p:spPr>
          <a:xfrm>
            <a:off x="1066800" y="6203667"/>
            <a:ext cx="5943600" cy="384048"/>
          </a:xfrm>
        </p:spPr>
        <p:txBody>
          <a:bodyPr/>
          <a:lstStyle/>
          <a:p>
            <a:pPr algn="l"/>
            <a:r>
              <a:rPr lang="en-US" dirty="0"/>
              <a:t>Copyright ©2018 McGraw-Hill Higher Education.  All rights reserved. No reproduction or distribution without the prior written consent of McGraw-Hill Education</a:t>
            </a:r>
          </a:p>
        </p:txBody>
      </p:sp>
      <p:sp>
        <p:nvSpPr>
          <p:cNvPr id="10244" name="Rectangle 4"/>
          <p:cNvSpPr>
            <a:spLocks noChangeArrowheads="1"/>
          </p:cNvSpPr>
          <p:nvPr/>
        </p:nvSpPr>
        <p:spPr bwMode="auto">
          <a:xfrm>
            <a:off x="5526088" y="6362700"/>
            <a:ext cx="184150" cy="366713"/>
          </a:xfrm>
          <a:prstGeom prst="rect">
            <a:avLst/>
          </a:prstGeom>
          <a:noFill/>
          <a:ln w="12700">
            <a:noFill/>
            <a:miter lim="800000"/>
            <a:headEnd/>
            <a:tailEnd/>
          </a:ln>
        </p:spPr>
        <p:txBody>
          <a:bodyPr wrap="none">
            <a:spAutoFit/>
          </a:bodyPr>
          <a:lstStyle/>
          <a:p>
            <a:endParaRPr lang="en-US" dirty="0"/>
          </a:p>
        </p:txBody>
      </p:sp>
      <p:sp>
        <p:nvSpPr>
          <p:cNvPr id="10245" name="Rectangle 6"/>
          <p:cNvSpPr>
            <a:spLocks noChangeArrowheads="1"/>
          </p:cNvSpPr>
          <p:nvPr/>
        </p:nvSpPr>
        <p:spPr bwMode="auto">
          <a:xfrm>
            <a:off x="1817688" y="6383338"/>
            <a:ext cx="184150" cy="366712"/>
          </a:xfrm>
          <a:prstGeom prst="rect">
            <a:avLst/>
          </a:prstGeom>
          <a:noFill/>
          <a:ln w="12700">
            <a:noFill/>
            <a:miter lim="800000"/>
            <a:headEnd/>
            <a:tailEnd/>
          </a:ln>
        </p:spPr>
        <p:txBody>
          <a:bodyPr wrap="none">
            <a:spAutoFit/>
          </a:bodyPr>
          <a:lstStyle/>
          <a:p>
            <a:endParaRPr lang="en-US" dirty="0"/>
          </a:p>
        </p:txBody>
      </p:sp>
      <p:sp>
        <p:nvSpPr>
          <p:cNvPr id="10246" name="Rectangle 7"/>
          <p:cNvSpPr>
            <a:spLocks noChangeArrowheads="1"/>
          </p:cNvSpPr>
          <p:nvPr/>
        </p:nvSpPr>
        <p:spPr bwMode="auto">
          <a:xfrm>
            <a:off x="2955925" y="-160338"/>
            <a:ext cx="184150" cy="366713"/>
          </a:xfrm>
          <a:prstGeom prst="rect">
            <a:avLst/>
          </a:prstGeom>
          <a:noFill/>
          <a:ln w="12700">
            <a:noFill/>
            <a:miter lim="800000"/>
            <a:headEnd/>
            <a:tailEnd/>
          </a:ln>
        </p:spPr>
        <p:txBody>
          <a:bodyPr wrap="none">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pPr eaLnBrk="1" hangingPunct="1"/>
            <a:r>
              <a:rPr lang="en-US" sz="2400" b="1" dirty="0"/>
              <a:t>Mission</a:t>
            </a:r>
            <a:endParaRPr lang="en-US" sz="2400" dirty="0"/>
          </a:p>
          <a:p>
            <a:pPr lvl="1" eaLnBrk="1" hangingPunct="1"/>
            <a:r>
              <a:rPr lang="en-US" sz="2000" dirty="0"/>
              <a:t>The reason for an organization’s existence</a:t>
            </a:r>
          </a:p>
          <a:p>
            <a:pPr lvl="1" eaLnBrk="1" hangingPunct="1"/>
            <a:r>
              <a:rPr lang="en-US" sz="2000" dirty="0"/>
              <a:t>It answers the question “What business are we in?”</a:t>
            </a:r>
          </a:p>
          <a:p>
            <a:pPr eaLnBrk="1" hangingPunct="1"/>
            <a:r>
              <a:rPr lang="en-US" sz="2400" b="1" dirty="0"/>
              <a:t>Goals</a:t>
            </a:r>
          </a:p>
          <a:p>
            <a:pPr lvl="1" eaLnBrk="1" hangingPunct="1"/>
            <a:r>
              <a:rPr lang="en-US" sz="2000" dirty="0"/>
              <a:t>Provide detail and the scope of the mission</a:t>
            </a:r>
          </a:p>
          <a:p>
            <a:pPr lvl="2" eaLnBrk="1" hangingPunct="1"/>
            <a:r>
              <a:rPr lang="en-US" sz="2000" dirty="0"/>
              <a:t>Goals can be viewed as organizational destinations</a:t>
            </a:r>
          </a:p>
          <a:p>
            <a:pPr eaLnBrk="1" hangingPunct="1">
              <a:lnSpc>
                <a:spcPct val="90000"/>
              </a:lnSpc>
            </a:pPr>
            <a:r>
              <a:rPr lang="en-US" sz="2400" b="1" dirty="0"/>
              <a:t>Strategy</a:t>
            </a:r>
            <a:endParaRPr lang="en-US" sz="2400" dirty="0"/>
          </a:p>
          <a:p>
            <a:pPr lvl="1" eaLnBrk="1" hangingPunct="1">
              <a:lnSpc>
                <a:spcPct val="90000"/>
              </a:lnSpc>
            </a:pPr>
            <a:r>
              <a:rPr lang="en-US" sz="2000" dirty="0"/>
              <a:t>A plan for achieving organizational goals</a:t>
            </a:r>
          </a:p>
          <a:p>
            <a:pPr lvl="2" eaLnBrk="1" hangingPunct="1">
              <a:lnSpc>
                <a:spcPct val="90000"/>
              </a:lnSpc>
            </a:pPr>
            <a:r>
              <a:rPr lang="en-US" sz="2000" dirty="0"/>
              <a:t>Serves as a roadmap for reaching the organizational destinations</a:t>
            </a:r>
          </a:p>
          <a:p>
            <a:pPr lvl="1">
              <a:lnSpc>
                <a:spcPct val="90000"/>
              </a:lnSpc>
            </a:pPr>
            <a:r>
              <a:rPr lang="en-US" sz="2000" dirty="0"/>
              <a:t>The organizational strategy guides the organization by providing direction for, and alignment of, the goals and strategies of the functional units</a:t>
            </a:r>
          </a:p>
          <a:p>
            <a:pPr lvl="1">
              <a:lnSpc>
                <a:spcPct val="90000"/>
              </a:lnSpc>
            </a:pPr>
            <a:r>
              <a:rPr lang="en-US" sz="2000" dirty="0"/>
              <a:t>The organizational strategy is a major success/failure factor</a:t>
            </a:r>
          </a:p>
          <a:p>
            <a:pPr eaLnBrk="1" hangingPunct="1"/>
            <a:endParaRPr lang="en-US" sz="2400" dirty="0"/>
          </a:p>
          <a:p>
            <a:pPr eaLnBrk="1" hangingPunct="1"/>
            <a:endParaRPr lang="en-US" dirty="0"/>
          </a:p>
        </p:txBody>
      </p:sp>
      <p:sp>
        <p:nvSpPr>
          <p:cNvPr id="11266" name="Rectangle 2"/>
          <p:cNvSpPr>
            <a:spLocks noGrp="1" noChangeArrowheads="1"/>
          </p:cNvSpPr>
          <p:nvPr>
            <p:ph type="title"/>
          </p:nvPr>
        </p:nvSpPr>
        <p:spPr/>
        <p:txBody>
          <a:bodyPr/>
          <a:lstStyle/>
          <a:p>
            <a:pPr eaLnBrk="1" hangingPunct="1"/>
            <a:r>
              <a:rPr lang="en-US" dirty="0"/>
              <a:t>Mission, Goals, and Strategy</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447800" y="6351657"/>
            <a:ext cx="6553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a:t>Mission</a:t>
            </a:r>
          </a:p>
        </p:txBody>
      </p:sp>
      <p:sp>
        <p:nvSpPr>
          <p:cNvPr id="18435" name="Rectangle 3"/>
          <p:cNvSpPr>
            <a:spLocks noGrp="1" noChangeArrowheads="1"/>
          </p:cNvSpPr>
          <p:nvPr>
            <p:ph idx="1"/>
          </p:nvPr>
        </p:nvSpPr>
        <p:spPr/>
        <p:txBody>
          <a:bodyPr/>
          <a:lstStyle/>
          <a:p>
            <a:pPr eaLnBrk="1" hangingPunct="1"/>
            <a:r>
              <a:rPr lang="en-US" b="1" dirty="0"/>
              <a:t>Mission</a:t>
            </a:r>
            <a:endParaRPr lang="en-US" dirty="0"/>
          </a:p>
          <a:p>
            <a:pPr lvl="1" eaLnBrk="1" hangingPunct="1"/>
            <a:r>
              <a:rPr lang="en-US" dirty="0"/>
              <a:t>The reason for an organization’s existence</a:t>
            </a:r>
          </a:p>
          <a:p>
            <a:pPr eaLnBrk="1" hangingPunct="1"/>
            <a:r>
              <a:rPr lang="en-US" b="1" dirty="0"/>
              <a:t>Mission statement</a:t>
            </a:r>
          </a:p>
          <a:p>
            <a:pPr lvl="1" eaLnBrk="1" hangingPunct="1"/>
            <a:r>
              <a:rPr lang="en-US" dirty="0"/>
              <a:t>States the purpose of the organization</a:t>
            </a:r>
          </a:p>
          <a:p>
            <a:pPr lvl="1" eaLnBrk="1" hangingPunct="1"/>
            <a:r>
              <a:rPr lang="en-US" dirty="0"/>
              <a:t>The mission statement should answer the question of “What business are we in?”</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295400" y="6172200"/>
            <a:ext cx="7162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a:t>FedEx Mission Statement</a:t>
            </a:r>
          </a:p>
        </p:txBody>
      </p:sp>
      <p:sp>
        <p:nvSpPr>
          <p:cNvPr id="19459" name="Rectangle 3"/>
          <p:cNvSpPr>
            <a:spLocks noGrp="1" noChangeArrowheads="1"/>
          </p:cNvSpPr>
          <p:nvPr>
            <p:ph idx="1"/>
          </p:nvPr>
        </p:nvSpPr>
        <p:spPr/>
        <p:txBody>
          <a:bodyPr/>
          <a:lstStyle/>
          <a:p>
            <a:r>
              <a:rPr lang="en-US" sz="2000" b="0" dirty="0"/>
              <a:t>FedEx Corporation will produce superior financial returns for its shareowners by providing high value-added logistics, transportation and related information services through focused operating companies. Customer requirements will be met in the highest quality manner appropriate to each market segment served. FedEx Corporation will strive to develop mutually rewarding relationships with its employees, partners and suppliers. Safety will be the first consideration in all operations. Corporate activities will be conducted to the highest ethical and professional standards.</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3716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a:t>Goals</a:t>
            </a:r>
          </a:p>
        </p:txBody>
      </p:sp>
      <p:sp>
        <p:nvSpPr>
          <p:cNvPr id="20483" name="Rectangle 3"/>
          <p:cNvSpPr>
            <a:spLocks noGrp="1" noChangeArrowheads="1"/>
          </p:cNvSpPr>
          <p:nvPr>
            <p:ph idx="1"/>
          </p:nvPr>
        </p:nvSpPr>
        <p:spPr/>
        <p:txBody>
          <a:bodyPr/>
          <a:lstStyle/>
          <a:p>
            <a:pPr eaLnBrk="1" hangingPunct="1"/>
            <a:r>
              <a:rPr lang="en-US" dirty="0"/>
              <a:t>The mission statement serves as the basis for organizational goals</a:t>
            </a:r>
          </a:p>
          <a:p>
            <a:pPr eaLnBrk="1" hangingPunct="1"/>
            <a:r>
              <a:rPr lang="en-US" b="1" dirty="0"/>
              <a:t>Goals</a:t>
            </a:r>
          </a:p>
          <a:p>
            <a:pPr lvl="1" eaLnBrk="1" hangingPunct="1"/>
            <a:r>
              <a:rPr lang="en-US" dirty="0"/>
              <a:t>Provide detail and the scope of the mission</a:t>
            </a:r>
          </a:p>
          <a:p>
            <a:pPr lvl="2" eaLnBrk="1" hangingPunct="1"/>
            <a:r>
              <a:rPr lang="en-US" dirty="0"/>
              <a:t>Goals can be viewed as organizational destinations</a:t>
            </a:r>
          </a:p>
          <a:p>
            <a:pPr lvl="1" eaLnBrk="1" hangingPunct="1"/>
            <a:r>
              <a:rPr lang="en-US" dirty="0"/>
              <a:t>Goals serve as the basis for organizational strategies</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5240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dirty="0"/>
              <a:t>Strategies</a:t>
            </a:r>
          </a:p>
        </p:txBody>
      </p:sp>
      <p:sp>
        <p:nvSpPr>
          <p:cNvPr id="21508" name="Rectangle 3"/>
          <p:cNvSpPr>
            <a:spLocks noGrp="1" noChangeArrowheads="1"/>
          </p:cNvSpPr>
          <p:nvPr>
            <p:ph idx="1"/>
          </p:nvPr>
        </p:nvSpPr>
        <p:spPr/>
        <p:txBody>
          <a:bodyPr/>
          <a:lstStyle/>
          <a:p>
            <a:pPr eaLnBrk="1" hangingPunct="1">
              <a:lnSpc>
                <a:spcPct val="90000"/>
              </a:lnSpc>
            </a:pPr>
            <a:r>
              <a:rPr lang="en-US" sz="2400" b="1" dirty="0"/>
              <a:t>Strategy</a:t>
            </a:r>
            <a:endParaRPr lang="en-US" sz="2400" dirty="0"/>
          </a:p>
          <a:p>
            <a:pPr lvl="1" eaLnBrk="1" hangingPunct="1">
              <a:lnSpc>
                <a:spcPct val="90000"/>
              </a:lnSpc>
            </a:pPr>
            <a:r>
              <a:rPr lang="en-US" sz="2000" dirty="0"/>
              <a:t>A plan for achieving organizational goals</a:t>
            </a:r>
          </a:p>
          <a:p>
            <a:pPr lvl="2" eaLnBrk="1" hangingPunct="1">
              <a:lnSpc>
                <a:spcPct val="90000"/>
              </a:lnSpc>
            </a:pPr>
            <a:r>
              <a:rPr lang="en-US" sz="2000" dirty="0"/>
              <a:t>Serves as a roadmap for reaching the organizational destinations</a:t>
            </a:r>
          </a:p>
          <a:p>
            <a:pPr lvl="1" eaLnBrk="1" hangingPunct="1">
              <a:lnSpc>
                <a:spcPct val="90000"/>
              </a:lnSpc>
            </a:pPr>
            <a:r>
              <a:rPr lang="en-US" sz="2000" dirty="0"/>
              <a:t>Organizations have</a:t>
            </a:r>
          </a:p>
          <a:p>
            <a:pPr lvl="2" eaLnBrk="1" hangingPunct="1">
              <a:lnSpc>
                <a:spcPct val="90000"/>
              </a:lnSpc>
            </a:pPr>
            <a:r>
              <a:rPr lang="en-US" sz="2000" i="1" dirty="0"/>
              <a:t>Organizational strategies</a:t>
            </a:r>
          </a:p>
          <a:p>
            <a:pPr lvl="3" eaLnBrk="1" hangingPunct="1">
              <a:lnSpc>
                <a:spcPct val="90000"/>
              </a:lnSpc>
            </a:pPr>
            <a:r>
              <a:rPr lang="en-US" sz="1800" dirty="0"/>
              <a:t>Overall strategies that relate to the entire organization</a:t>
            </a:r>
          </a:p>
          <a:p>
            <a:pPr lvl="3" eaLnBrk="1" hangingPunct="1">
              <a:lnSpc>
                <a:spcPct val="90000"/>
              </a:lnSpc>
            </a:pPr>
            <a:r>
              <a:rPr lang="en-US" sz="1800" dirty="0"/>
              <a:t>Support the achievement of organizational goals and mission</a:t>
            </a:r>
          </a:p>
          <a:p>
            <a:pPr lvl="2" eaLnBrk="1" hangingPunct="1">
              <a:lnSpc>
                <a:spcPct val="90000"/>
              </a:lnSpc>
            </a:pPr>
            <a:r>
              <a:rPr lang="en-US" sz="2000" i="1" dirty="0"/>
              <a:t>Functional level strategies</a:t>
            </a:r>
          </a:p>
          <a:p>
            <a:pPr lvl="3" eaLnBrk="1" hangingPunct="1">
              <a:lnSpc>
                <a:spcPct val="90000"/>
              </a:lnSpc>
            </a:pPr>
            <a:r>
              <a:rPr lang="en-US" sz="1800" dirty="0"/>
              <a:t>Strategies that relate to each of the functional areas and that support achievement of the organizational strategy</a:t>
            </a:r>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447800" y="63246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Tactics and Operations</a:t>
            </a:r>
          </a:p>
        </p:txBody>
      </p:sp>
      <p:sp>
        <p:nvSpPr>
          <p:cNvPr id="22531" name="Rectangle 3"/>
          <p:cNvSpPr>
            <a:spLocks noGrp="1" noChangeArrowheads="1"/>
          </p:cNvSpPr>
          <p:nvPr>
            <p:ph idx="1"/>
          </p:nvPr>
        </p:nvSpPr>
        <p:spPr/>
        <p:txBody>
          <a:bodyPr/>
          <a:lstStyle/>
          <a:p>
            <a:pPr eaLnBrk="1" hangingPunct="1"/>
            <a:r>
              <a:rPr lang="en-US" b="1" dirty="0"/>
              <a:t>Tactics</a:t>
            </a:r>
          </a:p>
          <a:p>
            <a:pPr lvl="1" eaLnBrk="1" hangingPunct="1"/>
            <a:r>
              <a:rPr lang="en-US" dirty="0"/>
              <a:t>The methods and actions taken to accomplish strategies</a:t>
            </a:r>
          </a:p>
          <a:p>
            <a:pPr lvl="1" eaLnBrk="1" hangingPunct="1"/>
            <a:r>
              <a:rPr lang="en-US" dirty="0"/>
              <a:t>The “how to” part of the process</a:t>
            </a:r>
          </a:p>
          <a:p>
            <a:pPr eaLnBrk="1" hangingPunct="1"/>
            <a:r>
              <a:rPr lang="en-US" b="1" dirty="0"/>
              <a:t>Operations</a:t>
            </a:r>
            <a:r>
              <a:rPr lang="en-US" dirty="0"/>
              <a:t> </a:t>
            </a:r>
          </a:p>
          <a:p>
            <a:pPr lvl="1" eaLnBrk="1" hangingPunct="1"/>
            <a:r>
              <a:rPr lang="en-US" dirty="0"/>
              <a:t>The actual “doing” part of the process</a:t>
            </a:r>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447800" y="6248400"/>
            <a:ext cx="67056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lIns="90488" tIns="44450" rIns="90488" bIns="44450" anchor="b">
            <a:normAutofit/>
          </a:bodyPr>
          <a:lstStyle/>
          <a:p>
            <a:pPr eaLnBrk="1" hangingPunct="1"/>
            <a:r>
              <a:rPr lang="en-US" dirty="0"/>
              <a:t>Core Competencies</a:t>
            </a:r>
            <a:endParaRPr lang="en-US" sz="3300" b="1" dirty="0">
              <a:solidFill>
                <a:srgbClr val="2D8BD8"/>
              </a:solidFill>
            </a:endParaRPr>
          </a:p>
        </p:txBody>
      </p:sp>
      <p:sp>
        <p:nvSpPr>
          <p:cNvPr id="23555" name="Rectangle 3"/>
          <p:cNvSpPr>
            <a:spLocks noGrp="1" noChangeArrowheads="1"/>
          </p:cNvSpPr>
          <p:nvPr>
            <p:ph idx="1"/>
          </p:nvPr>
        </p:nvSpPr>
        <p:spPr>
          <a:noFill/>
        </p:spPr>
        <p:txBody>
          <a:bodyPr lIns="90488" tIns="44450" rIns="90488" bIns="44450"/>
          <a:lstStyle/>
          <a:p>
            <a:pPr eaLnBrk="1" hangingPunct="1"/>
            <a:r>
              <a:rPr lang="en-US" b="1" dirty="0">
                <a:solidFill>
                  <a:schemeClr val="tx2">
                    <a:lumMod val="50000"/>
                  </a:schemeClr>
                </a:solidFill>
              </a:rPr>
              <a:t>Core competencies</a:t>
            </a:r>
            <a:endParaRPr lang="en-US" dirty="0">
              <a:solidFill>
                <a:schemeClr val="tx2">
                  <a:lumMod val="50000"/>
                </a:schemeClr>
              </a:solidFill>
            </a:endParaRPr>
          </a:p>
          <a:p>
            <a:pPr lvl="1" eaLnBrk="1" hangingPunct="1">
              <a:buSzPct val="75000"/>
              <a:buFontTx/>
              <a:buNone/>
            </a:pPr>
            <a:r>
              <a:rPr lang="en-US" sz="2600" dirty="0">
                <a:solidFill>
                  <a:srgbClr val="303B2C"/>
                </a:solidFill>
              </a:rPr>
              <a:t>The special attributes or abilities that give an</a:t>
            </a:r>
          </a:p>
          <a:p>
            <a:pPr lvl="1" eaLnBrk="1" hangingPunct="1">
              <a:buSzPct val="75000"/>
              <a:buFontTx/>
              <a:buNone/>
            </a:pPr>
            <a:r>
              <a:rPr lang="en-US" sz="2600" dirty="0">
                <a:solidFill>
                  <a:srgbClr val="303B2C"/>
                </a:solidFill>
              </a:rPr>
              <a:t>organization a </a:t>
            </a:r>
            <a:r>
              <a:rPr lang="en-US" sz="2600" i="1" dirty="0">
                <a:solidFill>
                  <a:srgbClr val="303B2C"/>
                </a:solidFill>
              </a:rPr>
              <a:t>competitive edge</a:t>
            </a:r>
          </a:p>
          <a:p>
            <a:pPr lvl="2">
              <a:buSzPct val="75000"/>
            </a:pPr>
            <a:r>
              <a:rPr lang="en-US" b="0" dirty="0">
                <a:solidFill>
                  <a:schemeClr val="tx2">
                    <a:lumMod val="75000"/>
                  </a:schemeClr>
                </a:solidFill>
              </a:rPr>
              <a:t>To be effective core competencies and strategies need to be aligned</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3716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94" name="Group 42"/>
          <p:cNvGraphicFramePr>
            <a:graphicFrameLocks noGrp="1"/>
          </p:cNvGraphicFramePr>
          <p:nvPr>
            <p:ph idx="1"/>
            <p:extLst>
              <p:ext uri="{D42A27DB-BD31-4B8C-83A1-F6EECF244321}">
                <p14:modId xmlns:p14="http://schemas.microsoft.com/office/powerpoint/2010/main" val="2899668305"/>
              </p:ext>
            </p:extLst>
          </p:nvPr>
        </p:nvGraphicFramePr>
        <p:xfrm>
          <a:off x="914400" y="1524000"/>
          <a:ext cx="7086600" cy="4438968"/>
        </p:xfrm>
        <a:graphic>
          <a:graphicData uri="http://schemas.openxmlformats.org/drawingml/2006/table">
            <a:tbl>
              <a:tblPr/>
              <a:tblGrid>
                <a:gridCol w="1706033">
                  <a:extLst>
                    <a:ext uri="{9D8B030D-6E8A-4147-A177-3AD203B41FA5}">
                      <a16:colId xmlns:a16="http://schemas.microsoft.com/office/drawing/2014/main" val="20000"/>
                    </a:ext>
                  </a:extLst>
                </a:gridCol>
                <a:gridCol w="2256366">
                  <a:extLst>
                    <a:ext uri="{9D8B030D-6E8A-4147-A177-3AD203B41FA5}">
                      <a16:colId xmlns:a16="http://schemas.microsoft.com/office/drawing/2014/main" val="20001"/>
                    </a:ext>
                  </a:extLst>
                </a:gridCol>
                <a:gridCol w="3124201">
                  <a:extLst>
                    <a:ext uri="{9D8B030D-6E8A-4147-A177-3AD203B41FA5}">
                      <a16:colId xmlns:a16="http://schemas.microsoft.com/office/drawing/2014/main" val="20002"/>
                    </a:ext>
                  </a:extLst>
                </a:gridCol>
              </a:tblGrid>
              <a:tr h="4953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chemeClr val="tx1"/>
                          </a:solidFill>
                          <a:effectLst/>
                          <a:latin typeface="Arial" charset="0"/>
                        </a:rPr>
                        <a:t>Organizational Strategy</a:t>
                      </a:r>
                    </a:p>
                  </a:txBody>
                  <a:tcPr marL="118982" marR="118982" anchor="b"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chemeClr val="tx1"/>
                          </a:solidFill>
                          <a:effectLst/>
                          <a:latin typeface="Arial" charset="0"/>
                        </a:rPr>
                        <a:t>Operations Strategy</a:t>
                      </a:r>
                    </a:p>
                  </a:txBody>
                  <a:tcPr marL="118982" marR="118982"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chemeClr val="tx1"/>
                          </a:solidFill>
                          <a:effectLst/>
                          <a:latin typeface="Arial" charset="0"/>
                        </a:rPr>
                        <a:t>Examples of Companies or Services</a:t>
                      </a:r>
                    </a:p>
                  </a:txBody>
                  <a:tcPr marL="118982" marR="118982" anchor="b"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10000"/>
                  </a:ext>
                </a:extLst>
              </a:tr>
              <a:tr h="522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Low Price</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Low cost</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U.S. first-class postage</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Wal-Mart</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1"/>
                  </a:ext>
                </a:extLst>
              </a:tr>
              <a:tr h="522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Responsiveness</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Short processing times</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On-time delivery</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McDonald’s restaurants</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FedEx</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2"/>
                  </a:ext>
                </a:extLst>
              </a:tr>
              <a:tr h="522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High Quality</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High performance design and/or high quality processing</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Consistent quality</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Sony TV</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endParaRPr kumimoji="0" lang="en-US" sz="1200" b="0" i="0" u="none" strike="noStrike" cap="none" normalizeH="0" baseline="0" dirty="0">
                        <a:ln>
                          <a:noFill/>
                        </a:ln>
                        <a:solidFill>
                          <a:srgbClr val="333333"/>
                        </a:solidFill>
                        <a:effectLst/>
                        <a:latin typeface="Arial" charset="0"/>
                      </a:endParaRP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Coca-Cola</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3"/>
                  </a:ext>
                </a:extLst>
              </a:tr>
              <a:tr h="4953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Newness</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Innovation</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3M, Apple</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522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Variety</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Flexibility</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Volume</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Burger King (Have it your way”)</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McDonald’s (“Buses Welcome”)</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5"/>
                  </a:ext>
                </a:extLst>
              </a:tr>
              <a:tr h="522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Service</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Superior customer service</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Disneyland</a:t>
                      </a:r>
                    </a:p>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IBM</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6"/>
                  </a:ext>
                </a:extLst>
              </a:tr>
              <a:tr h="522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Differentiation:</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1" i="0" u="none" strike="noStrike" cap="none" normalizeH="0" baseline="0" dirty="0">
                          <a:ln>
                            <a:noFill/>
                          </a:ln>
                          <a:solidFill>
                            <a:srgbClr val="333333"/>
                          </a:solidFill>
                          <a:effectLst/>
                          <a:latin typeface="Arial" charset="0"/>
                        </a:rPr>
                        <a:t>Location</a:t>
                      </a:r>
                    </a:p>
                  </a:txBody>
                  <a:tcPr marL="118982" marR="118982"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Convenience</a:t>
                      </a:r>
                    </a:p>
                  </a:txBody>
                  <a:tcPr marL="118982" marR="118982"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ts val="600"/>
                        </a:spcBef>
                        <a:spcAft>
                          <a:spcPct val="0"/>
                        </a:spcAft>
                        <a:buClr>
                          <a:schemeClr val="tx1"/>
                        </a:buClr>
                        <a:buSzTx/>
                        <a:buFontTx/>
                        <a:buNone/>
                        <a:tabLst/>
                      </a:pPr>
                      <a:r>
                        <a:rPr kumimoji="0" lang="en-US" sz="1200" b="0" i="0" u="none" strike="noStrike" cap="none" normalizeH="0" baseline="0" dirty="0">
                          <a:ln>
                            <a:noFill/>
                          </a:ln>
                          <a:solidFill>
                            <a:srgbClr val="333333"/>
                          </a:solidFill>
                          <a:effectLst/>
                          <a:latin typeface="Arial" charset="0"/>
                        </a:rPr>
                        <a:t>Supermarkets; mall stores</a:t>
                      </a:r>
                    </a:p>
                  </a:txBody>
                  <a:tcPr marL="118982" marR="118982"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7"/>
                  </a:ext>
                </a:extLst>
              </a:tr>
            </a:tbl>
          </a:graphicData>
        </a:graphic>
      </p:graphicFrame>
      <p:sp>
        <p:nvSpPr>
          <p:cNvPr id="24578" name="Rectangle 2"/>
          <p:cNvSpPr>
            <a:spLocks noGrp="1" noChangeArrowheads="1"/>
          </p:cNvSpPr>
          <p:nvPr>
            <p:ph type="title"/>
          </p:nvPr>
        </p:nvSpPr>
        <p:spPr/>
        <p:txBody>
          <a:bodyPr/>
          <a:lstStyle/>
          <a:p>
            <a:pPr eaLnBrk="1" hangingPunct="1"/>
            <a:r>
              <a:rPr lang="en-US" dirty="0"/>
              <a:t>Sample Operations Strategies</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3716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marL="233363" indent="-233363" eaLnBrk="1" hangingPunct="1">
              <a:lnSpc>
                <a:spcPct val="90000"/>
              </a:lnSpc>
            </a:pPr>
            <a:r>
              <a:rPr lang="en-US" b="0" dirty="0">
                <a:solidFill>
                  <a:schemeClr val="tx2">
                    <a:lumMod val="50000"/>
                  </a:schemeClr>
                </a:solidFill>
              </a:rPr>
              <a:t>Effective strategy formulation requires taking into account:</a:t>
            </a:r>
          </a:p>
          <a:p>
            <a:pPr marL="623888" lvl="1" eaLnBrk="1" hangingPunct="1">
              <a:lnSpc>
                <a:spcPct val="90000"/>
              </a:lnSpc>
            </a:pPr>
            <a:r>
              <a:rPr lang="en-US" dirty="0"/>
              <a:t>Core competencies</a:t>
            </a:r>
          </a:p>
          <a:p>
            <a:pPr marL="623888" lvl="1" eaLnBrk="1" hangingPunct="1">
              <a:lnSpc>
                <a:spcPct val="90000"/>
              </a:lnSpc>
            </a:pPr>
            <a:r>
              <a:rPr lang="en-US" dirty="0"/>
              <a:t>Environmental scanning</a:t>
            </a:r>
          </a:p>
          <a:p>
            <a:pPr marL="966788" lvl="2" eaLnBrk="1" hangingPunct="1">
              <a:lnSpc>
                <a:spcPct val="90000"/>
              </a:lnSpc>
            </a:pPr>
            <a:r>
              <a:rPr lang="en-US" dirty="0">
                <a:solidFill>
                  <a:srgbClr val="303B2C"/>
                </a:solidFill>
              </a:rPr>
              <a:t>SWOT</a:t>
            </a:r>
          </a:p>
          <a:p>
            <a:pPr marL="233363" indent="-233363" eaLnBrk="1" hangingPunct="1">
              <a:lnSpc>
                <a:spcPct val="90000"/>
              </a:lnSpc>
            </a:pPr>
            <a:r>
              <a:rPr lang="en-US" b="0" dirty="0">
                <a:solidFill>
                  <a:schemeClr val="tx2">
                    <a:lumMod val="50000"/>
                  </a:schemeClr>
                </a:solidFill>
              </a:rPr>
              <a:t>Successful strategy formulation also requires taking into account:</a:t>
            </a:r>
          </a:p>
          <a:p>
            <a:pPr marL="623888" lvl="1" eaLnBrk="1" hangingPunct="1">
              <a:lnSpc>
                <a:spcPct val="90000"/>
              </a:lnSpc>
            </a:pPr>
            <a:r>
              <a:rPr lang="en-US" dirty="0"/>
              <a:t>Order qualifiers</a:t>
            </a:r>
          </a:p>
          <a:p>
            <a:pPr marL="623888" lvl="1" eaLnBrk="1" hangingPunct="1">
              <a:lnSpc>
                <a:spcPct val="90000"/>
              </a:lnSpc>
            </a:pPr>
            <a:r>
              <a:rPr lang="en-US" dirty="0"/>
              <a:t>Order winners</a:t>
            </a:r>
          </a:p>
        </p:txBody>
      </p:sp>
      <p:sp>
        <p:nvSpPr>
          <p:cNvPr id="25602" name="Rectangle 2"/>
          <p:cNvSpPr>
            <a:spLocks noGrp="1" noChangeArrowheads="1"/>
          </p:cNvSpPr>
          <p:nvPr>
            <p:ph type="title"/>
          </p:nvPr>
        </p:nvSpPr>
        <p:spPr/>
        <p:txBody>
          <a:bodyPr anchor="b"/>
          <a:lstStyle/>
          <a:p>
            <a:pPr eaLnBrk="1" hangingPunct="1"/>
            <a:r>
              <a:rPr lang="en-US" dirty="0"/>
              <a:t>Strategy Formulation</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371600" y="619125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eaLnBrk="1" hangingPunct="1"/>
            <a:r>
              <a:rPr lang="en-US" b="1" dirty="0">
                <a:solidFill>
                  <a:srgbClr val="303B2C"/>
                </a:solidFill>
              </a:rPr>
              <a:t>Order qualifiers </a:t>
            </a:r>
          </a:p>
          <a:p>
            <a:pPr lvl="1" eaLnBrk="1" hangingPunct="1"/>
            <a:r>
              <a:rPr lang="en-US" sz="2200" dirty="0">
                <a:solidFill>
                  <a:srgbClr val="303B2C"/>
                </a:solidFill>
              </a:rPr>
              <a:t>Characteristics that customers perceive as minimum standards of acceptability for a product or service to be considered as a potential for purchase</a:t>
            </a:r>
          </a:p>
          <a:p>
            <a:pPr eaLnBrk="1" hangingPunct="1"/>
            <a:r>
              <a:rPr lang="en-US" b="1" dirty="0">
                <a:solidFill>
                  <a:srgbClr val="303B2C"/>
                </a:solidFill>
              </a:rPr>
              <a:t>Order winners</a:t>
            </a:r>
          </a:p>
          <a:p>
            <a:pPr lvl="1" eaLnBrk="1" hangingPunct="1"/>
            <a:r>
              <a:rPr lang="en-US" sz="2200" dirty="0">
                <a:solidFill>
                  <a:srgbClr val="303B2C"/>
                </a:solidFill>
              </a:rPr>
              <a:t>Characteristics of an organization’s goods or services that cause it to be perceived as better than the competition</a:t>
            </a:r>
          </a:p>
        </p:txBody>
      </p:sp>
      <p:sp>
        <p:nvSpPr>
          <p:cNvPr id="26626" name="Rectangle 2"/>
          <p:cNvSpPr>
            <a:spLocks noGrp="1" noChangeArrowheads="1"/>
          </p:cNvSpPr>
          <p:nvPr>
            <p:ph type="title"/>
          </p:nvPr>
        </p:nvSpPr>
        <p:spPr/>
        <p:txBody>
          <a:bodyPr anchor="b"/>
          <a:lstStyle/>
          <a:p>
            <a:pPr eaLnBrk="1" hangingPunct="1"/>
            <a:r>
              <a:rPr lang="en-US" dirty="0"/>
              <a:t>Strategy Formulation (cont.)</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447800" y="6248400"/>
            <a:ext cx="6477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normAutofit/>
          </a:bodyPr>
          <a:lstStyle/>
          <a:p>
            <a:pPr marL="914400" indent="-914400" eaLnBrk="1" hangingPunct="1">
              <a:buNone/>
            </a:pPr>
            <a:r>
              <a:rPr lang="en-US" sz="2400" dirty="0"/>
              <a:t>You should be able to:</a:t>
            </a:r>
          </a:p>
          <a:p>
            <a:pPr marL="914400" lvl="1" indent="-914400">
              <a:buNone/>
            </a:pPr>
            <a:r>
              <a:rPr lang="en-US" sz="2000" dirty="0"/>
              <a:t>LO 2.1	List several ways that business organizations compete</a:t>
            </a:r>
          </a:p>
          <a:p>
            <a:pPr marL="914400" lvl="1" indent="-914400">
              <a:buNone/>
            </a:pPr>
            <a:r>
              <a:rPr lang="en-US" sz="2000" dirty="0"/>
              <a:t>LO 2.2	Name several reasons that business organizations fail</a:t>
            </a:r>
          </a:p>
          <a:p>
            <a:pPr marL="914400" lvl="1" indent="-914400">
              <a:buNone/>
            </a:pPr>
            <a:r>
              <a:rPr lang="en-US" sz="2000" dirty="0"/>
              <a:t>LO 2.3	Define the terms </a:t>
            </a:r>
            <a:r>
              <a:rPr lang="en-US" sz="2000" i="1" dirty="0"/>
              <a:t>mission</a:t>
            </a:r>
            <a:r>
              <a:rPr lang="en-US" sz="2000" dirty="0"/>
              <a:t> and </a:t>
            </a:r>
            <a:r>
              <a:rPr lang="en-US" sz="2000" i="1" dirty="0"/>
              <a:t>strategy</a:t>
            </a:r>
            <a:r>
              <a:rPr lang="en-US" sz="2000" dirty="0"/>
              <a:t> and explain why they are important</a:t>
            </a:r>
          </a:p>
          <a:p>
            <a:pPr marL="914400" lvl="1" indent="-914400">
              <a:buNone/>
            </a:pPr>
            <a:r>
              <a:rPr lang="en-US" sz="2000" dirty="0"/>
              <a:t>LO 2.4	Discuss and compare organization strategy and operations strategy, and explain why it is important to link the two</a:t>
            </a:r>
          </a:p>
          <a:p>
            <a:pPr marL="914400" lvl="1" indent="-914400">
              <a:buNone/>
            </a:pPr>
            <a:r>
              <a:rPr lang="en-US" sz="2000" dirty="0"/>
              <a:t>LO 2.5	Describe and give examples of </a:t>
            </a:r>
            <a:r>
              <a:rPr lang="en-US" sz="2000" i="1" dirty="0"/>
              <a:t>time-based</a:t>
            </a:r>
            <a:r>
              <a:rPr lang="en-US" sz="2000" dirty="0"/>
              <a:t> strategies</a:t>
            </a:r>
          </a:p>
          <a:p>
            <a:pPr marL="914400" lvl="1" indent="-914400">
              <a:buNone/>
            </a:pPr>
            <a:r>
              <a:rPr lang="en-US" sz="2000" dirty="0"/>
              <a:t>LO 2.6	Define the term </a:t>
            </a:r>
            <a:r>
              <a:rPr lang="en-US" sz="2000" i="1" dirty="0"/>
              <a:t>productivity</a:t>
            </a:r>
            <a:r>
              <a:rPr lang="en-US" sz="2000" dirty="0"/>
              <a:t> and explain why it is important to organizations and to countries</a:t>
            </a:r>
          </a:p>
          <a:p>
            <a:pPr marL="914400" lvl="1" indent="-914400">
              <a:buNone/>
            </a:pPr>
            <a:r>
              <a:rPr lang="en-US" sz="2000" dirty="0"/>
              <a:t>LO 2.7	Describe several factors that affect productivity</a:t>
            </a:r>
          </a:p>
        </p:txBody>
      </p:sp>
      <p:sp>
        <p:nvSpPr>
          <p:cNvPr id="7170" name="Title 1"/>
          <p:cNvSpPr>
            <a:spLocks noGrp="1"/>
          </p:cNvSpPr>
          <p:nvPr>
            <p:ph type="title"/>
          </p:nvPr>
        </p:nvSpPr>
        <p:spPr/>
        <p:txBody>
          <a:bodyPr/>
          <a:lstStyle/>
          <a:p>
            <a:pPr eaLnBrk="1" hangingPunct="1"/>
            <a:r>
              <a:rPr lang="en-US" dirty="0"/>
              <a:t>Chapter 2: Learning Objectives</a:t>
            </a:r>
          </a:p>
        </p:txBody>
      </p:sp>
      <p:sp>
        <p:nvSpPr>
          <p:cNvPr id="3" name="TextBox 2"/>
          <p:cNvSpPr txBox="1"/>
          <p:nvPr/>
        </p:nvSpPr>
        <p:spPr>
          <a:xfrm>
            <a:off x="685800" y="6324600"/>
            <a:ext cx="7620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marL="233363" indent="-233363" eaLnBrk="1" hangingPunct="1"/>
            <a:r>
              <a:rPr lang="en-US" dirty="0">
                <a:solidFill>
                  <a:srgbClr val="303B2C"/>
                </a:solidFill>
              </a:rPr>
              <a:t>Environmental scanning is necessary to identify</a:t>
            </a:r>
          </a:p>
          <a:p>
            <a:pPr marL="573088" lvl="1" eaLnBrk="1" hangingPunct="1"/>
            <a:r>
              <a:rPr lang="en-US" dirty="0">
                <a:solidFill>
                  <a:srgbClr val="303B2C"/>
                </a:solidFill>
              </a:rPr>
              <a:t>Internal factors</a:t>
            </a:r>
          </a:p>
          <a:p>
            <a:pPr marL="915988" lvl="2" eaLnBrk="1" hangingPunct="1"/>
            <a:r>
              <a:rPr lang="en-US" dirty="0">
                <a:solidFill>
                  <a:srgbClr val="303B2C"/>
                </a:solidFill>
              </a:rPr>
              <a:t>Strengths and weaknesses</a:t>
            </a:r>
          </a:p>
          <a:p>
            <a:pPr marL="573088" lvl="1" eaLnBrk="1" hangingPunct="1"/>
            <a:r>
              <a:rPr lang="en-US" dirty="0">
                <a:solidFill>
                  <a:srgbClr val="303B2C"/>
                </a:solidFill>
              </a:rPr>
              <a:t>External factors</a:t>
            </a:r>
          </a:p>
          <a:p>
            <a:pPr marL="915988" lvl="2" eaLnBrk="1" hangingPunct="1"/>
            <a:r>
              <a:rPr lang="en-US" dirty="0">
                <a:solidFill>
                  <a:srgbClr val="303B2C"/>
                </a:solidFill>
              </a:rPr>
              <a:t>Opportunities and threats</a:t>
            </a:r>
          </a:p>
        </p:txBody>
      </p:sp>
      <p:sp>
        <p:nvSpPr>
          <p:cNvPr id="27651" name="Rectangle 4"/>
          <p:cNvSpPr>
            <a:spLocks noGrp="1" noChangeArrowheads="1"/>
          </p:cNvSpPr>
          <p:nvPr>
            <p:ph type="title"/>
          </p:nvPr>
        </p:nvSpPr>
        <p:spPr>
          <a:noFill/>
        </p:spPr>
        <p:txBody>
          <a:bodyPr lIns="90488" tIns="44450" rIns="90488" bIns="44450" anchor="b"/>
          <a:lstStyle/>
          <a:p>
            <a:pPr eaLnBrk="1" hangingPunct="1"/>
            <a:r>
              <a:rPr lang="en-US" dirty="0"/>
              <a:t>Environmental Scanning</a:t>
            </a:r>
            <a:endParaRPr lang="en-US" sz="2100" b="1" dirty="0">
              <a:solidFill>
                <a:srgbClr val="2D8BD8"/>
              </a:solidFill>
            </a:endParaRP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371600" y="6248400"/>
            <a:ext cx="67056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p:txBody>
          <a:bodyPr/>
          <a:lstStyle/>
          <a:p>
            <a:pPr marL="457200" indent="-457200" eaLnBrk="1" hangingPunct="1">
              <a:buFont typeface="+mj-lt"/>
              <a:buAutoNum type="arabicPeriod"/>
            </a:pPr>
            <a:r>
              <a:rPr lang="en-US" sz="2400" b="0" dirty="0">
                <a:solidFill>
                  <a:srgbClr val="303B2C"/>
                </a:solidFill>
              </a:rPr>
              <a:t>Economic conditions</a:t>
            </a:r>
          </a:p>
          <a:p>
            <a:pPr marL="457200" indent="-457200" eaLnBrk="1" hangingPunct="1">
              <a:buFont typeface="+mj-lt"/>
              <a:buAutoNum type="arabicPeriod"/>
            </a:pPr>
            <a:r>
              <a:rPr lang="en-US" sz="2400" b="0" dirty="0">
                <a:solidFill>
                  <a:srgbClr val="303B2C"/>
                </a:solidFill>
              </a:rPr>
              <a:t>Political conditions</a:t>
            </a:r>
          </a:p>
          <a:p>
            <a:pPr marL="457200" indent="-457200" eaLnBrk="1" hangingPunct="1">
              <a:buFont typeface="+mj-lt"/>
              <a:buAutoNum type="arabicPeriod"/>
            </a:pPr>
            <a:r>
              <a:rPr lang="en-US" sz="2400" b="0" dirty="0">
                <a:solidFill>
                  <a:srgbClr val="303B2C"/>
                </a:solidFill>
              </a:rPr>
              <a:t>Legal environment</a:t>
            </a:r>
          </a:p>
          <a:p>
            <a:pPr marL="457200" indent="-457200" eaLnBrk="1" hangingPunct="1">
              <a:buFont typeface="+mj-lt"/>
              <a:buAutoNum type="arabicPeriod"/>
            </a:pPr>
            <a:r>
              <a:rPr lang="en-US" sz="2400" b="0" dirty="0">
                <a:solidFill>
                  <a:srgbClr val="303B2C"/>
                </a:solidFill>
              </a:rPr>
              <a:t>Technology</a:t>
            </a:r>
          </a:p>
          <a:p>
            <a:pPr marL="457200" indent="-457200" eaLnBrk="1" hangingPunct="1">
              <a:buFont typeface="+mj-lt"/>
              <a:buAutoNum type="arabicPeriod"/>
            </a:pPr>
            <a:r>
              <a:rPr lang="en-US" sz="2400" b="0" dirty="0">
                <a:solidFill>
                  <a:srgbClr val="303B2C"/>
                </a:solidFill>
              </a:rPr>
              <a:t>Competition</a:t>
            </a:r>
          </a:p>
          <a:p>
            <a:pPr marL="457200" indent="-457200" eaLnBrk="1" hangingPunct="1">
              <a:buFont typeface="+mj-lt"/>
              <a:buAutoNum type="arabicPeriod"/>
            </a:pPr>
            <a:r>
              <a:rPr lang="en-US" sz="2400" b="0" dirty="0">
                <a:solidFill>
                  <a:srgbClr val="303B2C"/>
                </a:solidFill>
              </a:rPr>
              <a:t>Markets</a:t>
            </a:r>
          </a:p>
        </p:txBody>
      </p:sp>
      <p:sp>
        <p:nvSpPr>
          <p:cNvPr id="28675" name="Rectangle 3"/>
          <p:cNvSpPr>
            <a:spLocks noGrp="1" noChangeArrowheads="1"/>
          </p:cNvSpPr>
          <p:nvPr>
            <p:ph type="title"/>
          </p:nvPr>
        </p:nvSpPr>
        <p:spPr>
          <a:noFill/>
        </p:spPr>
        <p:txBody>
          <a:bodyPr lIns="90488" tIns="44450" rIns="90488" bIns="44450" anchor="b"/>
          <a:lstStyle/>
          <a:p>
            <a:pPr eaLnBrk="1" hangingPunct="1"/>
            <a:r>
              <a:rPr lang="en-US" dirty="0"/>
              <a:t>Key External Factors</a:t>
            </a:r>
            <a:endParaRPr lang="en-US" sz="2100" b="1" dirty="0">
              <a:solidFill>
                <a:srgbClr val="2D8BD8"/>
              </a:solidFill>
            </a:endParaRP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371600" y="61722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normAutofit/>
          </a:bodyPr>
          <a:lstStyle/>
          <a:p>
            <a:pPr marL="457200" indent="-457200" eaLnBrk="1" hangingPunct="1">
              <a:buFont typeface="+mj-lt"/>
              <a:buAutoNum type="arabicPeriod"/>
            </a:pPr>
            <a:r>
              <a:rPr lang="en-US" sz="2400" b="0" dirty="0">
                <a:solidFill>
                  <a:srgbClr val="303B2C"/>
                </a:solidFill>
              </a:rPr>
              <a:t>Human resources</a:t>
            </a:r>
          </a:p>
          <a:p>
            <a:pPr marL="457200" indent="-457200" eaLnBrk="1" hangingPunct="1">
              <a:buFont typeface="+mj-lt"/>
              <a:buAutoNum type="arabicPeriod"/>
            </a:pPr>
            <a:r>
              <a:rPr lang="en-US" sz="2400" b="0" dirty="0">
                <a:solidFill>
                  <a:srgbClr val="303B2C"/>
                </a:solidFill>
              </a:rPr>
              <a:t>Facilities and equipment</a:t>
            </a:r>
          </a:p>
          <a:p>
            <a:pPr marL="457200" indent="-457200" eaLnBrk="1" hangingPunct="1">
              <a:buFont typeface="+mj-lt"/>
              <a:buAutoNum type="arabicPeriod"/>
            </a:pPr>
            <a:r>
              <a:rPr lang="en-US" sz="2400" b="0" dirty="0">
                <a:solidFill>
                  <a:srgbClr val="303B2C"/>
                </a:solidFill>
              </a:rPr>
              <a:t>Financial resources</a:t>
            </a:r>
          </a:p>
          <a:p>
            <a:pPr marL="457200" indent="-457200" eaLnBrk="1" hangingPunct="1">
              <a:buFont typeface="+mj-lt"/>
              <a:buAutoNum type="arabicPeriod"/>
            </a:pPr>
            <a:r>
              <a:rPr lang="en-US" sz="2400" b="0" dirty="0">
                <a:solidFill>
                  <a:srgbClr val="303B2C"/>
                </a:solidFill>
              </a:rPr>
              <a:t>Customers</a:t>
            </a:r>
          </a:p>
          <a:p>
            <a:pPr marL="457200" indent="-457200" eaLnBrk="1" hangingPunct="1">
              <a:buFont typeface="+mj-lt"/>
              <a:buAutoNum type="arabicPeriod"/>
            </a:pPr>
            <a:r>
              <a:rPr lang="en-US" sz="2400" b="0" dirty="0">
                <a:solidFill>
                  <a:srgbClr val="303B2C"/>
                </a:solidFill>
              </a:rPr>
              <a:t>Products and services</a:t>
            </a:r>
          </a:p>
          <a:p>
            <a:pPr marL="457200" indent="-457200" eaLnBrk="1" hangingPunct="1">
              <a:buFont typeface="+mj-lt"/>
              <a:buAutoNum type="arabicPeriod"/>
            </a:pPr>
            <a:r>
              <a:rPr lang="en-US" sz="2400" b="0" dirty="0">
                <a:solidFill>
                  <a:srgbClr val="303B2C"/>
                </a:solidFill>
              </a:rPr>
              <a:t>Technology</a:t>
            </a:r>
          </a:p>
          <a:p>
            <a:pPr marL="457200" indent="-457200" eaLnBrk="1" hangingPunct="1">
              <a:buFont typeface="+mj-lt"/>
              <a:buAutoNum type="arabicPeriod"/>
            </a:pPr>
            <a:r>
              <a:rPr lang="en-US" sz="2400" b="0" dirty="0">
                <a:solidFill>
                  <a:srgbClr val="303B2C"/>
                </a:solidFill>
              </a:rPr>
              <a:t>Suppliers</a:t>
            </a:r>
          </a:p>
          <a:p>
            <a:pPr marL="457200" indent="-457200" eaLnBrk="1" hangingPunct="1">
              <a:buFont typeface="+mj-lt"/>
              <a:buAutoNum type="arabicPeriod"/>
            </a:pPr>
            <a:r>
              <a:rPr lang="en-US" sz="2400" b="0" dirty="0">
                <a:solidFill>
                  <a:srgbClr val="303B2C"/>
                </a:solidFill>
              </a:rPr>
              <a:t>Other</a:t>
            </a:r>
          </a:p>
        </p:txBody>
      </p:sp>
      <p:sp>
        <p:nvSpPr>
          <p:cNvPr id="29699" name="Rectangle 4"/>
          <p:cNvSpPr>
            <a:spLocks noGrp="1" noChangeArrowheads="1"/>
          </p:cNvSpPr>
          <p:nvPr>
            <p:ph type="title"/>
          </p:nvPr>
        </p:nvSpPr>
        <p:spPr>
          <a:noFill/>
        </p:spPr>
        <p:txBody>
          <a:bodyPr lIns="90488" tIns="44450" rIns="90488" bIns="44450" anchor="b"/>
          <a:lstStyle/>
          <a:p>
            <a:pPr eaLnBrk="1" hangingPunct="1"/>
            <a:r>
              <a:rPr lang="en-US" dirty="0"/>
              <a:t>Key Internal Factors</a:t>
            </a:r>
            <a:endParaRPr lang="en-US" sz="3300" b="1" dirty="0">
              <a:solidFill>
                <a:srgbClr val="2D8BD8"/>
              </a:solidFill>
            </a:endParaRP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447800" y="61722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dirty="0"/>
              <a:t>Operations Strategy</a:t>
            </a:r>
          </a:p>
        </p:txBody>
      </p:sp>
      <p:sp>
        <p:nvSpPr>
          <p:cNvPr id="30723" name="Rectangle 3"/>
          <p:cNvSpPr>
            <a:spLocks noGrp="1" noChangeArrowheads="1"/>
          </p:cNvSpPr>
          <p:nvPr>
            <p:ph idx="1"/>
          </p:nvPr>
        </p:nvSpPr>
        <p:spPr/>
        <p:txBody>
          <a:bodyPr/>
          <a:lstStyle/>
          <a:p>
            <a:pPr marL="233363" indent="-233363" eaLnBrk="1" hangingPunct="1"/>
            <a:r>
              <a:rPr lang="en-US" b="1" dirty="0">
                <a:solidFill>
                  <a:srgbClr val="303B2C"/>
                </a:solidFill>
              </a:rPr>
              <a:t>Operations strategy</a:t>
            </a:r>
            <a:r>
              <a:rPr lang="en-US" dirty="0">
                <a:solidFill>
                  <a:srgbClr val="303B2C"/>
                </a:solidFill>
              </a:rPr>
              <a:t> </a:t>
            </a:r>
          </a:p>
          <a:p>
            <a:pPr marL="800100" lvl="1" indent="-285750" eaLnBrk="1" hangingPunct="1"/>
            <a:r>
              <a:rPr lang="en-US" dirty="0">
                <a:solidFill>
                  <a:srgbClr val="303B2C"/>
                </a:solidFill>
              </a:rPr>
              <a:t>The approach, consistent with organization strategy, that is used to guide the operations function</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3" name="TextBox 2"/>
          <p:cNvSpPr txBox="1"/>
          <p:nvPr/>
        </p:nvSpPr>
        <p:spPr>
          <a:xfrm>
            <a:off x="1371600" y="6172200"/>
            <a:ext cx="70104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t>Strategic OM Decision Areas</a:t>
            </a:r>
          </a:p>
        </p:txBody>
      </p:sp>
      <p:graphicFrame>
        <p:nvGraphicFramePr>
          <p:cNvPr id="5" name="Group 46"/>
          <p:cNvGraphicFramePr>
            <a:graphicFrameLocks noGrp="1"/>
          </p:cNvGraphicFramePr>
          <p:nvPr>
            <p:extLst>
              <p:ext uri="{D42A27DB-BD31-4B8C-83A1-F6EECF244321}">
                <p14:modId xmlns:p14="http://schemas.microsoft.com/office/powerpoint/2010/main" val="2152418194"/>
              </p:ext>
            </p:extLst>
          </p:nvPr>
        </p:nvGraphicFramePr>
        <p:xfrm>
          <a:off x="838200" y="1676400"/>
          <a:ext cx="7315200" cy="3870960"/>
        </p:xfrm>
        <a:graphic>
          <a:graphicData uri="http://schemas.openxmlformats.org/drawingml/2006/table">
            <a:tbl>
              <a:tblPr/>
              <a:tblGrid>
                <a:gridCol w="2416175">
                  <a:extLst>
                    <a:ext uri="{9D8B030D-6E8A-4147-A177-3AD203B41FA5}">
                      <a16:colId xmlns:a16="http://schemas.microsoft.com/office/drawing/2014/main" val="20000"/>
                    </a:ext>
                  </a:extLst>
                </a:gridCol>
                <a:gridCol w="4899025">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Decision Area</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1" i="0" u="none" strike="noStrike" cap="none" normalizeH="0" baseline="0" dirty="0">
                          <a:ln>
                            <a:noFill/>
                          </a:ln>
                          <a:solidFill>
                            <a:schemeClr val="tx1"/>
                          </a:solidFill>
                          <a:effectLst/>
                          <a:latin typeface="Arial" charset="0"/>
                        </a:rPr>
                        <a:t>What the Decisions Affect</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Product and service design</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quality, liability, and environmental issues</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Capacity</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 structure, flexibility</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Process selection and layout</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flexibility, skill level needed, capacity</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Work design</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Quality of work life, employee safety, productivity</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Location</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visibility</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5"/>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Quality</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Ability to meet or exceed customer expectations</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6"/>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Inventory</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shortages</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7"/>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Maintenance</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equipment reliability, productivity</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8"/>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Scheduling</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Flexibility, efficiency</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9"/>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Supply chains</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quality, agility,  shortages, vendor relations</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10"/>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Projects</a:t>
                      </a:r>
                    </a:p>
                  </a:txBody>
                  <a:tcP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400" b="0" i="0" u="none" strike="noStrike" cap="none" normalizeH="0" baseline="0" dirty="0">
                          <a:ln>
                            <a:noFill/>
                          </a:ln>
                          <a:solidFill>
                            <a:schemeClr val="tx1"/>
                          </a:solidFill>
                          <a:effectLst/>
                          <a:latin typeface="Arial" charset="0"/>
                        </a:rPr>
                        <a:t>Costs, new products, services, or operating systems</a:t>
                      </a:r>
                    </a:p>
                  </a:txBody>
                  <a:tcP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11"/>
                  </a:ext>
                </a:extLst>
              </a:tr>
            </a:tbl>
          </a:graphicData>
        </a:graphic>
      </p:graphicFrame>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2.4</a:t>
            </a:r>
          </a:p>
        </p:txBody>
      </p:sp>
      <p:sp>
        <p:nvSpPr>
          <p:cNvPr id="2" name="TextBox 1"/>
          <p:cNvSpPr txBox="1"/>
          <p:nvPr/>
        </p:nvSpPr>
        <p:spPr>
          <a:xfrm>
            <a:off x="15240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idx="1"/>
          </p:nvPr>
        </p:nvSpPr>
        <p:spPr/>
        <p:txBody>
          <a:bodyPr/>
          <a:lstStyle/>
          <a:p>
            <a:pPr eaLnBrk="1" hangingPunct="1"/>
            <a:r>
              <a:rPr lang="en-US" b="1" dirty="0"/>
              <a:t>Quality-based strategy</a:t>
            </a:r>
          </a:p>
          <a:p>
            <a:pPr lvl="1" eaLnBrk="1" hangingPunct="1"/>
            <a:r>
              <a:rPr lang="en-US" dirty="0"/>
              <a:t>Strategy that focuses on quality in all phases of an organization</a:t>
            </a:r>
          </a:p>
          <a:p>
            <a:pPr lvl="2" eaLnBrk="1" hangingPunct="1"/>
            <a:r>
              <a:rPr lang="en-US" dirty="0"/>
              <a:t>Pursuit of such a strategy is rooted in a number of factors:</a:t>
            </a:r>
          </a:p>
          <a:p>
            <a:pPr lvl="3" eaLnBrk="1" hangingPunct="1"/>
            <a:r>
              <a:rPr lang="en-US" dirty="0"/>
              <a:t>Trying to overcome a poor quality reputation</a:t>
            </a:r>
          </a:p>
          <a:p>
            <a:pPr lvl="3" eaLnBrk="1" hangingPunct="1"/>
            <a:r>
              <a:rPr lang="en-US" dirty="0"/>
              <a:t>Desire to maintain a quality image</a:t>
            </a:r>
          </a:p>
          <a:p>
            <a:pPr lvl="3" eaLnBrk="1" hangingPunct="1"/>
            <a:r>
              <a:rPr lang="en-US" dirty="0"/>
              <a:t>A desire to catch up with the competition</a:t>
            </a:r>
          </a:p>
          <a:p>
            <a:pPr lvl="3" eaLnBrk="1" hangingPunct="1"/>
            <a:r>
              <a:rPr lang="en-US" dirty="0"/>
              <a:t>A part of a cost reduction strategy</a:t>
            </a:r>
          </a:p>
        </p:txBody>
      </p:sp>
      <p:sp>
        <p:nvSpPr>
          <p:cNvPr id="32770" name="Rectangle 2"/>
          <p:cNvSpPr>
            <a:spLocks noGrp="1" noChangeArrowheads="1"/>
          </p:cNvSpPr>
          <p:nvPr>
            <p:ph type="title"/>
          </p:nvPr>
        </p:nvSpPr>
        <p:spPr/>
        <p:txBody>
          <a:bodyPr/>
          <a:lstStyle/>
          <a:p>
            <a:pPr eaLnBrk="1" hangingPunct="1"/>
            <a:r>
              <a:rPr lang="en-US" dirty="0"/>
              <a:t>Quality-Based Strategies</a:t>
            </a:r>
          </a:p>
        </p:txBody>
      </p:sp>
      <p:sp>
        <p:nvSpPr>
          <p:cNvPr id="2" name="TextBox 1"/>
          <p:cNvSpPr txBox="1"/>
          <p:nvPr/>
        </p:nvSpPr>
        <p:spPr>
          <a:xfrm>
            <a:off x="1066800" y="6248400"/>
            <a:ext cx="6858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eaLnBrk="1" hangingPunct="1"/>
            <a:r>
              <a:rPr lang="en-US" b="1" dirty="0"/>
              <a:t>Time-based strategies</a:t>
            </a:r>
          </a:p>
          <a:p>
            <a:pPr lvl="1" eaLnBrk="1" hangingPunct="1"/>
            <a:r>
              <a:rPr lang="en-US" dirty="0"/>
              <a:t>Strategies that focus on the reduction of time needed to accomplish tasks</a:t>
            </a:r>
          </a:p>
          <a:p>
            <a:pPr lvl="2" eaLnBrk="1" hangingPunct="1"/>
            <a:r>
              <a:rPr lang="en-US" dirty="0"/>
              <a:t>It is believed that by reducing time, costs are lower, quality is higher, productivity is higher, time-to-market is faster, and customer service is improved</a:t>
            </a:r>
          </a:p>
        </p:txBody>
      </p:sp>
      <p:sp>
        <p:nvSpPr>
          <p:cNvPr id="33794" name="Rectangle 2"/>
          <p:cNvSpPr>
            <a:spLocks noGrp="1" noChangeArrowheads="1"/>
          </p:cNvSpPr>
          <p:nvPr>
            <p:ph type="title"/>
          </p:nvPr>
        </p:nvSpPr>
        <p:spPr/>
        <p:txBody>
          <a:bodyPr/>
          <a:lstStyle/>
          <a:p>
            <a:pPr eaLnBrk="1" hangingPunct="1"/>
            <a:r>
              <a:rPr lang="en-US" dirty="0"/>
              <a:t>Time-Based Strategies</a:t>
            </a:r>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2.5</a:t>
            </a:r>
          </a:p>
        </p:txBody>
      </p:sp>
      <p:sp>
        <p:nvSpPr>
          <p:cNvPr id="2" name="TextBox 1"/>
          <p:cNvSpPr txBox="1"/>
          <p:nvPr/>
        </p:nvSpPr>
        <p:spPr>
          <a:xfrm>
            <a:off x="1524000" y="6324600"/>
            <a:ext cx="67056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pPr eaLnBrk="1" hangingPunct="1"/>
            <a:r>
              <a:rPr lang="en-US" dirty="0"/>
              <a:t>Areas where organizations have achieved time reductions:</a:t>
            </a:r>
          </a:p>
          <a:p>
            <a:pPr lvl="1" eaLnBrk="1" hangingPunct="1"/>
            <a:r>
              <a:rPr lang="en-US" dirty="0"/>
              <a:t>Planning time</a:t>
            </a:r>
          </a:p>
          <a:p>
            <a:pPr lvl="1" eaLnBrk="1" hangingPunct="1"/>
            <a:r>
              <a:rPr lang="en-US" dirty="0"/>
              <a:t>Product/service design time</a:t>
            </a:r>
          </a:p>
          <a:p>
            <a:pPr lvl="1" eaLnBrk="1" hangingPunct="1"/>
            <a:r>
              <a:rPr lang="en-US" dirty="0"/>
              <a:t>Processing time</a:t>
            </a:r>
          </a:p>
          <a:p>
            <a:pPr lvl="1" eaLnBrk="1" hangingPunct="1"/>
            <a:r>
              <a:rPr lang="en-US" dirty="0"/>
              <a:t>Changeover time</a:t>
            </a:r>
          </a:p>
          <a:p>
            <a:pPr lvl="1" eaLnBrk="1" hangingPunct="1"/>
            <a:r>
              <a:rPr lang="en-US" dirty="0"/>
              <a:t>Delivery time</a:t>
            </a:r>
          </a:p>
          <a:p>
            <a:pPr lvl="1" eaLnBrk="1" hangingPunct="1"/>
            <a:r>
              <a:rPr lang="en-US" dirty="0"/>
              <a:t>Response time for complaints</a:t>
            </a:r>
          </a:p>
        </p:txBody>
      </p:sp>
      <p:sp>
        <p:nvSpPr>
          <p:cNvPr id="34818" name="Rectangle 2"/>
          <p:cNvSpPr>
            <a:spLocks noGrp="1" noChangeArrowheads="1"/>
          </p:cNvSpPr>
          <p:nvPr>
            <p:ph type="title"/>
          </p:nvPr>
        </p:nvSpPr>
        <p:spPr/>
        <p:txBody>
          <a:bodyPr/>
          <a:lstStyle/>
          <a:p>
            <a:pPr eaLnBrk="1" hangingPunct="1"/>
            <a:r>
              <a:rPr lang="en-US" dirty="0"/>
              <a:t>Time-Based Strategies (cont.)</a:t>
            </a:r>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2.5</a:t>
            </a:r>
          </a:p>
        </p:txBody>
      </p:sp>
      <p:sp>
        <p:nvSpPr>
          <p:cNvPr id="2" name="TextBox 1"/>
          <p:cNvSpPr txBox="1"/>
          <p:nvPr/>
        </p:nvSpPr>
        <p:spPr>
          <a:xfrm>
            <a:off x="13716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Agile Operations</a:t>
            </a:r>
          </a:p>
        </p:txBody>
      </p:sp>
      <p:sp>
        <p:nvSpPr>
          <p:cNvPr id="35843" name="Rectangle 3"/>
          <p:cNvSpPr>
            <a:spLocks noGrp="1" noChangeArrowheads="1"/>
          </p:cNvSpPr>
          <p:nvPr>
            <p:ph idx="1"/>
          </p:nvPr>
        </p:nvSpPr>
        <p:spPr/>
        <p:txBody>
          <a:bodyPr/>
          <a:lstStyle/>
          <a:p>
            <a:pPr eaLnBrk="1" hangingPunct="1"/>
            <a:r>
              <a:rPr lang="en-US" dirty="0"/>
              <a:t>Agile operations</a:t>
            </a:r>
          </a:p>
          <a:p>
            <a:pPr lvl="1" eaLnBrk="1" hangingPunct="1"/>
            <a:r>
              <a:rPr lang="en-US" dirty="0"/>
              <a:t>A strategic approach for competitive advantage that emphasizes the use of flexibility to adapt and prosper in an environment of change</a:t>
            </a:r>
          </a:p>
          <a:p>
            <a:pPr lvl="2" eaLnBrk="1" hangingPunct="1"/>
            <a:r>
              <a:rPr lang="en-US" dirty="0"/>
              <a:t>Involves the blending of several core competencies:</a:t>
            </a:r>
          </a:p>
          <a:p>
            <a:pPr lvl="3" eaLnBrk="1" hangingPunct="1"/>
            <a:r>
              <a:rPr lang="en-US" dirty="0"/>
              <a:t>Cost</a:t>
            </a:r>
          </a:p>
          <a:p>
            <a:pPr lvl="3" eaLnBrk="1" hangingPunct="1"/>
            <a:r>
              <a:rPr lang="en-US" dirty="0"/>
              <a:t>Quality</a:t>
            </a:r>
          </a:p>
          <a:p>
            <a:pPr lvl="3" eaLnBrk="1" hangingPunct="1"/>
            <a:r>
              <a:rPr lang="en-US" dirty="0"/>
              <a:t>Reliability</a:t>
            </a:r>
          </a:p>
          <a:p>
            <a:pPr lvl="3" eaLnBrk="1" hangingPunct="1"/>
            <a:r>
              <a:rPr lang="en-US" dirty="0"/>
              <a:t>Flexibility</a:t>
            </a:r>
          </a:p>
        </p:txBody>
      </p:sp>
      <p:sp>
        <p:nvSpPr>
          <p:cNvPr id="2" name="TextBox 1"/>
          <p:cNvSpPr txBox="1"/>
          <p:nvPr/>
        </p:nvSpPr>
        <p:spPr>
          <a:xfrm>
            <a:off x="609600" y="6324600"/>
            <a:ext cx="7543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200" dirty="0"/>
              <a:t>The Balanced Scorecard Approach</a:t>
            </a:r>
          </a:p>
        </p:txBody>
      </p:sp>
      <p:sp>
        <p:nvSpPr>
          <p:cNvPr id="36867" name="Rectangle 3"/>
          <p:cNvSpPr>
            <a:spLocks noGrp="1" noChangeArrowheads="1"/>
          </p:cNvSpPr>
          <p:nvPr>
            <p:ph idx="1"/>
          </p:nvPr>
        </p:nvSpPr>
        <p:spPr/>
        <p:txBody>
          <a:bodyPr>
            <a:normAutofit/>
          </a:bodyPr>
          <a:lstStyle/>
          <a:p>
            <a:pPr eaLnBrk="1" hangingPunct="1">
              <a:lnSpc>
                <a:spcPct val="110000"/>
              </a:lnSpc>
            </a:pPr>
            <a:r>
              <a:rPr lang="en-US" sz="2000" dirty="0"/>
              <a:t>A top-down </a:t>
            </a:r>
            <a:r>
              <a:rPr lang="en-US" sz="2000" i="1" dirty="0"/>
              <a:t>management system </a:t>
            </a:r>
            <a:r>
              <a:rPr lang="en-US" sz="2000" dirty="0"/>
              <a:t>that organizations can use to clarify their vision and strategy and transform them into action</a:t>
            </a:r>
          </a:p>
          <a:p>
            <a:pPr lvl="1" eaLnBrk="1" hangingPunct="1">
              <a:lnSpc>
                <a:spcPct val="110000"/>
              </a:lnSpc>
            </a:pPr>
            <a:r>
              <a:rPr lang="en-US" sz="1800" dirty="0"/>
              <a:t>Develop objectives</a:t>
            </a:r>
          </a:p>
          <a:p>
            <a:pPr lvl="1" eaLnBrk="1" hangingPunct="1">
              <a:lnSpc>
                <a:spcPct val="110000"/>
              </a:lnSpc>
            </a:pPr>
            <a:r>
              <a:rPr lang="en-US" sz="1800" dirty="0"/>
              <a:t>Develop metrics and targets for each objective</a:t>
            </a:r>
          </a:p>
          <a:p>
            <a:pPr lvl="1" eaLnBrk="1" hangingPunct="1">
              <a:lnSpc>
                <a:spcPct val="110000"/>
              </a:lnSpc>
            </a:pPr>
            <a:r>
              <a:rPr lang="en-US" sz="1800" dirty="0"/>
              <a:t>Develop initiatives to achieve objectives</a:t>
            </a:r>
          </a:p>
          <a:p>
            <a:pPr lvl="1" eaLnBrk="1" hangingPunct="1">
              <a:lnSpc>
                <a:spcPct val="110000"/>
              </a:lnSpc>
            </a:pPr>
            <a:r>
              <a:rPr lang="en-US" sz="1800" dirty="0"/>
              <a:t>Identify links among the various perspectives</a:t>
            </a:r>
          </a:p>
          <a:p>
            <a:pPr lvl="2" eaLnBrk="1" hangingPunct="1">
              <a:lnSpc>
                <a:spcPct val="110000"/>
              </a:lnSpc>
            </a:pPr>
            <a:r>
              <a:rPr lang="en-US" sz="1800" dirty="0"/>
              <a:t>Finance</a:t>
            </a:r>
          </a:p>
          <a:p>
            <a:pPr lvl="2" eaLnBrk="1" hangingPunct="1">
              <a:lnSpc>
                <a:spcPct val="110000"/>
              </a:lnSpc>
            </a:pPr>
            <a:r>
              <a:rPr lang="en-US" sz="1800" dirty="0"/>
              <a:t>Customer</a:t>
            </a:r>
          </a:p>
          <a:p>
            <a:pPr lvl="2" eaLnBrk="1" hangingPunct="1">
              <a:lnSpc>
                <a:spcPct val="110000"/>
              </a:lnSpc>
            </a:pPr>
            <a:r>
              <a:rPr lang="en-US" sz="1800" dirty="0"/>
              <a:t>Internal business processes</a:t>
            </a:r>
          </a:p>
          <a:p>
            <a:pPr lvl="2" eaLnBrk="1" hangingPunct="1">
              <a:lnSpc>
                <a:spcPct val="110000"/>
              </a:lnSpc>
            </a:pPr>
            <a:r>
              <a:rPr lang="en-US" sz="1800" dirty="0"/>
              <a:t>Learning and growth</a:t>
            </a:r>
          </a:p>
          <a:p>
            <a:pPr lvl="1" eaLnBrk="1" hangingPunct="1">
              <a:lnSpc>
                <a:spcPct val="110000"/>
              </a:lnSpc>
            </a:pPr>
            <a:r>
              <a:rPr lang="en-US" sz="1800" dirty="0"/>
              <a:t>Monitor results</a:t>
            </a:r>
            <a:endParaRPr lang="en-US" sz="2000" dirty="0"/>
          </a:p>
        </p:txBody>
      </p:sp>
      <p:sp>
        <p:nvSpPr>
          <p:cNvPr id="2" name="TextBox 1"/>
          <p:cNvSpPr txBox="1"/>
          <p:nvPr/>
        </p:nvSpPr>
        <p:spPr>
          <a:xfrm>
            <a:off x="1219200" y="63246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dirty="0"/>
              <a:t>A Cold Hard Fact</a:t>
            </a:r>
          </a:p>
        </p:txBody>
      </p:sp>
      <p:sp>
        <p:nvSpPr>
          <p:cNvPr id="11268" name="Rectangle 3"/>
          <p:cNvSpPr>
            <a:spLocks noGrp="1" noChangeArrowheads="1"/>
          </p:cNvSpPr>
          <p:nvPr>
            <p:ph idx="1"/>
          </p:nvPr>
        </p:nvSpPr>
        <p:spPr/>
        <p:txBody>
          <a:bodyPr/>
          <a:lstStyle/>
          <a:p>
            <a:pPr marL="0" indent="0" eaLnBrk="1" hangingPunct="1">
              <a:buFontTx/>
              <a:buNone/>
            </a:pPr>
            <a:r>
              <a:rPr lang="en-US" b="0" dirty="0"/>
              <a:t>Better quality, higher productivity, lower costs, and the ability to respond quickly to customer needs are more important than ever, and…</a:t>
            </a:r>
          </a:p>
          <a:p>
            <a:pPr lvl="1" algn="ctr" eaLnBrk="1" hangingPunct="1">
              <a:buFontTx/>
              <a:buNone/>
            </a:pPr>
            <a:r>
              <a:rPr lang="en-US" sz="3200" dirty="0"/>
              <a:t>the bar is getting higher</a:t>
            </a:r>
            <a:endParaRPr lang="en-US" dirty="0"/>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2.1</a:t>
            </a:r>
          </a:p>
        </p:txBody>
      </p:sp>
      <p:sp>
        <p:nvSpPr>
          <p:cNvPr id="2" name="TextBox 1"/>
          <p:cNvSpPr txBox="1"/>
          <p:nvPr/>
        </p:nvSpPr>
        <p:spPr>
          <a:xfrm>
            <a:off x="1524000" y="6324600"/>
            <a:ext cx="67056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a:t>The Balanced Scorecard</a:t>
            </a:r>
          </a:p>
        </p:txBody>
      </p:sp>
      <p:pic>
        <p:nvPicPr>
          <p:cNvPr id="4" name="Picture 3" descr="ste25251_0202.jpg"/>
          <p:cNvPicPr>
            <a:picLocks noChangeAspect="1"/>
          </p:cNvPicPr>
          <p:nvPr/>
        </p:nvPicPr>
        <p:blipFill>
          <a:blip r:embed="rId3" cstate="print"/>
          <a:stretch>
            <a:fillRect/>
          </a:stretch>
        </p:blipFill>
        <p:spPr>
          <a:xfrm>
            <a:off x="1447800" y="1545684"/>
            <a:ext cx="5715000" cy="4414024"/>
          </a:xfrm>
          <a:prstGeom prst="rect">
            <a:avLst/>
          </a:prstGeom>
        </p:spPr>
      </p:pic>
      <p:sp>
        <p:nvSpPr>
          <p:cNvPr id="2" name="TextBox 1"/>
          <p:cNvSpPr txBox="1"/>
          <p:nvPr/>
        </p:nvSpPr>
        <p:spPr>
          <a:xfrm>
            <a:off x="10668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US" dirty="0"/>
              <a:t>Productivity</a:t>
            </a:r>
          </a:p>
        </p:txBody>
      </p:sp>
      <p:sp>
        <p:nvSpPr>
          <p:cNvPr id="38915" name="Rectangle 3"/>
          <p:cNvSpPr>
            <a:spLocks noGrp="1" noChangeArrowheads="1"/>
          </p:cNvSpPr>
          <p:nvPr>
            <p:ph idx="1"/>
          </p:nvPr>
        </p:nvSpPr>
        <p:spPr/>
        <p:txBody>
          <a:bodyPr/>
          <a:lstStyle/>
          <a:p>
            <a:pPr eaLnBrk="1" hangingPunct="1"/>
            <a:r>
              <a:rPr lang="en-US" b="1" dirty="0">
                <a:solidFill>
                  <a:srgbClr val="303B2C"/>
                </a:solidFill>
              </a:rPr>
              <a:t>Productivity</a:t>
            </a:r>
          </a:p>
          <a:p>
            <a:pPr lvl="1" eaLnBrk="1" hangingPunct="1"/>
            <a:r>
              <a:rPr lang="en-US" dirty="0">
                <a:solidFill>
                  <a:srgbClr val="303B2C"/>
                </a:solidFill>
              </a:rPr>
              <a:t>A measure of the effective use of resources, usually expressed as the ratio of output to input</a:t>
            </a:r>
            <a:endParaRPr lang="en-US" b="1" dirty="0">
              <a:solidFill>
                <a:srgbClr val="303B2C"/>
              </a:solidFill>
            </a:endParaRPr>
          </a:p>
          <a:p>
            <a:pPr eaLnBrk="1" hangingPunct="1"/>
            <a:r>
              <a:rPr lang="en-US" b="1" dirty="0">
                <a:solidFill>
                  <a:srgbClr val="303B2C"/>
                </a:solidFill>
              </a:rPr>
              <a:t>Productivity measures are useful for</a:t>
            </a:r>
          </a:p>
          <a:p>
            <a:pPr lvl="1" eaLnBrk="1" hangingPunct="1"/>
            <a:r>
              <a:rPr lang="en-US" dirty="0">
                <a:solidFill>
                  <a:srgbClr val="303B2C"/>
                </a:solidFill>
              </a:rPr>
              <a:t>Tracking an operating unit’s performance over time</a:t>
            </a:r>
          </a:p>
          <a:p>
            <a:pPr lvl="1" eaLnBrk="1" hangingPunct="1"/>
            <a:r>
              <a:rPr lang="en-US" dirty="0">
                <a:solidFill>
                  <a:srgbClr val="303B2C"/>
                </a:solidFill>
              </a:rPr>
              <a:t>Judging the performance of an entire industry or country</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524000" y="62484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a:t>Why Productivity Matters</a:t>
            </a:r>
          </a:p>
        </p:txBody>
      </p:sp>
      <p:sp>
        <p:nvSpPr>
          <p:cNvPr id="39939" name="Rectangle 3"/>
          <p:cNvSpPr>
            <a:spLocks noGrp="1" noChangeArrowheads="1"/>
          </p:cNvSpPr>
          <p:nvPr>
            <p:ph idx="1"/>
          </p:nvPr>
        </p:nvSpPr>
        <p:spPr/>
        <p:txBody>
          <a:bodyPr>
            <a:normAutofit/>
          </a:bodyPr>
          <a:lstStyle/>
          <a:p>
            <a:pPr eaLnBrk="1" hangingPunct="1"/>
            <a:r>
              <a:rPr lang="en-US" sz="2400" b="0" dirty="0"/>
              <a:t>High productivity is linked to higher standards of living</a:t>
            </a:r>
          </a:p>
          <a:p>
            <a:pPr lvl="1" eaLnBrk="1" hangingPunct="1"/>
            <a:r>
              <a:rPr lang="en-US" sz="2000" dirty="0"/>
              <a:t>As an economy replaces manufacturing jobs with lower productivity service jobs, it is more difficult to maintain high standards of living</a:t>
            </a:r>
          </a:p>
          <a:p>
            <a:pPr eaLnBrk="1" hangingPunct="1"/>
            <a:r>
              <a:rPr lang="en-US" sz="2400" b="0" dirty="0"/>
              <a:t>Higher productivity relative to the competition leads to competitive advantage in the marketplace</a:t>
            </a:r>
          </a:p>
          <a:p>
            <a:pPr lvl="1" eaLnBrk="1" hangingPunct="1"/>
            <a:r>
              <a:rPr lang="en-US" sz="2000" dirty="0"/>
              <a:t>Pricing and profit effects</a:t>
            </a:r>
          </a:p>
          <a:p>
            <a:pPr eaLnBrk="1" hangingPunct="1"/>
            <a:r>
              <a:rPr lang="en-US" sz="2400" b="0" dirty="0"/>
              <a:t>For an industry, high relative productivity makes it less likely it will be supplanted by foreign industry</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447800" y="6172200"/>
            <a:ext cx="6477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lIns="90488" tIns="44450" rIns="90488" bIns="44450" anchor="b">
            <a:normAutofit/>
          </a:bodyPr>
          <a:lstStyle/>
          <a:p>
            <a:pPr eaLnBrk="1" hangingPunct="1"/>
            <a:r>
              <a:rPr lang="en-US" dirty="0"/>
              <a:t>Productivity Measures</a:t>
            </a:r>
            <a:endParaRPr lang="en-US" sz="6000" dirty="0">
              <a:solidFill>
                <a:schemeClr val="tx1"/>
              </a:solidFill>
            </a:endParaRPr>
          </a:p>
        </p:txBody>
      </p:sp>
      <p:graphicFrame>
        <p:nvGraphicFramePr>
          <p:cNvPr id="1026" name="Object 30"/>
          <p:cNvGraphicFramePr>
            <a:graphicFrameLocks noChangeAspect="1"/>
          </p:cNvGraphicFramePr>
          <p:nvPr>
            <p:extLst>
              <p:ext uri="{D42A27DB-BD31-4B8C-83A1-F6EECF244321}">
                <p14:modId xmlns:p14="http://schemas.microsoft.com/office/powerpoint/2010/main" val="524725969"/>
              </p:ext>
            </p:extLst>
          </p:nvPr>
        </p:nvGraphicFramePr>
        <p:xfrm>
          <a:off x="457200" y="2362200"/>
          <a:ext cx="5097463" cy="625475"/>
        </p:xfrm>
        <a:graphic>
          <a:graphicData uri="http://schemas.openxmlformats.org/presentationml/2006/ole">
            <mc:AlternateContent xmlns:mc="http://schemas.openxmlformats.org/markup-compatibility/2006">
              <mc:Choice xmlns:v="urn:schemas-microsoft-com:vml" Requires="v">
                <p:oleObj spid="_x0000_s1230" name="Equation" r:id="rId4" imgW="3213100" imgH="393700" progId="Equation.3">
                  <p:embed/>
                </p:oleObj>
              </mc:Choice>
              <mc:Fallback>
                <p:oleObj name="Equation" r:id="rId4" imgW="3213100" imgH="393700" progId="Equation.3">
                  <p:embed/>
                  <p:pic>
                    <p:nvPicPr>
                      <p:cNvPr id="0" name="Picture 1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362200"/>
                        <a:ext cx="5097463" cy="625475"/>
                      </a:xfrm>
                      <a:prstGeom prst="rect">
                        <a:avLst/>
                      </a:prstGeom>
                      <a:solidFill>
                        <a:srgbClr val="C4BD97"/>
                      </a:solidFill>
                    </p:spPr>
                  </p:pic>
                </p:oleObj>
              </mc:Fallback>
            </mc:AlternateContent>
          </a:graphicData>
        </a:graphic>
      </p:graphicFrame>
      <p:graphicFrame>
        <p:nvGraphicFramePr>
          <p:cNvPr id="1027" name="Object 31"/>
          <p:cNvGraphicFramePr>
            <a:graphicFrameLocks noChangeAspect="1"/>
          </p:cNvGraphicFramePr>
          <p:nvPr>
            <p:extLst>
              <p:ext uri="{D42A27DB-BD31-4B8C-83A1-F6EECF244321}">
                <p14:modId xmlns:p14="http://schemas.microsoft.com/office/powerpoint/2010/main" val="1877059156"/>
              </p:ext>
            </p:extLst>
          </p:nvPr>
        </p:nvGraphicFramePr>
        <p:xfrm>
          <a:off x="461963" y="3184525"/>
          <a:ext cx="8605837" cy="625475"/>
        </p:xfrm>
        <a:graphic>
          <a:graphicData uri="http://schemas.openxmlformats.org/presentationml/2006/ole">
            <mc:AlternateContent xmlns:mc="http://schemas.openxmlformats.org/markup-compatibility/2006">
              <mc:Choice xmlns:v="urn:schemas-microsoft-com:vml" Requires="v">
                <p:oleObj spid="_x0000_s1231" name="Equation" r:id="rId6" imgW="5422900" imgH="393700" progId="Equation.3">
                  <p:embed/>
                </p:oleObj>
              </mc:Choice>
              <mc:Fallback>
                <p:oleObj name="Equation" r:id="rId6" imgW="5422900" imgH="393700" progId="Equation.3">
                  <p:embed/>
                  <p:pic>
                    <p:nvPicPr>
                      <p:cNvPr id="0" name="Picture 1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963" y="3184525"/>
                        <a:ext cx="8605837" cy="625475"/>
                      </a:xfrm>
                      <a:prstGeom prst="rect">
                        <a:avLst/>
                      </a:prstGeom>
                      <a:solidFill>
                        <a:srgbClr val="C4BD97"/>
                      </a:solidFill>
                    </p:spPr>
                  </p:pic>
                </p:oleObj>
              </mc:Fallback>
            </mc:AlternateContent>
          </a:graphicData>
        </a:graphic>
      </p:graphicFrame>
      <p:graphicFrame>
        <p:nvGraphicFramePr>
          <p:cNvPr id="1028" name="Object 32"/>
          <p:cNvGraphicFramePr>
            <a:graphicFrameLocks noChangeAspect="1"/>
          </p:cNvGraphicFramePr>
          <p:nvPr>
            <p:extLst>
              <p:ext uri="{D42A27DB-BD31-4B8C-83A1-F6EECF244321}">
                <p14:modId xmlns:p14="http://schemas.microsoft.com/office/powerpoint/2010/main" val="437481253"/>
              </p:ext>
            </p:extLst>
          </p:nvPr>
        </p:nvGraphicFramePr>
        <p:xfrm>
          <a:off x="458788" y="4032250"/>
          <a:ext cx="5332412" cy="692150"/>
        </p:xfrm>
        <a:graphic>
          <a:graphicData uri="http://schemas.openxmlformats.org/presentationml/2006/ole">
            <mc:AlternateContent xmlns:mc="http://schemas.openxmlformats.org/markup-compatibility/2006">
              <mc:Choice xmlns:v="urn:schemas-microsoft-com:vml" Requires="v">
                <p:oleObj spid="_x0000_s1232" name="Equation" r:id="rId8" imgW="3035300" imgH="393700" progId="Equation.3">
                  <p:embed/>
                </p:oleObj>
              </mc:Choice>
              <mc:Fallback>
                <p:oleObj name="Equation" r:id="rId8" imgW="3035300" imgH="393700" progId="Equation.3">
                  <p:embed/>
                  <p:pic>
                    <p:nvPicPr>
                      <p:cNvPr id="0" name="Picture 1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8788" y="4032250"/>
                        <a:ext cx="5332412" cy="692150"/>
                      </a:xfrm>
                      <a:prstGeom prst="rect">
                        <a:avLst/>
                      </a:prstGeom>
                      <a:solidFill>
                        <a:srgbClr val="C4BD97"/>
                      </a:solidFill>
                    </p:spPr>
                  </p:pic>
                </p:oleObj>
              </mc:Fallback>
            </mc:AlternateContent>
          </a:graphicData>
        </a:graphic>
      </p:graphicFrame>
      <p:graphicFrame>
        <p:nvGraphicFramePr>
          <p:cNvPr id="1029" name="Object 34"/>
          <p:cNvGraphicFramePr>
            <a:graphicFrameLocks noChangeAspect="1"/>
          </p:cNvGraphicFramePr>
          <p:nvPr>
            <p:extLst>
              <p:ext uri="{D42A27DB-BD31-4B8C-83A1-F6EECF244321}">
                <p14:modId xmlns:p14="http://schemas.microsoft.com/office/powerpoint/2010/main" val="1193772716"/>
              </p:ext>
            </p:extLst>
          </p:nvPr>
        </p:nvGraphicFramePr>
        <p:xfrm>
          <a:off x="447675" y="1504950"/>
          <a:ext cx="2235200" cy="665163"/>
        </p:xfrm>
        <a:graphic>
          <a:graphicData uri="http://schemas.openxmlformats.org/presentationml/2006/ole">
            <mc:AlternateContent xmlns:mc="http://schemas.openxmlformats.org/markup-compatibility/2006">
              <mc:Choice xmlns:v="urn:schemas-microsoft-com:vml" Requires="v">
                <p:oleObj spid="_x0000_s1233" name="Equation" r:id="rId10" imgW="1409700" imgH="419100" progId="Equation.3">
                  <p:embed/>
                </p:oleObj>
              </mc:Choice>
              <mc:Fallback>
                <p:oleObj name="Equation" r:id="rId10" imgW="1409700" imgH="419100" progId="Equation.3">
                  <p:embed/>
                  <p:pic>
                    <p:nvPicPr>
                      <p:cNvPr id="0" name="Picture 13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7675" y="1504950"/>
                        <a:ext cx="2235200" cy="665163"/>
                      </a:xfrm>
                      <a:prstGeom prst="rect">
                        <a:avLst/>
                      </a:prstGeom>
                      <a:solidFill>
                        <a:srgbClr val="C4BD97"/>
                      </a:solidFill>
                    </p:spPr>
                  </p:pic>
                </p:oleObj>
              </mc:Fallback>
            </mc:AlternateContent>
          </a:graphicData>
        </a:graphic>
      </p:graphicFrame>
      <p:sp>
        <p:nvSpPr>
          <p:cNvPr id="7" name="Rounded Rectangle 6"/>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447800" y="6248400"/>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09600" y="1447800"/>
            <a:ext cx="180975" cy="515938"/>
          </a:xfrm>
          <a:prstGeom prst="rect">
            <a:avLst/>
          </a:prstGeom>
          <a:noFill/>
          <a:ln w="12700">
            <a:noFill/>
            <a:miter lim="800000"/>
            <a:headEnd/>
            <a:tailEnd/>
          </a:ln>
        </p:spPr>
        <p:txBody>
          <a:bodyPr wrap="none" lIns="90488" tIns="44450" rIns="90488" bIns="44450">
            <a:spAutoFit/>
          </a:bodyPr>
          <a:lstStyle/>
          <a:p>
            <a:pPr eaLnBrk="0" hangingPunct="0"/>
            <a:endParaRPr lang="en-US" sz="2800" b="1" dirty="0">
              <a:solidFill>
                <a:schemeClr val="tx2"/>
              </a:solidFill>
            </a:endParaRPr>
          </a:p>
        </p:txBody>
      </p:sp>
      <p:sp>
        <p:nvSpPr>
          <p:cNvPr id="256003" name="Rectangle 3"/>
          <p:cNvSpPr>
            <a:spLocks noChangeArrowheads="1"/>
          </p:cNvSpPr>
          <p:nvPr/>
        </p:nvSpPr>
        <p:spPr bwMode="auto">
          <a:xfrm>
            <a:off x="3048000" y="4495800"/>
            <a:ext cx="2532063" cy="1370013"/>
          </a:xfrm>
          <a:prstGeom prst="rect">
            <a:avLst/>
          </a:prstGeom>
          <a:solidFill>
            <a:schemeClr val="bg2">
              <a:lumMod val="75000"/>
            </a:schemeClr>
          </a:solidFill>
          <a:ln w="12700">
            <a:noFill/>
            <a:miter lim="800000"/>
            <a:headEnd/>
            <a:tailEnd/>
          </a:ln>
        </p:spPr>
        <p:txBody>
          <a:bodyPr wrap="none" lIns="90488" tIns="44450" rIns="90488" bIns="44450">
            <a:spAutoFit/>
          </a:bodyPr>
          <a:lstStyle/>
          <a:p>
            <a:pPr eaLnBrk="0" hangingPunct="0"/>
            <a:r>
              <a:rPr lang="en-US" sz="2800" b="1" i="1" dirty="0">
                <a:solidFill>
                  <a:srgbClr val="303B2C"/>
                </a:solidFill>
              </a:rPr>
              <a:t>What is the </a:t>
            </a:r>
          </a:p>
          <a:p>
            <a:pPr eaLnBrk="0" hangingPunct="0"/>
            <a:r>
              <a:rPr lang="en-US" sz="2800" b="1" i="1" dirty="0">
                <a:solidFill>
                  <a:srgbClr val="303B2C"/>
                </a:solidFill>
              </a:rPr>
              <a:t>multifactor</a:t>
            </a:r>
            <a:br>
              <a:rPr lang="en-US" sz="2800" b="1" i="1" dirty="0">
                <a:solidFill>
                  <a:srgbClr val="303B2C"/>
                </a:solidFill>
              </a:rPr>
            </a:br>
            <a:r>
              <a:rPr lang="en-US" sz="2800" b="1" i="1" dirty="0">
                <a:solidFill>
                  <a:srgbClr val="303B2C"/>
                </a:solidFill>
              </a:rPr>
              <a:t>productivity?</a:t>
            </a:r>
            <a:r>
              <a:rPr lang="en-US" sz="2800" b="1" i="1" dirty="0">
                <a:solidFill>
                  <a:schemeClr val="hlink"/>
                </a:solidFill>
              </a:rPr>
              <a:t> </a:t>
            </a:r>
          </a:p>
        </p:txBody>
      </p:sp>
      <p:sp>
        <p:nvSpPr>
          <p:cNvPr id="40964" name="Rectangle 4"/>
          <p:cNvSpPr>
            <a:spLocks noGrp="1" noChangeArrowheads="1"/>
          </p:cNvSpPr>
          <p:nvPr>
            <p:ph type="title"/>
          </p:nvPr>
        </p:nvSpPr>
        <p:spPr/>
        <p:txBody>
          <a:bodyPr/>
          <a:lstStyle/>
          <a:p>
            <a:pPr eaLnBrk="1" hangingPunct="1"/>
            <a:r>
              <a:rPr lang="en-US" dirty="0"/>
              <a:t>Productivity Calculation Example</a:t>
            </a:r>
          </a:p>
        </p:txBody>
      </p:sp>
      <p:sp>
        <p:nvSpPr>
          <p:cNvPr id="40965" name="Rectangle 5"/>
          <p:cNvSpPr>
            <a:spLocks noGrp="1" noChangeArrowheads="1"/>
          </p:cNvSpPr>
          <p:nvPr>
            <p:ph idx="1"/>
          </p:nvPr>
        </p:nvSpPr>
        <p:spPr/>
        <p:txBody>
          <a:bodyPr/>
          <a:lstStyle/>
          <a:p>
            <a:pPr>
              <a:spcBef>
                <a:spcPct val="0"/>
              </a:spcBef>
              <a:buClrTx/>
              <a:buFontTx/>
              <a:buNone/>
            </a:pPr>
            <a:r>
              <a:rPr lang="en-US" b="0" dirty="0">
                <a:solidFill>
                  <a:srgbClr val="303B2C"/>
                </a:solidFill>
              </a:rPr>
              <a:t>Units produced: 	5,000 </a:t>
            </a:r>
          </a:p>
          <a:p>
            <a:pPr>
              <a:spcBef>
                <a:spcPct val="0"/>
              </a:spcBef>
              <a:buClrTx/>
              <a:buFontTx/>
              <a:buNone/>
            </a:pPr>
            <a:r>
              <a:rPr lang="en-US" b="0" dirty="0">
                <a:solidFill>
                  <a:srgbClr val="303B2C"/>
                </a:solidFill>
              </a:rPr>
              <a:t>Standard price:	$30/unit</a:t>
            </a:r>
          </a:p>
          <a:p>
            <a:pPr>
              <a:spcBef>
                <a:spcPct val="0"/>
              </a:spcBef>
              <a:buClrTx/>
              <a:buFontTx/>
              <a:buNone/>
            </a:pPr>
            <a:r>
              <a:rPr lang="en-US" b="0" dirty="0">
                <a:solidFill>
                  <a:srgbClr val="303B2C"/>
                </a:solidFill>
              </a:rPr>
              <a:t>Labor input:  	500 hours</a:t>
            </a:r>
          </a:p>
          <a:p>
            <a:pPr>
              <a:spcBef>
                <a:spcPct val="0"/>
              </a:spcBef>
              <a:buClrTx/>
              <a:buFontTx/>
              <a:buNone/>
            </a:pPr>
            <a:r>
              <a:rPr lang="en-US" b="0" dirty="0">
                <a:solidFill>
                  <a:srgbClr val="303B2C"/>
                </a:solidFill>
              </a:rPr>
              <a:t>Cost of labor:	$25/hour</a:t>
            </a:r>
          </a:p>
          <a:p>
            <a:pPr>
              <a:spcBef>
                <a:spcPct val="0"/>
              </a:spcBef>
              <a:buClrTx/>
              <a:buFontTx/>
              <a:buNone/>
            </a:pPr>
            <a:r>
              <a:rPr lang="en-US" b="0" dirty="0">
                <a:solidFill>
                  <a:srgbClr val="303B2C"/>
                </a:solidFill>
              </a:rPr>
              <a:t>Cost of materials: 	$5,000</a:t>
            </a:r>
          </a:p>
          <a:p>
            <a:pPr>
              <a:spcBef>
                <a:spcPct val="0"/>
              </a:spcBef>
              <a:buClrTx/>
              <a:buFontTx/>
              <a:buNone/>
            </a:pPr>
            <a:r>
              <a:rPr lang="en-US" b="0" dirty="0">
                <a:solidFill>
                  <a:srgbClr val="303B2C"/>
                </a:solidFill>
              </a:rPr>
              <a:t>Cost of overhead: 	2x labor cost</a:t>
            </a:r>
          </a:p>
        </p:txBody>
      </p:sp>
      <p:sp>
        <p:nvSpPr>
          <p:cNvPr id="6" name="Rounded Rectangle 5"/>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447800" y="6172200"/>
            <a:ext cx="6858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03"/>
                                        </p:tgtEl>
                                        <p:attrNameLst>
                                          <p:attrName>style.visibility</p:attrName>
                                        </p:attrNameLst>
                                      </p:cBhvr>
                                      <p:to>
                                        <p:strVal val="visible"/>
                                      </p:to>
                                    </p:set>
                                    <p:anim calcmode="lin" valueType="num">
                                      <p:cBhvr additive="base">
                                        <p:cTn id="7" dur="500" fill="hold"/>
                                        <p:tgtEl>
                                          <p:spTgt spid="256003"/>
                                        </p:tgtEl>
                                        <p:attrNameLst>
                                          <p:attrName>ppt_x</p:attrName>
                                        </p:attrNameLst>
                                      </p:cBhvr>
                                      <p:tavLst>
                                        <p:tav tm="0">
                                          <p:val>
                                            <p:strVal val="0-#ppt_w/2"/>
                                          </p:val>
                                        </p:tav>
                                        <p:tav tm="100000">
                                          <p:val>
                                            <p:strVal val="#ppt_x"/>
                                          </p:val>
                                        </p:tav>
                                      </p:tavLst>
                                    </p:anim>
                                    <p:anim calcmode="lin" valueType="num">
                                      <p:cBhvr additive="base">
                                        <p:cTn id="8" dur="500" fill="hold"/>
                                        <p:tgtEl>
                                          <p:spTgt spid="2560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noFill/>
        </p:spPr>
        <p:txBody>
          <a:bodyPr lIns="90488" tIns="44450" rIns="90488" bIns="44450" anchor="b">
            <a:normAutofit/>
          </a:bodyPr>
          <a:lstStyle/>
          <a:p>
            <a:pPr eaLnBrk="1" hangingPunct="1"/>
            <a:r>
              <a:rPr lang="en-US" dirty="0"/>
              <a:t>Solution</a:t>
            </a:r>
            <a:endParaRPr lang="en-US" sz="2100" b="1" dirty="0"/>
          </a:p>
        </p:txBody>
      </p:sp>
      <p:graphicFrame>
        <p:nvGraphicFramePr>
          <p:cNvPr id="2050" name="Object 3"/>
          <p:cNvGraphicFramePr>
            <a:graphicFrameLocks noChangeAspect="1"/>
          </p:cNvGraphicFramePr>
          <p:nvPr/>
        </p:nvGraphicFramePr>
        <p:xfrm>
          <a:off x="457200" y="1676400"/>
          <a:ext cx="5440363" cy="584200"/>
        </p:xfrm>
        <a:graphic>
          <a:graphicData uri="http://schemas.openxmlformats.org/presentationml/2006/ole">
            <mc:AlternateContent xmlns:mc="http://schemas.openxmlformats.org/markup-compatibility/2006">
              <mc:Choice xmlns:v="urn:schemas-microsoft-com:vml" Requires="v">
                <p:oleObj spid="_x0000_s2256" name="Equation" r:id="rId4" imgW="3429000" imgH="368300" progId="Equation.3">
                  <p:embed/>
                </p:oleObj>
              </mc:Choice>
              <mc:Fallback>
                <p:oleObj name="Equation" r:id="rId4" imgW="3429000" imgH="368300" progId="Equation.3">
                  <p:embed/>
                  <p:pic>
                    <p:nvPicPr>
                      <p:cNvPr id="0" name="Picture 1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76400"/>
                        <a:ext cx="5440363" cy="584200"/>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1" name="Object 4"/>
          <p:cNvGraphicFramePr>
            <a:graphicFrameLocks noChangeAspect="1"/>
          </p:cNvGraphicFramePr>
          <p:nvPr/>
        </p:nvGraphicFramePr>
        <p:xfrm>
          <a:off x="2819400" y="2419350"/>
          <a:ext cx="6003925" cy="663575"/>
        </p:xfrm>
        <a:graphic>
          <a:graphicData uri="http://schemas.openxmlformats.org/presentationml/2006/ole">
            <mc:AlternateContent xmlns:mc="http://schemas.openxmlformats.org/markup-compatibility/2006">
              <mc:Choice xmlns:v="urn:schemas-microsoft-com:vml" Requires="v">
                <p:oleObj spid="_x0000_s2257" name="Equation" r:id="rId6" imgW="3784600" imgH="419100" progId="Equation.3">
                  <p:embed/>
                </p:oleObj>
              </mc:Choice>
              <mc:Fallback>
                <p:oleObj name="Equation" r:id="rId6" imgW="3784600" imgH="419100" progId="Equation.3">
                  <p:embed/>
                  <p:pic>
                    <p:nvPicPr>
                      <p:cNvPr id="0" name="Picture 1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2419350"/>
                        <a:ext cx="6003925" cy="66357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52" name="Object 5"/>
          <p:cNvGraphicFramePr>
            <a:graphicFrameLocks noChangeAspect="1"/>
          </p:cNvGraphicFramePr>
          <p:nvPr/>
        </p:nvGraphicFramePr>
        <p:xfrm>
          <a:off x="2805113" y="4060825"/>
          <a:ext cx="928687" cy="282575"/>
        </p:xfrm>
        <a:graphic>
          <a:graphicData uri="http://schemas.openxmlformats.org/presentationml/2006/ole">
            <mc:AlternateContent xmlns:mc="http://schemas.openxmlformats.org/markup-compatibility/2006">
              <mc:Choice xmlns:v="urn:schemas-microsoft-com:vml" Requires="v">
                <p:oleObj spid="_x0000_s2258" name="Equation" r:id="rId8" imgW="583693" imgH="177646" progId="Equation.3">
                  <p:embed/>
                </p:oleObj>
              </mc:Choice>
              <mc:Fallback>
                <p:oleObj name="Equation" r:id="rId8" imgW="583693" imgH="177646" progId="Equation.3">
                  <p:embed/>
                  <p:pic>
                    <p:nvPicPr>
                      <p:cNvPr id="0" name="Picture 1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05113" y="4060825"/>
                        <a:ext cx="928687" cy="28257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54" name="Text Box 6"/>
          <p:cNvSpPr txBox="1">
            <a:spLocks noChangeArrowheads="1"/>
          </p:cNvSpPr>
          <p:nvPr/>
        </p:nvSpPr>
        <p:spPr bwMode="auto">
          <a:xfrm>
            <a:off x="1676400" y="4510088"/>
            <a:ext cx="6558206" cy="369332"/>
          </a:xfrm>
          <a:prstGeom prst="rect">
            <a:avLst/>
          </a:prstGeom>
          <a:noFill/>
          <a:ln w="12700">
            <a:noFill/>
            <a:miter lim="800000"/>
            <a:headEnd/>
            <a:tailEnd/>
          </a:ln>
        </p:spPr>
        <p:txBody>
          <a:bodyPr wrap="none">
            <a:spAutoFit/>
          </a:bodyPr>
          <a:lstStyle/>
          <a:p>
            <a:r>
              <a:rPr lang="en-US" dirty="0"/>
              <a:t>What is the implication of an unitless measure of productivity?</a:t>
            </a:r>
          </a:p>
        </p:txBody>
      </p:sp>
      <p:graphicFrame>
        <p:nvGraphicFramePr>
          <p:cNvPr id="2055" name="Object 4"/>
          <p:cNvGraphicFramePr>
            <a:graphicFrameLocks noChangeAspect="1"/>
          </p:cNvGraphicFramePr>
          <p:nvPr/>
        </p:nvGraphicFramePr>
        <p:xfrm>
          <a:off x="2819400" y="3255963"/>
          <a:ext cx="1208087" cy="665162"/>
        </p:xfrm>
        <a:graphic>
          <a:graphicData uri="http://schemas.openxmlformats.org/presentationml/2006/ole">
            <mc:AlternateContent xmlns:mc="http://schemas.openxmlformats.org/markup-compatibility/2006">
              <mc:Choice xmlns:v="urn:schemas-microsoft-com:vml" Requires="v">
                <p:oleObj spid="_x0000_s2259" name="Equation" r:id="rId10" imgW="761669" imgH="418918" progId="Equation.3">
                  <p:embed/>
                </p:oleObj>
              </mc:Choice>
              <mc:Fallback>
                <p:oleObj name="Equation" r:id="rId10" imgW="761669" imgH="418918" progId="Equation.3">
                  <p:embed/>
                  <p:pic>
                    <p:nvPicPr>
                      <p:cNvPr id="0" name="Picture 1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3255963"/>
                        <a:ext cx="1208087" cy="665162"/>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Rounded Rectangle 7"/>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524000" y="6172200"/>
            <a:ext cx="6710606"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dirty="0"/>
              <a:t>Productivity Growth</a:t>
            </a:r>
          </a:p>
        </p:txBody>
      </p:sp>
      <p:graphicFrame>
        <p:nvGraphicFramePr>
          <p:cNvPr id="4098" name="Object 4"/>
          <p:cNvGraphicFramePr>
            <a:graphicFrameLocks noChangeAspect="1"/>
          </p:cNvGraphicFramePr>
          <p:nvPr>
            <p:extLst>
              <p:ext uri="{D42A27DB-BD31-4B8C-83A1-F6EECF244321}">
                <p14:modId xmlns:p14="http://schemas.microsoft.com/office/powerpoint/2010/main" val="1012545034"/>
              </p:ext>
            </p:extLst>
          </p:nvPr>
        </p:nvGraphicFramePr>
        <p:xfrm>
          <a:off x="381000" y="2133600"/>
          <a:ext cx="8382000" cy="701675"/>
        </p:xfrm>
        <a:graphic>
          <a:graphicData uri="http://schemas.openxmlformats.org/presentationml/2006/ole">
            <mc:AlternateContent xmlns:mc="http://schemas.openxmlformats.org/markup-compatibility/2006">
              <mc:Choice xmlns:v="urn:schemas-microsoft-com:vml" Requires="v">
                <p:oleObj spid="_x0000_s4202" name="Equation" r:id="rId4" imgW="4711700" imgH="393700" progId="Equation.3">
                  <p:embed/>
                </p:oleObj>
              </mc:Choice>
              <mc:Fallback>
                <p:oleObj name="Equation" r:id="rId4" imgW="4711700" imgH="393700" progId="Equation.3">
                  <p:embed/>
                  <p:pic>
                    <p:nvPicPr>
                      <p:cNvPr id="0"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133600"/>
                        <a:ext cx="8382000" cy="701675"/>
                      </a:xfrm>
                      <a:prstGeom prst="rect">
                        <a:avLst/>
                      </a:prstGeom>
                      <a:solidFill>
                        <a:srgbClr val="C4BD97"/>
                      </a:solidFill>
                    </p:spPr>
                  </p:pic>
                </p:oleObj>
              </mc:Fallback>
            </mc:AlternateContent>
          </a:graphicData>
        </a:graphic>
      </p:graphicFrame>
      <p:graphicFrame>
        <p:nvGraphicFramePr>
          <p:cNvPr id="4099" name="Object 5"/>
          <p:cNvGraphicFramePr>
            <a:graphicFrameLocks noChangeAspect="1"/>
          </p:cNvGraphicFramePr>
          <p:nvPr/>
        </p:nvGraphicFramePr>
        <p:xfrm>
          <a:off x="2160588" y="4441825"/>
          <a:ext cx="5127625" cy="657225"/>
        </p:xfrm>
        <a:graphic>
          <a:graphicData uri="http://schemas.openxmlformats.org/presentationml/2006/ole">
            <mc:AlternateContent xmlns:mc="http://schemas.openxmlformats.org/markup-compatibility/2006">
              <mc:Choice xmlns:v="urn:schemas-microsoft-com:vml" Requires="v">
                <p:oleObj spid="_x0000_s4203" name="Equation" r:id="rId6" imgW="2882900" imgH="368300" progId="Equation.3">
                  <p:embed/>
                </p:oleObj>
              </mc:Choice>
              <mc:Fallback>
                <p:oleObj name="Equation" r:id="rId6" imgW="2882900" imgH="368300" progId="Equation.3">
                  <p:embed/>
                  <p:pic>
                    <p:nvPicPr>
                      <p:cNvPr id="0" name="Picture 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0588" y="4441825"/>
                        <a:ext cx="5127625" cy="657225"/>
                      </a:xfrm>
                      <a:prstGeom prst="rect">
                        <a:avLst/>
                      </a:prstGeom>
                      <a:noFill/>
                      <a:ln>
                        <a:noFill/>
                      </a:ln>
                      <a:effectLst/>
                      <a:extLst>
                        <a:ext uri="{909E8E84-426E-40DD-AFC4-6F175D3DCCD1}">
                          <a14:hiddenFill xmlns:a14="http://schemas.microsoft.com/office/drawing/2010/main">
                            <a:solidFill>
                              <a:srgbClr val="39796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101" name="Text Box 6"/>
          <p:cNvSpPr txBox="1">
            <a:spLocks noChangeArrowheads="1"/>
          </p:cNvSpPr>
          <p:nvPr/>
        </p:nvSpPr>
        <p:spPr bwMode="auto">
          <a:xfrm>
            <a:off x="669925" y="3319463"/>
            <a:ext cx="8245475" cy="915987"/>
          </a:xfrm>
          <a:prstGeom prst="rect">
            <a:avLst/>
          </a:prstGeom>
          <a:noFill/>
          <a:ln w="12700">
            <a:noFill/>
            <a:miter lim="800000"/>
            <a:headEnd/>
            <a:tailEnd/>
          </a:ln>
        </p:spPr>
        <p:txBody>
          <a:bodyPr>
            <a:spAutoFit/>
          </a:bodyPr>
          <a:lstStyle/>
          <a:p>
            <a:r>
              <a:rPr lang="en-US" dirty="0"/>
              <a:t>Example: Labor productivity on the ABC assembly line was 25 units per hour in 2014.  In 2015, labor productivity was 23 units per hour.  What was the productivity growth from 2014 to 2015?</a:t>
            </a:r>
          </a:p>
        </p:txBody>
      </p:sp>
      <p:sp>
        <p:nvSpPr>
          <p:cNvPr id="6" name="Rounded Rectangle 5"/>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524000" y="6248400"/>
            <a:ext cx="6858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normAutofit fontScale="92500" lnSpcReduction="10000"/>
          </a:bodyPr>
          <a:lstStyle/>
          <a:p>
            <a:pPr eaLnBrk="1" hangingPunct="1"/>
            <a:r>
              <a:rPr lang="en-US" b="0" dirty="0"/>
              <a:t>Service sector productivity is difficult to measure and manage because</a:t>
            </a:r>
          </a:p>
          <a:p>
            <a:pPr lvl="1" eaLnBrk="1" hangingPunct="1"/>
            <a:r>
              <a:rPr lang="en-US" dirty="0"/>
              <a:t>It involves intellectual activities</a:t>
            </a:r>
          </a:p>
          <a:p>
            <a:pPr lvl="1" eaLnBrk="1" hangingPunct="1"/>
            <a:r>
              <a:rPr lang="en-US" dirty="0"/>
              <a:t>It has a high degree of variability</a:t>
            </a:r>
          </a:p>
          <a:p>
            <a:pPr eaLnBrk="1" hangingPunct="1"/>
            <a:r>
              <a:rPr lang="en-US" b="0" dirty="0"/>
              <a:t>A useful measure related to productivity is </a:t>
            </a:r>
            <a:r>
              <a:rPr lang="en-US" i="1" dirty="0"/>
              <a:t>process yield</a:t>
            </a:r>
          </a:p>
          <a:p>
            <a:pPr lvl="1"/>
            <a:r>
              <a:rPr lang="en-US" dirty="0"/>
              <a:t>Where products are involved</a:t>
            </a:r>
          </a:p>
          <a:p>
            <a:pPr lvl="2"/>
            <a:r>
              <a:rPr lang="en-US" dirty="0"/>
              <a:t>Ratio of output of good product to the quantity of raw material input</a:t>
            </a:r>
          </a:p>
          <a:p>
            <a:pPr lvl="1"/>
            <a:r>
              <a:rPr lang="en-US" dirty="0"/>
              <a:t>Where services are involved, process yield measurement is often dependent on the particular process: </a:t>
            </a:r>
          </a:p>
          <a:p>
            <a:pPr lvl="2"/>
            <a:r>
              <a:rPr lang="en-US" dirty="0"/>
              <a:t>Ratio of cars rented to cars available for a given day </a:t>
            </a:r>
          </a:p>
          <a:p>
            <a:pPr lvl="2"/>
            <a:r>
              <a:rPr lang="en-US" dirty="0"/>
              <a:t>Ratio of student acceptances to the total number of students approved for admission</a:t>
            </a:r>
          </a:p>
        </p:txBody>
      </p:sp>
      <p:sp>
        <p:nvSpPr>
          <p:cNvPr id="43010" name="Rectangle 2"/>
          <p:cNvSpPr>
            <a:spLocks noGrp="1" noChangeArrowheads="1"/>
          </p:cNvSpPr>
          <p:nvPr>
            <p:ph type="title"/>
          </p:nvPr>
        </p:nvSpPr>
        <p:spPr/>
        <p:txBody>
          <a:bodyPr/>
          <a:lstStyle/>
          <a:p>
            <a:pPr eaLnBrk="1" hangingPunct="1"/>
            <a:r>
              <a:rPr lang="en-US" dirty="0"/>
              <a:t>Service Sector Productivity</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2.6</a:t>
            </a:r>
          </a:p>
        </p:txBody>
      </p:sp>
      <p:sp>
        <p:nvSpPr>
          <p:cNvPr id="2" name="TextBox 1"/>
          <p:cNvSpPr txBox="1"/>
          <p:nvPr/>
        </p:nvSpPr>
        <p:spPr>
          <a:xfrm>
            <a:off x="1371600" y="63246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lIns="90488" tIns="44450" rIns="90488" bIns="44450" anchor="b">
            <a:normAutofit/>
          </a:bodyPr>
          <a:lstStyle/>
          <a:p>
            <a:pPr eaLnBrk="1" hangingPunct="1"/>
            <a:r>
              <a:rPr lang="en-US" dirty="0"/>
              <a:t>Factors Affecting Productivity</a:t>
            </a:r>
            <a:endParaRPr lang="en-US" sz="3700" b="1" dirty="0">
              <a:solidFill>
                <a:srgbClr val="2D8BD8"/>
              </a:solidFill>
            </a:endParaRPr>
          </a:p>
        </p:txBody>
      </p:sp>
      <p:sp>
        <p:nvSpPr>
          <p:cNvPr id="18458" name="Rectangle 26"/>
          <p:cNvSpPr>
            <a:spLocks noChangeArrowheads="1"/>
          </p:cNvSpPr>
          <p:nvPr/>
        </p:nvSpPr>
        <p:spPr bwMode="auto">
          <a:xfrm>
            <a:off x="1371600" y="3209925"/>
            <a:ext cx="1905000" cy="1143000"/>
          </a:xfrm>
          <a:prstGeom prst="rect">
            <a:avLst/>
          </a:prstGeom>
          <a:solidFill>
            <a:schemeClr val="bg2">
              <a:lumMod val="75000"/>
            </a:schemeClr>
          </a:solidFill>
          <a:ln w="12700">
            <a:solidFill>
              <a:schemeClr val="tx1"/>
            </a:solidFill>
            <a:miter lim="800000"/>
            <a:headEnd/>
            <a:tailEnd/>
          </a:ln>
          <a:effectLst/>
          <a:scene3d>
            <a:camera prst="orthographicFront"/>
            <a:lightRig rig="threePt" dir="t"/>
          </a:scene3d>
          <a:sp3d>
            <a:bevelT/>
          </a:sp3d>
        </p:spPr>
        <p:txBody>
          <a:bodyPr wrap="none" anchor="ctr"/>
          <a:lstStyle/>
          <a:p>
            <a:pPr algn="ctr">
              <a:defRPr/>
            </a:pPr>
            <a:r>
              <a:rPr lang="en-US" b="1" dirty="0"/>
              <a:t>Capital</a:t>
            </a:r>
          </a:p>
        </p:txBody>
      </p:sp>
      <p:sp>
        <p:nvSpPr>
          <p:cNvPr id="18459" name="Rectangle 27"/>
          <p:cNvSpPr>
            <a:spLocks noChangeArrowheads="1"/>
          </p:cNvSpPr>
          <p:nvPr/>
        </p:nvSpPr>
        <p:spPr bwMode="auto">
          <a:xfrm>
            <a:off x="3505200" y="1685925"/>
            <a:ext cx="1905000" cy="1143000"/>
          </a:xfrm>
          <a:prstGeom prst="rect">
            <a:avLst/>
          </a:prstGeom>
          <a:solidFill>
            <a:schemeClr val="bg2">
              <a:lumMod val="75000"/>
            </a:schemeClr>
          </a:solidFill>
          <a:ln w="12700">
            <a:solidFill>
              <a:schemeClr val="tx1"/>
            </a:solidFill>
            <a:miter lim="800000"/>
            <a:headEnd/>
            <a:tailEnd/>
          </a:ln>
          <a:effectLst/>
          <a:scene3d>
            <a:camera prst="orthographicFront"/>
            <a:lightRig rig="threePt" dir="t"/>
          </a:scene3d>
          <a:sp3d>
            <a:bevelT/>
          </a:sp3d>
        </p:spPr>
        <p:txBody>
          <a:bodyPr wrap="none" anchor="ctr"/>
          <a:lstStyle/>
          <a:p>
            <a:pPr algn="ctr">
              <a:defRPr/>
            </a:pPr>
            <a:r>
              <a:rPr lang="en-US" b="1" dirty="0"/>
              <a:t>Methods</a:t>
            </a:r>
          </a:p>
        </p:txBody>
      </p:sp>
      <p:sp>
        <p:nvSpPr>
          <p:cNvPr id="18460" name="Rectangle 28"/>
          <p:cNvSpPr>
            <a:spLocks noChangeArrowheads="1"/>
          </p:cNvSpPr>
          <p:nvPr/>
        </p:nvSpPr>
        <p:spPr bwMode="auto">
          <a:xfrm>
            <a:off x="2057400" y="4724400"/>
            <a:ext cx="1905000" cy="1143000"/>
          </a:xfrm>
          <a:prstGeom prst="rect">
            <a:avLst/>
          </a:prstGeom>
          <a:solidFill>
            <a:schemeClr val="bg2">
              <a:lumMod val="75000"/>
            </a:schemeClr>
          </a:solidFill>
          <a:ln w="12700">
            <a:solidFill>
              <a:schemeClr val="tx1"/>
            </a:solidFill>
            <a:miter lim="800000"/>
            <a:headEnd/>
            <a:tailEnd/>
          </a:ln>
          <a:effectLst/>
          <a:scene3d>
            <a:camera prst="orthographicFront"/>
            <a:lightRig rig="threePt" dir="t"/>
          </a:scene3d>
          <a:sp3d>
            <a:bevelT/>
          </a:sp3d>
        </p:spPr>
        <p:txBody>
          <a:bodyPr wrap="none" anchor="ctr"/>
          <a:lstStyle/>
          <a:p>
            <a:pPr algn="ctr">
              <a:defRPr/>
            </a:pPr>
            <a:r>
              <a:rPr lang="en-US" b="1" dirty="0"/>
              <a:t>Technology</a:t>
            </a:r>
          </a:p>
        </p:txBody>
      </p:sp>
      <p:sp>
        <p:nvSpPr>
          <p:cNvPr id="18461" name="Rectangle 29"/>
          <p:cNvSpPr>
            <a:spLocks noChangeArrowheads="1"/>
          </p:cNvSpPr>
          <p:nvPr/>
        </p:nvSpPr>
        <p:spPr bwMode="auto">
          <a:xfrm>
            <a:off x="5029200" y="4724400"/>
            <a:ext cx="1905000" cy="1143000"/>
          </a:xfrm>
          <a:prstGeom prst="rect">
            <a:avLst/>
          </a:prstGeom>
          <a:solidFill>
            <a:schemeClr val="bg2">
              <a:lumMod val="75000"/>
            </a:schemeClr>
          </a:solidFill>
          <a:ln w="12700">
            <a:solidFill>
              <a:schemeClr val="tx1"/>
            </a:solidFill>
            <a:miter lim="800000"/>
            <a:headEnd/>
            <a:tailEnd/>
          </a:ln>
          <a:effectLst/>
          <a:scene3d>
            <a:camera prst="orthographicFront"/>
            <a:lightRig rig="threePt" dir="t"/>
          </a:scene3d>
          <a:sp3d>
            <a:bevelT/>
          </a:sp3d>
        </p:spPr>
        <p:txBody>
          <a:bodyPr wrap="none" anchor="ctr"/>
          <a:lstStyle/>
          <a:p>
            <a:pPr algn="ctr">
              <a:defRPr/>
            </a:pPr>
            <a:r>
              <a:rPr lang="en-US" b="1" dirty="0"/>
              <a:t>Management</a:t>
            </a:r>
          </a:p>
        </p:txBody>
      </p:sp>
      <p:sp>
        <p:nvSpPr>
          <p:cNvPr id="18462" name="Rectangle 30"/>
          <p:cNvSpPr>
            <a:spLocks noChangeArrowheads="1"/>
          </p:cNvSpPr>
          <p:nvPr/>
        </p:nvSpPr>
        <p:spPr bwMode="auto">
          <a:xfrm>
            <a:off x="5638800" y="3209925"/>
            <a:ext cx="1905000" cy="1143000"/>
          </a:xfrm>
          <a:prstGeom prst="rect">
            <a:avLst/>
          </a:prstGeom>
          <a:solidFill>
            <a:schemeClr val="bg2">
              <a:lumMod val="75000"/>
            </a:schemeClr>
          </a:solidFill>
          <a:ln w="12700">
            <a:solidFill>
              <a:schemeClr val="tx1"/>
            </a:solidFill>
            <a:miter lim="800000"/>
            <a:headEnd/>
            <a:tailEnd/>
          </a:ln>
          <a:effectLst/>
          <a:scene3d>
            <a:camera prst="orthographicFront"/>
            <a:lightRig rig="threePt" dir="t"/>
          </a:scene3d>
          <a:sp3d>
            <a:bevelT/>
          </a:sp3d>
        </p:spPr>
        <p:txBody>
          <a:bodyPr wrap="none" anchor="ctr"/>
          <a:lstStyle/>
          <a:p>
            <a:pPr algn="ctr">
              <a:defRPr/>
            </a:pPr>
            <a:r>
              <a:rPr lang="en-US" b="1" dirty="0"/>
              <a:t>Quality</a:t>
            </a:r>
          </a:p>
        </p:txBody>
      </p:sp>
      <p:sp>
        <p:nvSpPr>
          <p:cNvPr id="8" name="Rounded Rectangle 7"/>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2.7</a:t>
            </a:r>
          </a:p>
        </p:txBody>
      </p:sp>
      <p:sp>
        <p:nvSpPr>
          <p:cNvPr id="2" name="TextBox 1"/>
          <p:cNvSpPr txBox="1"/>
          <p:nvPr/>
        </p:nvSpPr>
        <p:spPr>
          <a:xfrm>
            <a:off x="1447800" y="6248400"/>
            <a:ext cx="6477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lIns="90488" tIns="44450" rIns="90488" bIns="44450" anchor="b"/>
          <a:lstStyle/>
          <a:p>
            <a:pPr eaLnBrk="1" hangingPunct="1"/>
            <a:r>
              <a:rPr lang="en-US" dirty="0"/>
              <a:t>  Improving Productivity</a:t>
            </a:r>
            <a:endParaRPr lang="en-US" sz="2100" b="1" dirty="0">
              <a:solidFill>
                <a:srgbClr val="2D8BD8"/>
              </a:solidFill>
            </a:endParaRPr>
          </a:p>
        </p:txBody>
      </p:sp>
      <p:sp>
        <p:nvSpPr>
          <p:cNvPr id="20483" name="Rectangle 3"/>
          <p:cNvSpPr>
            <a:spLocks noGrp="1" noChangeArrowheads="1"/>
          </p:cNvSpPr>
          <p:nvPr>
            <p:ph idx="1"/>
          </p:nvPr>
        </p:nvSpPr>
        <p:spPr>
          <a:noFill/>
        </p:spPr>
        <p:txBody>
          <a:bodyPr lIns="90488" tIns="44450" rIns="90488" bIns="44450"/>
          <a:lstStyle/>
          <a:p>
            <a:pPr marL="457200" indent="-457200" eaLnBrk="1" hangingPunct="1">
              <a:lnSpc>
                <a:spcPct val="80000"/>
              </a:lnSpc>
              <a:spcBef>
                <a:spcPct val="40000"/>
              </a:spcBef>
              <a:spcAft>
                <a:spcPct val="40000"/>
              </a:spcAft>
              <a:buFontTx/>
              <a:buAutoNum type="arabicPeriod"/>
            </a:pPr>
            <a:r>
              <a:rPr lang="en-US" sz="2000" b="0" dirty="0"/>
              <a:t>Develop productivity measures for all operations</a:t>
            </a:r>
          </a:p>
          <a:p>
            <a:pPr marL="457200" indent="-457200" eaLnBrk="1" hangingPunct="1">
              <a:lnSpc>
                <a:spcPct val="80000"/>
              </a:lnSpc>
              <a:spcBef>
                <a:spcPct val="40000"/>
              </a:spcBef>
              <a:spcAft>
                <a:spcPct val="40000"/>
              </a:spcAft>
              <a:buFontTx/>
              <a:buAutoNum type="arabicPeriod"/>
            </a:pPr>
            <a:r>
              <a:rPr lang="en-US" sz="2000" b="0" dirty="0"/>
              <a:t>Determine critical (bottleneck) operations</a:t>
            </a:r>
          </a:p>
          <a:p>
            <a:pPr marL="457200" indent="-457200" eaLnBrk="1" hangingPunct="1">
              <a:lnSpc>
                <a:spcPct val="80000"/>
              </a:lnSpc>
              <a:spcBef>
                <a:spcPct val="40000"/>
              </a:spcBef>
              <a:spcAft>
                <a:spcPct val="40000"/>
              </a:spcAft>
              <a:buFontTx/>
              <a:buAutoNum type="arabicPeriod"/>
            </a:pPr>
            <a:r>
              <a:rPr lang="en-US" sz="2000" b="0" dirty="0"/>
              <a:t>Develop methods for productivity improvements</a:t>
            </a:r>
          </a:p>
          <a:p>
            <a:pPr marL="457200" indent="-457200" eaLnBrk="1" hangingPunct="1">
              <a:lnSpc>
                <a:spcPct val="80000"/>
              </a:lnSpc>
              <a:spcBef>
                <a:spcPct val="40000"/>
              </a:spcBef>
              <a:spcAft>
                <a:spcPct val="10000"/>
              </a:spcAft>
              <a:buFontTx/>
              <a:buAutoNum type="arabicPeriod"/>
            </a:pPr>
            <a:r>
              <a:rPr lang="en-US" sz="2000" b="0" dirty="0"/>
              <a:t>Establish reasonable goals</a:t>
            </a:r>
          </a:p>
          <a:p>
            <a:pPr marL="457200" indent="-457200" eaLnBrk="1" hangingPunct="1">
              <a:lnSpc>
                <a:spcPct val="80000"/>
              </a:lnSpc>
              <a:spcBef>
                <a:spcPct val="40000"/>
              </a:spcBef>
              <a:spcAft>
                <a:spcPct val="40000"/>
              </a:spcAft>
              <a:buFontTx/>
              <a:buAutoNum type="arabicPeriod"/>
            </a:pPr>
            <a:r>
              <a:rPr lang="en-US" sz="2000" b="0" dirty="0"/>
              <a:t>Make it clear that management supports and encourages productivity improvement</a:t>
            </a:r>
          </a:p>
          <a:p>
            <a:pPr marL="457200" indent="-457200" eaLnBrk="1" hangingPunct="1">
              <a:lnSpc>
                <a:spcPct val="80000"/>
              </a:lnSpc>
              <a:spcBef>
                <a:spcPct val="40000"/>
              </a:spcBef>
              <a:spcAft>
                <a:spcPct val="40000"/>
              </a:spcAft>
              <a:buFontTx/>
              <a:buAutoNum type="arabicPeriod"/>
            </a:pPr>
            <a:r>
              <a:rPr lang="en-US" sz="2000" b="0" dirty="0"/>
              <a:t>Measure and publicize improvements</a:t>
            </a:r>
          </a:p>
          <a:p>
            <a:pPr marL="457200" indent="-457200">
              <a:lnSpc>
                <a:spcPct val="80000"/>
              </a:lnSpc>
              <a:spcBef>
                <a:spcPct val="40000"/>
              </a:spcBef>
              <a:spcAft>
                <a:spcPct val="40000"/>
              </a:spcAft>
              <a:buFontTx/>
              <a:buAutoNum type="arabicPeriod"/>
            </a:pPr>
            <a:r>
              <a:rPr lang="en-US" sz="2000" b="0" dirty="0"/>
              <a:t>Don’t confuse </a:t>
            </a:r>
            <a:r>
              <a:rPr lang="en-US" sz="2000" b="0" i="1" dirty="0"/>
              <a:t>productivity</a:t>
            </a:r>
            <a:r>
              <a:rPr lang="en-US" sz="2000" b="0" dirty="0"/>
              <a:t> with </a:t>
            </a:r>
            <a:r>
              <a:rPr lang="en-US" sz="2000" b="0" i="1"/>
              <a:t>efficiency</a:t>
            </a:r>
            <a:r>
              <a:rPr lang="en-US" sz="2000" b="0"/>
              <a:t> </a:t>
            </a:r>
            <a:endParaRPr lang="en-US" sz="2000" b="0" dirty="0"/>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2.7</a:t>
            </a:r>
          </a:p>
        </p:txBody>
      </p:sp>
      <p:sp>
        <p:nvSpPr>
          <p:cNvPr id="2" name="TextBox 1"/>
          <p:cNvSpPr txBox="1"/>
          <p:nvPr/>
        </p:nvSpPr>
        <p:spPr>
          <a:xfrm>
            <a:off x="1371600" y="61722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left)">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wipe(left)">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wipe(left)">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wipe(left)">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eaLnBrk="1" hangingPunct="1"/>
            <a:r>
              <a:rPr lang="en-US" b="0" dirty="0"/>
              <a:t>This chapter focuses on three separate, but related ideas that are vitally important to business organizations</a:t>
            </a:r>
          </a:p>
          <a:p>
            <a:pPr lvl="1"/>
            <a:r>
              <a:rPr lang="en-US" b="0" dirty="0"/>
              <a:t>Competitiveness</a:t>
            </a:r>
          </a:p>
          <a:p>
            <a:pPr lvl="1"/>
            <a:r>
              <a:rPr lang="en-US" b="0" dirty="0"/>
              <a:t>Strategy</a:t>
            </a:r>
          </a:p>
          <a:p>
            <a:pPr lvl="1"/>
            <a:r>
              <a:rPr lang="en-US" b="0" dirty="0"/>
              <a:t>Productivity</a:t>
            </a:r>
          </a:p>
        </p:txBody>
      </p:sp>
      <p:sp>
        <p:nvSpPr>
          <p:cNvPr id="12290" name="Rectangle 2"/>
          <p:cNvSpPr>
            <a:spLocks noGrp="1" noChangeArrowheads="1"/>
          </p:cNvSpPr>
          <p:nvPr>
            <p:ph type="title"/>
          </p:nvPr>
        </p:nvSpPr>
        <p:spPr/>
        <p:txBody>
          <a:bodyPr/>
          <a:lstStyle/>
          <a:p>
            <a:pPr eaLnBrk="1" hangingPunct="1"/>
            <a:r>
              <a:rPr lang="en-US" dirty="0"/>
              <a:t>Chapter Focus</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2.1</a:t>
            </a:r>
          </a:p>
        </p:txBody>
      </p:sp>
      <p:sp>
        <p:nvSpPr>
          <p:cNvPr id="2" name="TextBox 1"/>
          <p:cNvSpPr txBox="1"/>
          <p:nvPr/>
        </p:nvSpPr>
        <p:spPr>
          <a:xfrm>
            <a:off x="1600200" y="6324600"/>
            <a:ext cx="6477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Competitiveness</a:t>
            </a:r>
          </a:p>
        </p:txBody>
      </p:sp>
      <p:sp>
        <p:nvSpPr>
          <p:cNvPr id="13315" name="Rectangle 3"/>
          <p:cNvSpPr>
            <a:spLocks noGrp="1" noChangeArrowheads="1"/>
          </p:cNvSpPr>
          <p:nvPr>
            <p:ph idx="1"/>
          </p:nvPr>
        </p:nvSpPr>
        <p:spPr/>
        <p:txBody>
          <a:bodyPr/>
          <a:lstStyle/>
          <a:p>
            <a:pPr>
              <a:spcBef>
                <a:spcPct val="0"/>
              </a:spcBef>
            </a:pPr>
            <a:r>
              <a:rPr lang="en-US" b="1" dirty="0">
                <a:solidFill>
                  <a:srgbClr val="303B2C"/>
                </a:solidFill>
              </a:rPr>
              <a:t>Competitiveness:</a:t>
            </a:r>
          </a:p>
          <a:p>
            <a:pPr lvl="1">
              <a:lnSpc>
                <a:spcPct val="120000"/>
              </a:lnSpc>
              <a:spcBef>
                <a:spcPct val="0"/>
              </a:spcBef>
            </a:pPr>
            <a:r>
              <a:rPr lang="en-US" dirty="0">
                <a:solidFill>
                  <a:srgbClr val="303B2C"/>
                </a:solidFill>
              </a:rPr>
              <a:t>How effectively an organization meets the wants and needs of customers relative to others that offer similar goods or services</a:t>
            </a:r>
          </a:p>
          <a:p>
            <a:pPr lvl="1">
              <a:lnSpc>
                <a:spcPct val="120000"/>
              </a:lnSpc>
              <a:spcBef>
                <a:spcPct val="0"/>
              </a:spcBef>
            </a:pPr>
            <a:r>
              <a:rPr lang="en-US" dirty="0">
                <a:solidFill>
                  <a:srgbClr val="303B2C"/>
                </a:solidFill>
              </a:rPr>
              <a:t>Organizations compete through some combination of their marketing and operations functions</a:t>
            </a:r>
          </a:p>
          <a:p>
            <a:pPr lvl="2">
              <a:lnSpc>
                <a:spcPct val="120000"/>
              </a:lnSpc>
              <a:spcBef>
                <a:spcPct val="0"/>
              </a:spcBef>
              <a:buFont typeface="Times" pitchFamily="18" charset="0"/>
              <a:buChar char="•"/>
            </a:pPr>
            <a:r>
              <a:rPr lang="en-US" dirty="0">
                <a:solidFill>
                  <a:srgbClr val="303B2C"/>
                </a:solidFill>
              </a:rPr>
              <a:t>What do customers want?</a:t>
            </a:r>
          </a:p>
          <a:p>
            <a:pPr lvl="2">
              <a:lnSpc>
                <a:spcPct val="120000"/>
              </a:lnSpc>
              <a:spcBef>
                <a:spcPct val="0"/>
              </a:spcBef>
              <a:buFont typeface="Times" pitchFamily="18" charset="0"/>
              <a:buChar char="•"/>
            </a:pPr>
            <a:r>
              <a:rPr lang="en-US" dirty="0">
                <a:solidFill>
                  <a:srgbClr val="303B2C"/>
                </a:solidFill>
              </a:rPr>
              <a:t>How can these customer needs best be satisfied?</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2.1</a:t>
            </a:r>
          </a:p>
        </p:txBody>
      </p:sp>
      <p:sp>
        <p:nvSpPr>
          <p:cNvPr id="2" name="TextBox 1"/>
          <p:cNvSpPr txBox="1"/>
          <p:nvPr/>
        </p:nvSpPr>
        <p:spPr>
          <a:xfrm>
            <a:off x="1447800" y="6324600"/>
            <a:ext cx="6400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r>
              <a:rPr lang="en-US" b="0" dirty="0"/>
              <a:t>Identifying consumer wants and/or needs</a:t>
            </a:r>
          </a:p>
          <a:p>
            <a:pPr eaLnBrk="1" hangingPunct="1"/>
            <a:r>
              <a:rPr lang="en-US" b="0" dirty="0"/>
              <a:t>Pricing and quality</a:t>
            </a:r>
          </a:p>
          <a:p>
            <a:pPr eaLnBrk="1" hangingPunct="1"/>
            <a:r>
              <a:rPr lang="en-US" b="0" dirty="0"/>
              <a:t>Advertising and promotion</a:t>
            </a:r>
          </a:p>
        </p:txBody>
      </p:sp>
      <p:sp>
        <p:nvSpPr>
          <p:cNvPr id="14338" name="Rectangle 2"/>
          <p:cNvSpPr>
            <a:spLocks noGrp="1" noChangeArrowheads="1"/>
          </p:cNvSpPr>
          <p:nvPr>
            <p:ph type="title"/>
          </p:nvPr>
        </p:nvSpPr>
        <p:spPr/>
        <p:txBody>
          <a:bodyPr/>
          <a:lstStyle/>
          <a:p>
            <a:pPr eaLnBrk="1" hangingPunct="1"/>
            <a:r>
              <a:rPr lang="en-US" dirty="0"/>
              <a:t>Marketing’s Influence</a:t>
            </a:r>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2.1</a:t>
            </a:r>
          </a:p>
        </p:txBody>
      </p:sp>
      <p:sp>
        <p:nvSpPr>
          <p:cNvPr id="2" name="TextBox 1"/>
          <p:cNvSpPr txBox="1"/>
          <p:nvPr/>
        </p:nvSpPr>
        <p:spPr>
          <a:xfrm>
            <a:off x="1524000" y="6324600"/>
            <a:ext cx="67818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marL="533400" indent="-533400" eaLnBrk="1" hangingPunct="1">
              <a:buFontTx/>
              <a:buAutoNum type="arabicPeriod"/>
            </a:pPr>
            <a:r>
              <a:rPr lang="en-US" sz="2400" b="0" dirty="0"/>
              <a:t>Product and service design</a:t>
            </a:r>
          </a:p>
          <a:p>
            <a:pPr marL="533400" indent="-533400" eaLnBrk="1" hangingPunct="1">
              <a:buFontTx/>
              <a:buAutoNum type="arabicPeriod"/>
            </a:pPr>
            <a:r>
              <a:rPr lang="en-US" sz="2400" b="0" dirty="0"/>
              <a:t>Cost</a:t>
            </a:r>
          </a:p>
          <a:p>
            <a:pPr marL="533400" indent="-533400" eaLnBrk="1" hangingPunct="1">
              <a:buFontTx/>
              <a:buAutoNum type="arabicPeriod"/>
            </a:pPr>
            <a:r>
              <a:rPr lang="en-US" sz="2400" b="0" dirty="0"/>
              <a:t>Location</a:t>
            </a:r>
          </a:p>
          <a:p>
            <a:pPr marL="533400" indent="-533400" eaLnBrk="1" hangingPunct="1">
              <a:buFontTx/>
              <a:buAutoNum type="arabicPeriod"/>
            </a:pPr>
            <a:r>
              <a:rPr lang="en-US" sz="2400" b="0" dirty="0"/>
              <a:t>Quality</a:t>
            </a:r>
          </a:p>
          <a:p>
            <a:pPr marL="533400" indent="-533400" eaLnBrk="1" hangingPunct="1">
              <a:buFontTx/>
              <a:buAutoNum type="arabicPeriod"/>
            </a:pPr>
            <a:r>
              <a:rPr lang="en-US" sz="2400" b="0" dirty="0"/>
              <a:t>Quick response</a:t>
            </a:r>
          </a:p>
          <a:p>
            <a:pPr marL="533400" indent="-533400" eaLnBrk="1" hangingPunct="1">
              <a:buFontTx/>
              <a:buAutoNum type="arabicPeriod"/>
            </a:pPr>
            <a:r>
              <a:rPr lang="en-US" sz="2400" b="0" dirty="0"/>
              <a:t>Flexibility</a:t>
            </a:r>
          </a:p>
          <a:p>
            <a:pPr marL="533400" indent="-533400" eaLnBrk="1" hangingPunct="1">
              <a:buFontTx/>
              <a:buAutoNum type="arabicPeriod"/>
            </a:pPr>
            <a:r>
              <a:rPr lang="en-US" sz="2400" b="0" dirty="0"/>
              <a:t>Inventory management</a:t>
            </a:r>
          </a:p>
          <a:p>
            <a:pPr marL="533400" indent="-533400" eaLnBrk="1" hangingPunct="1">
              <a:buFontTx/>
              <a:buAutoNum type="arabicPeriod"/>
            </a:pPr>
            <a:r>
              <a:rPr lang="en-US" sz="2400" b="0" dirty="0"/>
              <a:t>Supply chain management</a:t>
            </a:r>
          </a:p>
          <a:p>
            <a:pPr marL="533400" indent="-533400" eaLnBrk="1" hangingPunct="1">
              <a:buFontTx/>
              <a:buAutoNum type="arabicPeriod"/>
            </a:pPr>
            <a:r>
              <a:rPr lang="en-US" sz="2400" b="0" dirty="0"/>
              <a:t>Service</a:t>
            </a:r>
          </a:p>
          <a:p>
            <a:pPr marL="533400" indent="-533400" eaLnBrk="1" hangingPunct="1">
              <a:buFontTx/>
              <a:buAutoNum type="arabicPeriod"/>
            </a:pPr>
            <a:r>
              <a:rPr lang="en-US" sz="2400" b="0" dirty="0"/>
              <a:t>Managers and workers</a:t>
            </a:r>
          </a:p>
        </p:txBody>
      </p:sp>
      <p:sp>
        <p:nvSpPr>
          <p:cNvPr id="15362" name="Rectangle 2"/>
          <p:cNvSpPr>
            <a:spLocks noGrp="1" noChangeArrowheads="1"/>
          </p:cNvSpPr>
          <p:nvPr>
            <p:ph type="title"/>
          </p:nvPr>
        </p:nvSpPr>
        <p:spPr/>
        <p:txBody>
          <a:bodyPr anchor="b">
            <a:normAutofit/>
          </a:bodyPr>
          <a:lstStyle/>
          <a:p>
            <a:pPr eaLnBrk="1" hangingPunct="1">
              <a:lnSpc>
                <a:spcPct val="80000"/>
              </a:lnSpc>
              <a:spcBef>
                <a:spcPct val="40000"/>
              </a:spcBef>
            </a:pPr>
            <a:r>
              <a:rPr lang="en-US" sz="2800" dirty="0"/>
              <a:t>Businesses Compete Using Operations</a:t>
            </a:r>
          </a:p>
        </p:txBody>
      </p:sp>
      <p:sp>
        <p:nvSpPr>
          <p:cNvPr id="5" name="Rounded Rectangle 4"/>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2.1</a:t>
            </a:r>
          </a:p>
        </p:txBody>
      </p:sp>
      <p:sp>
        <p:nvSpPr>
          <p:cNvPr id="2" name="TextBox 1"/>
          <p:cNvSpPr txBox="1"/>
          <p:nvPr/>
        </p:nvSpPr>
        <p:spPr>
          <a:xfrm>
            <a:off x="1371600" y="6200775"/>
            <a:ext cx="69342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Autofit/>
          </a:bodyPr>
          <a:lstStyle/>
          <a:p>
            <a:pPr marL="457200" indent="-457200" eaLnBrk="1" hangingPunct="1">
              <a:lnSpc>
                <a:spcPct val="90000"/>
              </a:lnSpc>
              <a:buFont typeface="+mj-lt"/>
              <a:buAutoNum type="arabicPeriod"/>
            </a:pPr>
            <a:r>
              <a:rPr lang="en-US" sz="2400" b="0" dirty="0"/>
              <a:t>Neglecting operations strategy </a:t>
            </a:r>
          </a:p>
          <a:p>
            <a:pPr marL="457200" indent="-457200" eaLnBrk="1" hangingPunct="1">
              <a:lnSpc>
                <a:spcPct val="90000"/>
              </a:lnSpc>
              <a:buFont typeface="+mj-lt"/>
              <a:buAutoNum type="arabicPeriod"/>
            </a:pPr>
            <a:r>
              <a:rPr lang="en-US" sz="2400" b="0" dirty="0"/>
              <a:t>Failing to take advantage of strengths and opportunities and/or failing to recognize competitive threats</a:t>
            </a:r>
          </a:p>
          <a:p>
            <a:pPr marL="457200" indent="-457200" eaLnBrk="1" hangingPunct="1">
              <a:lnSpc>
                <a:spcPct val="90000"/>
              </a:lnSpc>
              <a:buFont typeface="+mj-lt"/>
              <a:buAutoNum type="arabicPeriod"/>
            </a:pPr>
            <a:r>
              <a:rPr lang="en-US" sz="2400" b="0" dirty="0"/>
              <a:t>Too much emphasis on short-term financial performance at the expense of R&amp;D</a:t>
            </a:r>
          </a:p>
          <a:p>
            <a:pPr marL="457200" indent="-457200" eaLnBrk="1" hangingPunct="1">
              <a:lnSpc>
                <a:spcPct val="90000"/>
              </a:lnSpc>
              <a:buFont typeface="+mj-lt"/>
              <a:buAutoNum type="arabicPeriod"/>
            </a:pPr>
            <a:r>
              <a:rPr lang="en-US" sz="2400" b="0" dirty="0"/>
              <a:t>Too much emphasis in product and service design and not enough on process design and improvement</a:t>
            </a:r>
          </a:p>
          <a:p>
            <a:pPr marL="457200" indent="-457200" eaLnBrk="1" hangingPunct="1">
              <a:lnSpc>
                <a:spcPct val="90000"/>
              </a:lnSpc>
              <a:buFont typeface="+mj-lt"/>
              <a:buAutoNum type="arabicPeriod"/>
            </a:pPr>
            <a:r>
              <a:rPr lang="en-US" sz="2400" b="0" dirty="0"/>
              <a:t>Neglecting investments in capital and human resources</a:t>
            </a:r>
          </a:p>
          <a:p>
            <a:pPr marL="457200" indent="-457200" eaLnBrk="1" hangingPunct="1">
              <a:lnSpc>
                <a:spcPct val="90000"/>
              </a:lnSpc>
              <a:buFont typeface="+mj-lt"/>
              <a:buAutoNum type="arabicPeriod"/>
            </a:pPr>
            <a:r>
              <a:rPr lang="en-US" sz="2400" b="0" dirty="0"/>
              <a:t>Failing to establish good internal communications and cooperation</a:t>
            </a:r>
          </a:p>
          <a:p>
            <a:pPr marL="457200" indent="-457200" eaLnBrk="1" hangingPunct="1">
              <a:lnSpc>
                <a:spcPct val="90000"/>
              </a:lnSpc>
              <a:buFont typeface="+mj-lt"/>
              <a:buAutoNum type="arabicPeriod"/>
            </a:pPr>
            <a:r>
              <a:rPr lang="en-US" sz="2400" b="0" dirty="0"/>
              <a:t>Failing to consider customer wants and needs</a:t>
            </a:r>
          </a:p>
        </p:txBody>
      </p:sp>
      <p:sp>
        <p:nvSpPr>
          <p:cNvPr id="16386" name="Rectangle 2"/>
          <p:cNvSpPr>
            <a:spLocks noGrp="1" noChangeArrowheads="1"/>
          </p:cNvSpPr>
          <p:nvPr>
            <p:ph type="title"/>
          </p:nvPr>
        </p:nvSpPr>
        <p:spPr/>
        <p:txBody>
          <a:bodyPr>
            <a:normAutofit/>
          </a:bodyPr>
          <a:lstStyle/>
          <a:p>
            <a:pPr eaLnBrk="1" hangingPunct="1"/>
            <a:r>
              <a:rPr lang="en-US" dirty="0"/>
              <a:t>Why Some Organizations Fail</a:t>
            </a:r>
          </a:p>
        </p:txBody>
      </p:sp>
      <p:sp>
        <p:nvSpPr>
          <p:cNvPr id="4" name="Rounded Rectangle 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2.2</a:t>
            </a:r>
          </a:p>
        </p:txBody>
      </p:sp>
      <p:sp>
        <p:nvSpPr>
          <p:cNvPr id="2" name="TextBox 1"/>
          <p:cNvSpPr txBox="1"/>
          <p:nvPr/>
        </p:nvSpPr>
        <p:spPr>
          <a:xfrm>
            <a:off x="1447800" y="6248400"/>
            <a:ext cx="66294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219200"/>
          </a:xfrm>
        </p:spPr>
        <p:txBody>
          <a:bodyPr/>
          <a:lstStyle/>
          <a:p>
            <a:pPr eaLnBrk="1" hangingPunct="1"/>
            <a:r>
              <a:rPr lang="en-US" dirty="0"/>
              <a:t>Hierarchical Planning</a:t>
            </a:r>
          </a:p>
        </p:txBody>
      </p:sp>
      <p:grpSp>
        <p:nvGrpSpPr>
          <p:cNvPr id="17411" name="Group 16"/>
          <p:cNvGrpSpPr>
            <a:grpSpLocks/>
          </p:cNvGrpSpPr>
          <p:nvPr/>
        </p:nvGrpSpPr>
        <p:grpSpPr bwMode="auto">
          <a:xfrm>
            <a:off x="381000" y="1433513"/>
            <a:ext cx="5756274" cy="4662487"/>
            <a:chOff x="1227" y="855"/>
            <a:chExt cx="3626" cy="2937"/>
          </a:xfrm>
        </p:grpSpPr>
        <p:pic>
          <p:nvPicPr>
            <p:cNvPr id="17412" name="Picture 4"/>
            <p:cNvPicPr>
              <a:picLocks noChangeAspect="1" noChangeArrowheads="1"/>
            </p:cNvPicPr>
            <p:nvPr/>
          </p:nvPicPr>
          <p:blipFill>
            <a:blip r:embed="rId3" cstate="print"/>
            <a:srcRect/>
            <a:stretch>
              <a:fillRect/>
            </a:stretch>
          </p:blipFill>
          <p:spPr bwMode="auto">
            <a:xfrm>
              <a:off x="1227" y="1421"/>
              <a:ext cx="864" cy="606"/>
            </a:xfrm>
            <a:prstGeom prst="rect">
              <a:avLst/>
            </a:prstGeom>
            <a:noFill/>
            <a:ln w="9525">
              <a:noFill/>
              <a:miter lim="800000"/>
              <a:headEnd/>
              <a:tailEnd/>
            </a:ln>
          </p:spPr>
        </p:pic>
        <p:pic>
          <p:nvPicPr>
            <p:cNvPr id="17413" name="Picture 5"/>
            <p:cNvPicPr>
              <a:picLocks noChangeAspect="1" noChangeArrowheads="1"/>
            </p:cNvPicPr>
            <p:nvPr/>
          </p:nvPicPr>
          <p:blipFill>
            <a:blip r:embed="rId3" cstate="print"/>
            <a:srcRect/>
            <a:stretch>
              <a:fillRect/>
            </a:stretch>
          </p:blipFill>
          <p:spPr bwMode="auto">
            <a:xfrm>
              <a:off x="1227" y="855"/>
              <a:ext cx="864" cy="606"/>
            </a:xfrm>
            <a:prstGeom prst="rect">
              <a:avLst/>
            </a:prstGeom>
            <a:noFill/>
            <a:ln w="9525">
              <a:noFill/>
              <a:miter lim="800000"/>
              <a:headEnd/>
              <a:tailEnd/>
            </a:ln>
          </p:spPr>
        </p:pic>
        <p:pic>
          <p:nvPicPr>
            <p:cNvPr id="17414" name="Picture 6"/>
            <p:cNvPicPr>
              <a:picLocks noChangeAspect="1" noChangeArrowheads="1"/>
            </p:cNvPicPr>
            <p:nvPr/>
          </p:nvPicPr>
          <p:blipFill>
            <a:blip r:embed="rId3" cstate="print"/>
            <a:srcRect/>
            <a:stretch>
              <a:fillRect/>
            </a:stretch>
          </p:blipFill>
          <p:spPr bwMode="auto">
            <a:xfrm>
              <a:off x="1227" y="1996"/>
              <a:ext cx="864" cy="606"/>
            </a:xfrm>
            <a:prstGeom prst="rect">
              <a:avLst/>
            </a:prstGeom>
            <a:noFill/>
            <a:ln w="9525">
              <a:noFill/>
              <a:miter lim="800000"/>
              <a:headEnd/>
              <a:tailEnd/>
            </a:ln>
          </p:spPr>
        </p:pic>
        <p:pic>
          <p:nvPicPr>
            <p:cNvPr id="17415" name="Picture 7"/>
            <p:cNvPicPr>
              <a:picLocks noChangeAspect="1" noChangeArrowheads="1"/>
            </p:cNvPicPr>
            <p:nvPr/>
          </p:nvPicPr>
          <p:blipFill>
            <a:blip r:embed="rId3" cstate="print"/>
            <a:srcRect/>
            <a:stretch>
              <a:fillRect/>
            </a:stretch>
          </p:blipFill>
          <p:spPr bwMode="auto">
            <a:xfrm>
              <a:off x="1227" y="3186"/>
              <a:ext cx="864" cy="606"/>
            </a:xfrm>
            <a:prstGeom prst="rect">
              <a:avLst/>
            </a:prstGeom>
            <a:noFill/>
            <a:ln w="9525">
              <a:noFill/>
              <a:miter lim="800000"/>
              <a:headEnd/>
              <a:tailEnd/>
            </a:ln>
          </p:spPr>
        </p:pic>
        <p:sp>
          <p:nvSpPr>
            <p:cNvPr id="17416" name="Text Box 9"/>
            <p:cNvSpPr txBox="1">
              <a:spLocks noChangeArrowheads="1"/>
            </p:cNvSpPr>
            <p:nvPr/>
          </p:nvSpPr>
          <p:spPr bwMode="auto">
            <a:xfrm>
              <a:off x="2235" y="999"/>
              <a:ext cx="875" cy="327"/>
            </a:xfrm>
            <a:prstGeom prst="rect">
              <a:avLst/>
            </a:prstGeom>
            <a:noFill/>
            <a:ln w="12700">
              <a:noFill/>
              <a:miter lim="800000"/>
              <a:headEnd/>
              <a:tailEnd/>
            </a:ln>
          </p:spPr>
          <p:txBody>
            <a:bodyPr wrap="none">
              <a:spAutoFit/>
            </a:bodyPr>
            <a:lstStyle/>
            <a:p>
              <a:r>
                <a:rPr lang="en-US" sz="2800" dirty="0">
                  <a:solidFill>
                    <a:srgbClr val="303B2C"/>
                  </a:solidFill>
                </a:rPr>
                <a:t>Mission</a:t>
              </a:r>
            </a:p>
          </p:txBody>
        </p:sp>
        <p:sp>
          <p:nvSpPr>
            <p:cNvPr id="17417" name="Text Box 10"/>
            <p:cNvSpPr txBox="1">
              <a:spLocks noChangeArrowheads="1"/>
            </p:cNvSpPr>
            <p:nvPr/>
          </p:nvSpPr>
          <p:spPr bwMode="auto">
            <a:xfrm>
              <a:off x="2235" y="1584"/>
              <a:ext cx="701" cy="327"/>
            </a:xfrm>
            <a:prstGeom prst="rect">
              <a:avLst/>
            </a:prstGeom>
            <a:noFill/>
            <a:ln w="12700">
              <a:noFill/>
              <a:miter lim="800000"/>
              <a:headEnd/>
              <a:tailEnd/>
            </a:ln>
          </p:spPr>
          <p:txBody>
            <a:bodyPr wrap="none">
              <a:spAutoFit/>
            </a:bodyPr>
            <a:lstStyle/>
            <a:p>
              <a:r>
                <a:rPr lang="en-US" sz="2800" dirty="0">
                  <a:solidFill>
                    <a:srgbClr val="303B2C"/>
                  </a:solidFill>
                </a:rPr>
                <a:t>Goals</a:t>
              </a:r>
            </a:p>
          </p:txBody>
        </p:sp>
        <p:sp>
          <p:nvSpPr>
            <p:cNvPr id="17418" name="Text Box 11"/>
            <p:cNvSpPr txBox="1">
              <a:spLocks noChangeArrowheads="1"/>
            </p:cNvSpPr>
            <p:nvPr/>
          </p:nvSpPr>
          <p:spPr bwMode="auto">
            <a:xfrm>
              <a:off x="2235" y="2169"/>
              <a:ext cx="2618" cy="330"/>
            </a:xfrm>
            <a:prstGeom prst="rect">
              <a:avLst/>
            </a:prstGeom>
            <a:noFill/>
            <a:ln w="12700">
              <a:noFill/>
              <a:miter lim="800000"/>
              <a:headEnd/>
              <a:tailEnd/>
            </a:ln>
          </p:spPr>
          <p:txBody>
            <a:bodyPr wrap="none">
              <a:spAutoFit/>
            </a:bodyPr>
            <a:lstStyle/>
            <a:p>
              <a:r>
                <a:rPr lang="en-US" sz="2800" dirty="0">
                  <a:solidFill>
                    <a:srgbClr val="303B2C"/>
                  </a:solidFill>
                </a:rPr>
                <a:t>Organizational strategies</a:t>
              </a:r>
            </a:p>
          </p:txBody>
        </p:sp>
        <p:sp>
          <p:nvSpPr>
            <p:cNvPr id="17419" name="Text Box 12"/>
            <p:cNvSpPr txBox="1">
              <a:spLocks noChangeArrowheads="1"/>
            </p:cNvSpPr>
            <p:nvPr/>
          </p:nvSpPr>
          <p:spPr bwMode="auto">
            <a:xfrm>
              <a:off x="2235" y="3360"/>
              <a:ext cx="825" cy="327"/>
            </a:xfrm>
            <a:prstGeom prst="rect">
              <a:avLst/>
            </a:prstGeom>
            <a:noFill/>
            <a:ln w="12700">
              <a:noFill/>
              <a:miter lim="800000"/>
              <a:headEnd/>
              <a:tailEnd/>
            </a:ln>
          </p:spPr>
          <p:txBody>
            <a:bodyPr wrap="none">
              <a:spAutoFit/>
            </a:bodyPr>
            <a:lstStyle/>
            <a:p>
              <a:r>
                <a:rPr lang="en-US" sz="2800" dirty="0">
                  <a:solidFill>
                    <a:srgbClr val="303B2C"/>
                  </a:solidFill>
                </a:rPr>
                <a:t>Tactics</a:t>
              </a:r>
            </a:p>
          </p:txBody>
        </p:sp>
        <p:pic>
          <p:nvPicPr>
            <p:cNvPr id="17420" name="Picture 14"/>
            <p:cNvPicPr>
              <a:picLocks noChangeAspect="1" noChangeArrowheads="1"/>
            </p:cNvPicPr>
            <p:nvPr/>
          </p:nvPicPr>
          <p:blipFill>
            <a:blip r:embed="rId3" cstate="print"/>
            <a:srcRect/>
            <a:stretch>
              <a:fillRect/>
            </a:stretch>
          </p:blipFill>
          <p:spPr bwMode="auto">
            <a:xfrm>
              <a:off x="1227" y="2592"/>
              <a:ext cx="864" cy="606"/>
            </a:xfrm>
            <a:prstGeom prst="rect">
              <a:avLst/>
            </a:prstGeom>
            <a:noFill/>
            <a:ln w="9525">
              <a:noFill/>
              <a:miter lim="800000"/>
              <a:headEnd/>
              <a:tailEnd/>
            </a:ln>
          </p:spPr>
        </p:pic>
        <p:sp>
          <p:nvSpPr>
            <p:cNvPr id="17421" name="Text Box 15"/>
            <p:cNvSpPr txBox="1">
              <a:spLocks noChangeArrowheads="1"/>
            </p:cNvSpPr>
            <p:nvPr/>
          </p:nvSpPr>
          <p:spPr bwMode="auto">
            <a:xfrm>
              <a:off x="2235" y="2765"/>
              <a:ext cx="2203" cy="330"/>
            </a:xfrm>
            <a:prstGeom prst="rect">
              <a:avLst/>
            </a:prstGeom>
            <a:noFill/>
            <a:ln w="12700">
              <a:noFill/>
              <a:miter lim="800000"/>
              <a:headEnd/>
              <a:tailEnd/>
            </a:ln>
          </p:spPr>
          <p:txBody>
            <a:bodyPr wrap="none">
              <a:spAutoFit/>
            </a:bodyPr>
            <a:lstStyle/>
            <a:p>
              <a:r>
                <a:rPr lang="en-US" sz="2800" dirty="0">
                  <a:solidFill>
                    <a:srgbClr val="303B2C"/>
                  </a:solidFill>
                </a:rPr>
                <a:t>Functional strategies</a:t>
              </a:r>
            </a:p>
          </p:txBody>
        </p:sp>
      </p:grpSp>
      <p:sp>
        <p:nvSpPr>
          <p:cNvPr id="14" name="Rounded Rectangle 13"/>
          <p:cNvSpPr/>
          <p:nvPr/>
        </p:nvSpPr>
        <p:spPr>
          <a:xfrm>
            <a:off x="1524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600" b="1" dirty="0">
                <a:solidFill>
                  <a:schemeClr val="tx1"/>
                </a:solidFill>
              </a:rPr>
              <a:t>LO 2.3</a:t>
            </a:r>
          </a:p>
        </p:txBody>
      </p:sp>
      <p:sp>
        <p:nvSpPr>
          <p:cNvPr id="2" name="TextBox 1"/>
          <p:cNvSpPr txBox="1"/>
          <p:nvPr/>
        </p:nvSpPr>
        <p:spPr>
          <a:xfrm>
            <a:off x="1447800" y="6351657"/>
            <a:ext cx="6858000" cy="707886"/>
          </a:xfrm>
          <a:prstGeom prst="rect">
            <a:avLst/>
          </a:prstGeom>
          <a:noFill/>
        </p:spPr>
        <p:txBody>
          <a:bodyPr wrap="square" rtlCol="0">
            <a:spAutoFit/>
          </a:bodyPr>
          <a:lstStyle/>
          <a:p>
            <a:pPr marL="0" lvl="1"/>
            <a:r>
              <a:rPr lang="en-US" sz="1100" dirty="0">
                <a:latin typeface="+mn-lt"/>
              </a:rPr>
              <a:t>Copyright ©2018 McGraw-Hill Higher Education.  All rights reserved. No reproduction or distribution without the prior written consent of McGraw-Hill Education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evenson 11th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Stevenson 12th - Theme</Template>
  <TotalTime>499</TotalTime>
  <Pages>1</Pages>
  <Words>2617</Words>
  <Application>Microsoft Office PowerPoint</Application>
  <PresentationFormat>On-screen Show (4:3)</PresentationFormat>
  <Paragraphs>404</Paragraphs>
  <Slides>39</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Constantia</vt:lpstr>
      <vt:lpstr>Times</vt:lpstr>
      <vt:lpstr>Times New Roman</vt:lpstr>
      <vt:lpstr>Wingdings 2</vt:lpstr>
      <vt:lpstr>Stevenson 11th Theme</vt:lpstr>
      <vt:lpstr>Equation</vt:lpstr>
      <vt:lpstr>Chapter 2</vt:lpstr>
      <vt:lpstr>Chapter 2: Learning Objectives</vt:lpstr>
      <vt:lpstr>A Cold Hard Fact</vt:lpstr>
      <vt:lpstr>Chapter Focus</vt:lpstr>
      <vt:lpstr>Competitiveness</vt:lpstr>
      <vt:lpstr>Marketing’s Influence</vt:lpstr>
      <vt:lpstr>Businesses Compete Using Operations</vt:lpstr>
      <vt:lpstr>Why Some Organizations Fail</vt:lpstr>
      <vt:lpstr>Hierarchical Planning</vt:lpstr>
      <vt:lpstr>Mission, Goals, and Strategy</vt:lpstr>
      <vt:lpstr>Mission</vt:lpstr>
      <vt:lpstr>FedEx Mission Statement</vt:lpstr>
      <vt:lpstr>Goals</vt:lpstr>
      <vt:lpstr>Strategies</vt:lpstr>
      <vt:lpstr>Tactics and Operations</vt:lpstr>
      <vt:lpstr>Core Competencies</vt:lpstr>
      <vt:lpstr>Sample Operations Strategies</vt:lpstr>
      <vt:lpstr>Strategy Formulation</vt:lpstr>
      <vt:lpstr>Strategy Formulation (cont.)</vt:lpstr>
      <vt:lpstr>Environmental Scanning</vt:lpstr>
      <vt:lpstr>Key External Factors</vt:lpstr>
      <vt:lpstr>Key Internal Factors</vt:lpstr>
      <vt:lpstr>Operations Strategy</vt:lpstr>
      <vt:lpstr>Strategic OM Decision Areas</vt:lpstr>
      <vt:lpstr>Quality-Based Strategies</vt:lpstr>
      <vt:lpstr>Time-Based Strategies</vt:lpstr>
      <vt:lpstr>Time-Based Strategies (cont.)</vt:lpstr>
      <vt:lpstr>Agile Operations</vt:lpstr>
      <vt:lpstr>The Balanced Scorecard Approach</vt:lpstr>
      <vt:lpstr>The Balanced Scorecard</vt:lpstr>
      <vt:lpstr>Productivity</vt:lpstr>
      <vt:lpstr>Why Productivity Matters</vt:lpstr>
      <vt:lpstr>Productivity Measures</vt:lpstr>
      <vt:lpstr>Productivity Calculation Example</vt:lpstr>
      <vt:lpstr>Solution</vt:lpstr>
      <vt:lpstr>Productivity Growth</vt:lpstr>
      <vt:lpstr>Service Sector Productivity</vt:lpstr>
      <vt:lpstr>Factors Affecting Productivity</vt:lpstr>
      <vt:lpstr>  Improving Productivity</vt:lpstr>
    </vt:vector>
  </TitlesOfParts>
  <Company>David Cook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David Cook</dc:creator>
  <cp:lastModifiedBy>Abdullah T. Alotaibi</cp:lastModifiedBy>
  <cp:revision>82</cp:revision>
  <cp:lastPrinted>1998-04-06T20:15:10Z</cp:lastPrinted>
  <dcterms:created xsi:type="dcterms:W3CDTF">2008-06-30T20:03:26Z</dcterms:created>
  <dcterms:modified xsi:type="dcterms:W3CDTF">2020-09-16T18:01:26Z</dcterms:modified>
</cp:coreProperties>
</file>