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commentAuthors.xml" ContentType="application/vnd.openxmlformats-officedocument.presentationml.commentAuth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3"/>
  </p:notesMasterIdLst>
  <p:handoutMasterIdLst>
    <p:handoutMasterId r:id="rId24"/>
  </p:handoutMasterIdLst>
  <p:sldIdLst>
    <p:sldId id="270" r:id="rId2"/>
    <p:sldId id="334" r:id="rId3"/>
    <p:sldId id="335" r:id="rId4"/>
    <p:sldId id="336" r:id="rId5"/>
    <p:sldId id="337" r:id="rId6"/>
    <p:sldId id="352" r:id="rId7"/>
    <p:sldId id="338" r:id="rId8"/>
    <p:sldId id="339" r:id="rId9"/>
    <p:sldId id="340" r:id="rId10"/>
    <p:sldId id="341" r:id="rId11"/>
    <p:sldId id="342" r:id="rId12"/>
    <p:sldId id="343" r:id="rId13"/>
    <p:sldId id="344" r:id="rId14"/>
    <p:sldId id="345" r:id="rId15"/>
    <p:sldId id="346" r:id="rId16"/>
    <p:sldId id="347" r:id="rId17"/>
    <p:sldId id="348" r:id="rId18"/>
    <p:sldId id="349" r:id="rId19"/>
    <p:sldId id="350" r:id="rId20"/>
    <p:sldId id="351" r:id="rId21"/>
    <p:sldId id="298" r:id="rId22"/>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effrey Holcomb" initials="" lastIdx="3" clrIdx="0"/>
  <p:cmAuthor id="1" name="Ruchi Sachdev" initials="" lastIdx="8" clrIdx="1"/>
  <p:cmAuthor id="2" name="Sarah Reusché" initials="" lastIdx="13" clrIdx="2"/>
  <p:cmAuthor id="3" name="Nitin Shankar" initials="" lastIdx="6" clrIdx="3"/>
  <p:cmAuthor id="4" name="Kristen Flathman" initials="" lastIdx="1" clrIdx="4"/>
  <p:cmAuthor id="5" name="Ben Schroeter" initials="" lastIdx="0"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E6E6E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40F9630F-82C1-40B7-BC3A-925EFCFF5E92}">
  <a:tblStyle styleId="{40F9630F-82C1-40B7-BC3A-925EFCFF5E92}" styleName="Table_0">
    <a:wholeTbl>
      <a:tcTxStyle b="off" i="off">
        <a:font>
          <a:latin typeface="Arial"/>
          <a:ea typeface="Arial"/>
          <a:cs typeface="Arial"/>
        </a:font>
        <a:schemeClr val="dk1"/>
      </a:tcTxStyle>
      <a:tcStyle>
        <a:tcBdr>
          <a:left>
            <a:ln w="9525" cap="flat" cmpd="sng">
              <a:solidFill>
                <a:srgbClr val="000000">
                  <a:alpha val="0"/>
                </a:srgbClr>
              </a:solidFill>
              <a:prstDash val="solid"/>
              <a:round/>
              <a:headEnd type="none" w="med" len="med"/>
              <a:tailEnd type="none" w="med" len="med"/>
            </a:ln>
          </a:left>
          <a:right>
            <a:ln w="9525" cap="flat" cmpd="sng">
              <a:solidFill>
                <a:srgbClr val="000000">
                  <a:alpha val="0"/>
                </a:srgbClr>
              </a:solidFill>
              <a:prstDash val="solid"/>
              <a:round/>
              <a:headEnd type="none" w="med" len="med"/>
              <a:tailEnd type="none" w="med" len="med"/>
            </a:ln>
          </a:right>
          <a:top>
            <a:ln w="12700" cap="flat" cmpd="sng">
              <a:solidFill>
                <a:schemeClr val="accent1"/>
              </a:solidFill>
              <a:prstDash val="solid"/>
              <a:round/>
              <a:headEnd type="none" w="med" len="med"/>
              <a:tailEnd type="none" w="med" len="med"/>
            </a:ln>
          </a:top>
          <a:bottom>
            <a:ln w="12700" cap="flat" cmpd="sng">
              <a:solidFill>
                <a:schemeClr val="accent1"/>
              </a:solidFill>
              <a:prstDash val="solid"/>
              <a:round/>
              <a:headEnd type="none" w="med" len="med"/>
              <a:tailEnd type="none" w="med" len="med"/>
            </a:ln>
          </a:bottom>
          <a:insideH>
            <a:ln w="9525" cap="flat" cmpd="sng">
              <a:solidFill>
                <a:srgbClr val="000000">
                  <a:alpha val="0"/>
                </a:srgbClr>
              </a:solidFill>
              <a:prstDash val="solid"/>
              <a:round/>
              <a:headEnd type="none" w="med" len="med"/>
              <a:tailEnd type="none" w="med" len="med"/>
            </a:ln>
          </a:insideH>
          <a:insideV>
            <a:ln w="9525" cap="flat" cmpd="sng">
              <a:solidFill>
                <a:srgbClr val="000000">
                  <a:alpha val="0"/>
                </a:srgbClr>
              </a:solidFill>
              <a:prstDash val="solid"/>
              <a:round/>
              <a:headEnd type="none" w="med" len="med"/>
              <a:tailEnd type="none" w="med" len="med"/>
            </a:ln>
          </a:insideV>
        </a:tcBdr>
        <a:fill>
          <a:solidFill>
            <a:srgbClr val="FFFFFF">
              <a:alpha val="0"/>
            </a:srgbClr>
          </a:solid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i="off"/>
      <a:tcStyle>
        <a:tcBdr/>
      </a:tcStyle>
    </a:lastCol>
    <a:firstCol>
      <a:tcTxStyle b="on" i="off"/>
      <a:tcStyle>
        <a:tcBdr/>
      </a:tcStyle>
    </a:firstCol>
    <a:lastRow>
      <a:tcTxStyle b="on" i="off"/>
      <a:tcStyle>
        <a:tcBdr>
          <a:top>
            <a:ln w="12700" cap="flat" cmpd="sng">
              <a:solidFill>
                <a:schemeClr val="accent1"/>
              </a:solidFill>
              <a:prstDash val="solid"/>
              <a:round/>
              <a:headEnd type="none" w="med" len="med"/>
              <a:tailEnd type="none" w="med" len="med"/>
            </a:ln>
          </a:top>
        </a:tcBdr>
        <a:fill>
          <a:solidFill>
            <a:srgbClr val="FFFFFF">
              <a:alpha val="0"/>
            </a:srgbClr>
          </a:solidFill>
        </a:fill>
      </a:tcStyle>
    </a:lastRow>
    <a:firstRow>
      <a:tcTxStyle b="on" i="off"/>
      <a:tcStyle>
        <a:tcBdr>
          <a:bottom>
            <a:ln w="12700" cap="flat" cmpd="sng">
              <a:solidFill>
                <a:schemeClr val="accent1"/>
              </a:solidFill>
              <a:prstDash val="solid"/>
              <a:round/>
              <a:headEnd type="none" w="med" len="med"/>
              <a:tailEnd type="none" w="med" len="med"/>
            </a:ln>
          </a:bottom>
        </a:tcBdr>
        <a:fill>
          <a:solidFill>
            <a:srgbClr val="FFFFFF">
              <a:alpha val="0"/>
            </a:srgb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4579" autoAdjust="0"/>
    <p:restoredTop sz="86410" autoAdjust="0"/>
  </p:normalViewPr>
  <p:slideViewPr>
    <p:cSldViewPr snapToGrid="0" snapToObjects="1">
      <p:cViewPr varScale="1">
        <p:scale>
          <a:sx n="96" d="100"/>
          <a:sy n="96" d="100"/>
        </p:scale>
        <p:origin x="-504" y="-108"/>
      </p:cViewPr>
      <p:guideLst>
        <p:guide orient="horz" pos="2160"/>
        <p:guide pos="2880"/>
      </p:guideLst>
    </p:cSldViewPr>
  </p:slideViewPr>
  <p:outlineViewPr>
    <p:cViewPr>
      <p:scale>
        <a:sx n="33" d="100"/>
        <a:sy n="33" d="100"/>
      </p:scale>
      <p:origin x="0" y="-12600"/>
    </p:cViewPr>
  </p:outlineViewPr>
  <p:notesTextViewPr>
    <p:cViewPr>
      <p:scale>
        <a:sx n="100" d="100"/>
        <a:sy n="100" d="100"/>
      </p:scale>
      <p:origin x="0" y="0"/>
    </p:cViewPr>
  </p:notesTextViewPr>
  <p:sorterViewPr>
    <p:cViewPr>
      <p:scale>
        <a:sx n="66" d="100"/>
        <a:sy n="66" d="100"/>
      </p:scale>
      <p:origin x="0" y="-2154"/>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85CB01-6679-D646-ACB3-8B04B786C15F}" type="datetimeFigureOut">
              <a:rPr lang="en-US" smtClean="0"/>
              <a:pPr/>
              <a:t>8/4/2022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2AC0F4D-8A6F-1C4A-B6BF-1558431E4F79}" type="slidenum">
              <a:rPr lang="en-US" smtClean="0"/>
              <a:pPr/>
              <a:t>‹#›</a:t>
            </a:fld>
            <a:endParaRPr lang="en-US"/>
          </a:p>
        </p:txBody>
      </p:sp>
    </p:spTree>
    <p:extLst>
      <p:ext uri="{BB962C8B-B14F-4D97-AF65-F5344CB8AC3E}">
        <p14:creationId xmlns:p14="http://schemas.microsoft.com/office/powerpoint/2010/main" xmlns="" val="35540630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4" name="Shape 4"/>
          <p:cNvSpPr txBox="1">
            <a:spLocks noGrp="1"/>
          </p:cNvSpPr>
          <p:nvPr>
            <p:ph type="dt" idx="10"/>
          </p:nvPr>
        </p:nvSpPr>
        <p:spPr>
          <a:xfrm>
            <a:off x="3884612" y="0"/>
            <a:ext cx="2971799" cy="457200"/>
          </a:xfrm>
          <a:prstGeom prst="rect">
            <a:avLst/>
          </a:prstGeom>
          <a:noFill/>
          <a:ln>
            <a:noFill/>
          </a:ln>
        </p:spPr>
        <p:txBody>
          <a:bodyPr lIns="91425" tIns="91425" rIns="91425" bIns="91425" anchor="t" anchorCtr="0"/>
          <a:lstStyle>
            <a:lvl1pPr marL="0" marR="0" lvl="0" indent="0" algn="r" rtl="0">
              <a:spcBef>
                <a:spcPts val="0"/>
              </a:spcBef>
              <a:buNone/>
              <a:defRPr sz="12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5" name="Shape 5"/>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Arial"/>
                <a:ea typeface="Arial"/>
                <a:cs typeface="Arial"/>
                <a:sym typeface="Arial"/>
              </a:defRPr>
            </a:lvl1pPr>
            <a:lvl2pPr marL="457200" marR="0" lvl="1" indent="0" algn="l" rtl="0">
              <a:spcBef>
                <a:spcPts val="0"/>
              </a:spcBef>
              <a:buNone/>
              <a:defRPr sz="1200" b="0" i="0" u="none" strike="noStrike" cap="none">
                <a:solidFill>
                  <a:schemeClr val="dk1"/>
                </a:solidFill>
                <a:latin typeface="Arial"/>
                <a:ea typeface="Arial"/>
                <a:cs typeface="Arial"/>
                <a:sym typeface="Arial"/>
              </a:defRPr>
            </a:lvl2pPr>
            <a:lvl3pPr marL="914400" marR="0" lvl="2" indent="0" algn="l" rtl="0">
              <a:spcBef>
                <a:spcPts val="0"/>
              </a:spcBef>
              <a:buNone/>
              <a:defRPr sz="1200" b="0" i="0" u="none" strike="noStrike" cap="none">
                <a:solidFill>
                  <a:schemeClr val="dk1"/>
                </a:solidFill>
                <a:latin typeface="Arial"/>
                <a:ea typeface="Arial"/>
                <a:cs typeface="Arial"/>
                <a:sym typeface="Arial"/>
              </a:defRPr>
            </a:lvl3pPr>
            <a:lvl4pPr marL="1371600" marR="0" lvl="3" indent="0" algn="l" rtl="0">
              <a:spcBef>
                <a:spcPts val="0"/>
              </a:spcBef>
              <a:buNone/>
              <a:defRPr sz="1200" b="0" i="0" u="none" strike="noStrike" cap="none">
                <a:solidFill>
                  <a:schemeClr val="dk1"/>
                </a:solidFill>
                <a:latin typeface="Arial"/>
                <a:ea typeface="Arial"/>
                <a:cs typeface="Arial"/>
                <a:sym typeface="Arial"/>
              </a:defRPr>
            </a:lvl4pPr>
            <a:lvl5pPr marL="1828800" marR="0" lvl="4" indent="0" algn="l" rtl="0">
              <a:spcBef>
                <a:spcPts val="0"/>
              </a:spcBef>
              <a:buNone/>
              <a:defRPr sz="1200" b="0" i="0" u="none" strike="noStrike" cap="none">
                <a:solidFill>
                  <a:schemeClr val="dk1"/>
                </a:solidFill>
                <a:latin typeface="Arial"/>
                <a:ea typeface="Arial"/>
                <a:cs typeface="Arial"/>
                <a:sym typeface="Arial"/>
              </a:defRPr>
            </a:lvl5pPr>
            <a:lvl6pPr marL="2286000" marR="0" lvl="5" indent="0" algn="l" rtl="0">
              <a:spcBef>
                <a:spcPts val="0"/>
              </a:spcBef>
              <a:buNone/>
              <a:defRPr sz="1200" b="0" i="0" u="none" strike="noStrike" cap="none">
                <a:solidFill>
                  <a:schemeClr val="dk1"/>
                </a:solidFill>
                <a:latin typeface="Arial"/>
                <a:ea typeface="Arial"/>
                <a:cs typeface="Arial"/>
                <a:sym typeface="Arial"/>
              </a:defRPr>
            </a:lvl6pPr>
            <a:lvl7pPr marL="2743200" marR="0" lvl="6" indent="0" algn="l" rtl="0">
              <a:spcBef>
                <a:spcPts val="0"/>
              </a:spcBef>
              <a:buNone/>
              <a:defRPr sz="1200" b="0" i="0" u="none" strike="noStrike" cap="none">
                <a:solidFill>
                  <a:schemeClr val="dk1"/>
                </a:solidFill>
                <a:latin typeface="Arial"/>
                <a:ea typeface="Arial"/>
                <a:cs typeface="Arial"/>
                <a:sym typeface="Arial"/>
              </a:defRPr>
            </a:lvl7pPr>
            <a:lvl8pPr marL="3200400" marR="0" lvl="7" indent="0" algn="l" rtl="0">
              <a:spcBef>
                <a:spcPts val="0"/>
              </a:spcBef>
              <a:buNone/>
              <a:defRPr sz="1200" b="0" i="0" u="none" strike="noStrike" cap="none">
                <a:solidFill>
                  <a:schemeClr val="dk1"/>
                </a:solidFill>
                <a:latin typeface="Arial"/>
                <a:ea typeface="Arial"/>
                <a:cs typeface="Arial"/>
                <a:sym typeface="Arial"/>
              </a:defRPr>
            </a:lvl8pPr>
            <a:lvl9pPr marL="3657600" marR="0" lvl="8" indent="0" algn="l" rtl="0">
              <a:spcBef>
                <a:spcPts val="0"/>
              </a:spcBef>
              <a:buNone/>
              <a:defRPr sz="1200" b="0" i="0" u="none" strike="noStrike" cap="none">
                <a:solidFill>
                  <a:schemeClr val="dk1"/>
                </a:solidFill>
                <a:latin typeface="Arial"/>
                <a:ea typeface="Arial"/>
                <a:cs typeface="Arial"/>
                <a:sym typeface="Arial"/>
              </a:defRPr>
            </a:lvl9pPr>
          </a:lstStyle>
          <a:p>
            <a:endParaRPr/>
          </a:p>
        </p:txBody>
      </p:sp>
      <p:sp>
        <p:nvSpPr>
          <p:cNvPr id="7" name="Shape 7"/>
          <p:cNvSpPr txBox="1">
            <a:spLocks noGrp="1"/>
          </p:cNvSpPr>
          <p:nvPr>
            <p:ph type="ftr" idx="11"/>
          </p:nvPr>
        </p:nvSpPr>
        <p:spPr>
          <a:xfrm>
            <a:off x="0" y="8685213"/>
            <a:ext cx="2971799" cy="457200"/>
          </a:xfrm>
          <a:prstGeom prst="rect">
            <a:avLst/>
          </a:prstGeom>
          <a:noFill/>
          <a:ln>
            <a:noFill/>
          </a:ln>
        </p:spPr>
        <p:txBody>
          <a:bodyPr lIns="91425" tIns="91425" rIns="91425" bIns="91425" anchor="b" anchorCtr="0"/>
          <a:lstStyle>
            <a:lvl1pPr marL="0" marR="0" lvl="0" indent="0" algn="l" rtl="0">
              <a:spcBef>
                <a:spcPts val="0"/>
              </a:spcBef>
              <a:buNone/>
              <a:defRPr sz="12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8" name="Shape 8"/>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Arial"/>
                <a:ea typeface="Arial"/>
                <a:cs typeface="Arial"/>
                <a:sym typeface="Arial"/>
              </a:rPr>
              <a:pPr marL="0" marR="0" lvl="0" indent="0" algn="r" rtl="0">
                <a:spcBef>
                  <a:spcPts val="0"/>
                </a:spcBef>
                <a:buSzPct val="25000"/>
                <a:buNone/>
              </a:pPr>
              <a:t>‹#›</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xmlns="" val="2457102709"/>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Shape 19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r>
              <a:rPr lang="en-US" sz="1200" b="0" i="0" u="none" strike="noStrike" kern="1200" cap="none" dirty="0" smtClean="0">
                <a:solidFill>
                  <a:schemeClr val="dk1"/>
                </a:solidFill>
                <a:latin typeface="Arial"/>
                <a:ea typeface="Arial"/>
                <a:cs typeface="Arial"/>
                <a:sym typeface="Arial"/>
              </a:rPr>
              <a:t>If this PowerPoint presentation contains mathematical equations, you may need to check that your computer has the following installed:</a:t>
            </a:r>
          </a:p>
          <a:p>
            <a:r>
              <a:rPr lang="en-US" sz="1200" b="0" i="0" u="none" strike="noStrike" kern="1200" cap="none" dirty="0" smtClean="0">
                <a:solidFill>
                  <a:schemeClr val="dk1"/>
                </a:solidFill>
                <a:latin typeface="Arial"/>
                <a:ea typeface="Arial"/>
                <a:cs typeface="Arial"/>
                <a:sym typeface="Arial"/>
              </a:rPr>
              <a:t>1) MathType Plugin</a:t>
            </a:r>
          </a:p>
          <a:p>
            <a:r>
              <a:rPr lang="en-US" sz="1200" b="0" i="0" u="none" strike="noStrike" kern="1200" cap="none" dirty="0" smtClean="0">
                <a:solidFill>
                  <a:schemeClr val="dk1"/>
                </a:solidFill>
                <a:latin typeface="Arial"/>
                <a:ea typeface="Arial"/>
                <a:cs typeface="Arial"/>
                <a:sym typeface="Arial"/>
              </a:rPr>
              <a:t>2) Math Player (free versions available)</a:t>
            </a:r>
          </a:p>
          <a:p>
            <a:r>
              <a:rPr lang="en-US" sz="1200" b="0" i="0" u="none" strike="noStrike" kern="1200" cap="none" dirty="0" smtClean="0">
                <a:solidFill>
                  <a:schemeClr val="dk1"/>
                </a:solidFill>
                <a:latin typeface="Arial"/>
                <a:ea typeface="Arial"/>
                <a:cs typeface="Arial"/>
                <a:sym typeface="Arial"/>
              </a:rPr>
              <a:t>3) NVDA Reader (free versions available)</a:t>
            </a:r>
            <a:endParaRPr lang="en-US" dirty="0"/>
          </a:p>
        </p:txBody>
      </p:sp>
      <p:sp>
        <p:nvSpPr>
          <p:cNvPr id="193" name="Shape 19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pPr marL="0" marR="0" lvl="0" indent="0" algn="r" rtl="0">
                <a:spcBef>
                  <a:spcPts val="0"/>
                </a:spcBef>
                <a:buSzPct val="25000"/>
                <a:buNone/>
              </a:pPr>
              <a:t>2</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xmlns="" val="7998311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pPr marL="0" marR="0" lvl="0" indent="0" algn="r" rtl="0">
                <a:spcBef>
                  <a:spcPts val="0"/>
                </a:spcBef>
                <a:buSzPct val="25000"/>
                <a:buNone/>
              </a:pPr>
              <a:t>9</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xmlns="" val="202760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0"/>
        <p:cNvGrpSpPr/>
        <p:nvPr/>
      </p:nvGrpSpPr>
      <p:grpSpPr>
        <a:xfrm>
          <a:off x="0" y="0"/>
          <a:ext cx="0" cy="0"/>
          <a:chOff x="0" y="0"/>
          <a:chExt cx="0" cy="0"/>
        </a:xfrm>
      </p:grpSpPr>
      <p:sp>
        <p:nvSpPr>
          <p:cNvPr id="381" name="Shape 38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82" name="Shape 38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dirty="0"/>
          </a:p>
        </p:txBody>
      </p:sp>
      <p:sp>
        <p:nvSpPr>
          <p:cNvPr id="383" name="Shape 383"/>
          <p:cNvSpPr txBox="1">
            <a:spLocks noGrp="1"/>
          </p:cNvSpPr>
          <p:nvPr>
            <p:ph type="sldNum" idx="12"/>
          </p:nvPr>
        </p:nvSpPr>
        <p:spPr>
          <a:xfrm>
            <a:off x="3884612" y="8685213"/>
            <a:ext cx="2971800"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pPr lvl="0">
                <a:spcBef>
                  <a:spcPts val="0"/>
                </a:spcBef>
                <a:buClr>
                  <a:srgbClr val="000000"/>
                </a:buClr>
                <a:buSzPct val="25000"/>
                <a:buFont typeface="Arial"/>
                <a:buNone/>
              </a:pPr>
              <a:t>21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Shape 24"/>
        <p:cNvGrpSpPr/>
        <p:nvPr/>
      </p:nvGrpSpPr>
      <p:grpSpPr>
        <a:xfrm>
          <a:off x="0" y="0"/>
          <a:ext cx="0" cy="0"/>
          <a:chOff x="0" y="0"/>
          <a:chExt cx="0" cy="0"/>
        </a:xfrm>
      </p:grpSpPr>
      <p:sp>
        <p:nvSpPr>
          <p:cNvPr id="25" name="Shape 25"/>
          <p:cNvSpPr txBox="1">
            <a:spLocks noGrp="1"/>
          </p:cNvSpPr>
          <p:nvPr>
            <p:ph type="title"/>
          </p:nvPr>
        </p:nvSpPr>
        <p:spPr>
          <a:xfrm>
            <a:off x="457200" y="215371"/>
            <a:ext cx="8229600" cy="1097279"/>
          </a:xfrm>
          <a:prstGeom prst="rect">
            <a:avLst/>
          </a:prstGeom>
          <a:noFill/>
          <a:ln>
            <a:noFill/>
          </a:ln>
        </p:spPr>
        <p:txBody>
          <a:bodyPr lIns="91425" tIns="91425" rIns="91425" bIns="91425" anchor="b" anchorCtr="0"/>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7" name="Shape 27"/>
          <p:cNvSpPr txBox="1">
            <a:spLocks noGrp="1"/>
          </p:cNvSpPr>
          <p:nvPr>
            <p:ph type="ftr" idx="11"/>
          </p:nvPr>
        </p:nvSpPr>
        <p:spPr>
          <a:xfrm>
            <a:off x="93969" y="6172200"/>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28" name="Shape 28"/>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29" name="Shape 29"/>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pPr marL="0" marR="0" lvl="0" indent="0" algn="r" rtl="0">
                <a:spcBef>
                  <a:spcPts val="0"/>
                </a:spcBef>
                <a:buSzPct val="25000"/>
                <a:buNone/>
              </a:pPr>
              <a:t>‹#›</a:t>
            </a:fld>
            <a:endParaRPr lang="en-US" sz="900" b="0" i="0" u="none" strike="noStrike" cap="none">
              <a:solidFill>
                <a:schemeClr val="lt1"/>
              </a:solidFill>
              <a:latin typeface="Arial"/>
              <a:ea typeface="Arial"/>
              <a:cs typeface="Arial"/>
              <a:sym typeface="Arial"/>
            </a:endParaRPr>
          </a:p>
        </p:txBody>
      </p:sp>
      <p:sp>
        <p:nvSpPr>
          <p:cNvPr id="7" name="Shape 16"/>
          <p:cNvSpPr txBox="1"/>
          <p:nvPr userDrawn="1"/>
        </p:nvSpPr>
        <p:spPr>
          <a:xfrm>
            <a:off x="1600200" y="6429344"/>
            <a:ext cx="7162799" cy="200054"/>
          </a:xfrm>
          <a:prstGeom prst="rect">
            <a:avLst/>
          </a:prstGeom>
          <a:noFill/>
          <a:ln>
            <a:noFill/>
          </a:ln>
        </p:spPr>
        <p:txBody>
          <a:bodyPr lIns="91425" tIns="45700" rIns="91425" bIns="45700" anchor="t" anchorCtr="0">
            <a:noAutofit/>
          </a:bodyPr>
          <a:lstStyle/>
          <a:p>
            <a:pPr algn="r"/>
            <a:r>
              <a:rPr lang="en-US" altLang="en-US" sz="1200" dirty="0" smtClean="0">
                <a:latin typeface="Verdana"/>
                <a:ea typeface="Verdana" panose="020B0604030504040204" pitchFamily="34" charset="0"/>
                <a:cs typeface="Verdana" panose="020B0604030504040204" pitchFamily="34" charset="0"/>
              </a:rPr>
              <a:t>Copyright © 2018, 2014 Pearson Education, Inc. All Rights Reserved</a:t>
            </a:r>
            <a:endParaRPr lang="en-US" sz="1200" dirty="0"/>
          </a:p>
        </p:txBody>
      </p:sp>
      <p:sp>
        <p:nvSpPr>
          <p:cNvPr id="3" name="Content Placeholder 2"/>
          <p:cNvSpPr>
            <a:spLocks noGrp="1"/>
          </p:cNvSpPr>
          <p:nvPr>
            <p:ph sz="quarter" idx="13"/>
          </p:nvPr>
        </p:nvSpPr>
        <p:spPr>
          <a:xfrm>
            <a:off x="457200" y="1600200"/>
            <a:ext cx="8232775" cy="4525963"/>
          </a:xfrm>
        </p:spPr>
        <p:txBody>
          <a:bodyPr/>
          <a:lstStyle>
            <a:lvl1pPr indent="-256032">
              <a:defRPr sz="2400">
                <a:latin typeface="+mn-lt"/>
              </a:defRPr>
            </a:lvl1pPr>
            <a:lvl2pPr indent="-283464">
              <a:defRPr sz="2400">
                <a:latin typeface="+mn-lt"/>
              </a:defRPr>
            </a:lvl2pPr>
            <a:lvl3pPr indent="-228600">
              <a:defRPr sz="2400">
                <a:latin typeface="+mn-lt"/>
              </a:defRPr>
            </a:lvl3pPr>
            <a:lvl4pPr indent="-228600">
              <a:defRPr sz="2400">
                <a:latin typeface="+mn-lt"/>
              </a:defRPr>
            </a:lvl4pPr>
            <a:lvl5pPr indent="-228600">
              <a:defRPr sz="2400">
                <a:latin typeface="+mn-lt"/>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Shape 24"/>
        <p:cNvGrpSpPr/>
        <p:nvPr/>
      </p:nvGrpSpPr>
      <p:grpSpPr>
        <a:xfrm>
          <a:off x="0" y="0"/>
          <a:ext cx="0" cy="0"/>
          <a:chOff x="0" y="0"/>
          <a:chExt cx="0" cy="0"/>
        </a:xfrm>
      </p:grpSpPr>
      <p:sp>
        <p:nvSpPr>
          <p:cNvPr id="25" name="Shape 25"/>
          <p:cNvSpPr txBox="1">
            <a:spLocks noGrp="1"/>
          </p:cNvSpPr>
          <p:nvPr>
            <p:ph type="title"/>
          </p:nvPr>
        </p:nvSpPr>
        <p:spPr>
          <a:xfrm>
            <a:off x="457200" y="215371"/>
            <a:ext cx="8229600" cy="1097279"/>
          </a:xfrm>
          <a:prstGeom prst="rect">
            <a:avLst/>
          </a:prstGeom>
          <a:noFill/>
          <a:ln>
            <a:noFill/>
          </a:ln>
        </p:spPr>
        <p:txBody>
          <a:bodyPr lIns="91425" tIns="91425" rIns="91425" bIns="91425" anchor="b" anchorCtr="0"/>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7" name="Shape 27"/>
          <p:cNvSpPr txBox="1">
            <a:spLocks noGrp="1"/>
          </p:cNvSpPr>
          <p:nvPr>
            <p:ph type="ftr" idx="11"/>
          </p:nvPr>
        </p:nvSpPr>
        <p:spPr>
          <a:xfrm>
            <a:off x="93969" y="6172200"/>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28" name="Shape 28"/>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29" name="Shape 29"/>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pPr marL="0" marR="0" lvl="0" indent="0" algn="r" rtl="0">
                <a:spcBef>
                  <a:spcPts val="0"/>
                </a:spcBef>
                <a:buSzPct val="25000"/>
                <a:buNone/>
              </a:pPr>
              <a:t>‹#›</a:t>
            </a:fld>
            <a:endParaRPr lang="en-US" sz="900" b="0" i="0" u="none" strike="noStrike" cap="none">
              <a:solidFill>
                <a:schemeClr val="lt1"/>
              </a:solidFill>
              <a:latin typeface="Arial"/>
              <a:ea typeface="Arial"/>
              <a:cs typeface="Arial"/>
              <a:sym typeface="Arial"/>
            </a:endParaRPr>
          </a:p>
        </p:txBody>
      </p:sp>
      <p:sp>
        <p:nvSpPr>
          <p:cNvPr id="7" name="Shape 16"/>
          <p:cNvSpPr txBox="1"/>
          <p:nvPr userDrawn="1"/>
        </p:nvSpPr>
        <p:spPr>
          <a:xfrm>
            <a:off x="1600200" y="6429344"/>
            <a:ext cx="7162799" cy="200054"/>
          </a:xfrm>
          <a:prstGeom prst="rect">
            <a:avLst/>
          </a:prstGeom>
          <a:noFill/>
          <a:ln>
            <a:noFill/>
          </a:ln>
        </p:spPr>
        <p:txBody>
          <a:bodyPr lIns="91425" tIns="45700" rIns="91425" bIns="45700" anchor="t" anchorCtr="0">
            <a:noAutofit/>
          </a:bodyPr>
          <a:lstStyle/>
          <a:p>
            <a:pPr algn="r"/>
            <a:r>
              <a:rPr lang="en-US" altLang="en-US" sz="1200" dirty="0" smtClean="0">
                <a:latin typeface="Verdana"/>
                <a:ea typeface="Verdana" panose="020B0604030504040204" pitchFamily="34" charset="0"/>
                <a:cs typeface="Verdana" panose="020B0604030504040204" pitchFamily="34" charset="0"/>
              </a:rPr>
              <a:t>Copyright © 2018, 2014 Pearson Education, Inc. All Rights Reserved</a:t>
            </a:r>
            <a:endParaRPr lang="en-US" sz="1200" dirty="0"/>
          </a:p>
        </p:txBody>
      </p:sp>
      <p:sp>
        <p:nvSpPr>
          <p:cNvPr id="3" name="Content Placeholder 2"/>
          <p:cNvSpPr>
            <a:spLocks noGrp="1"/>
          </p:cNvSpPr>
          <p:nvPr>
            <p:ph sz="quarter" idx="13"/>
          </p:nvPr>
        </p:nvSpPr>
        <p:spPr>
          <a:xfrm>
            <a:off x="457200" y="1600200"/>
            <a:ext cx="8232775" cy="433699"/>
          </a:xfrm>
        </p:spPr>
        <p:txBody>
          <a:bodyPr/>
          <a:lstStyle>
            <a:lvl1pPr indent="-256032">
              <a:defRPr sz="2400">
                <a:latin typeface="+mn-lt"/>
              </a:defRPr>
            </a:lvl1pPr>
            <a:lvl2pPr indent="-283464">
              <a:defRPr sz="2400">
                <a:latin typeface="+mn-lt"/>
              </a:defRPr>
            </a:lvl2pPr>
            <a:lvl3pPr indent="-228600">
              <a:defRPr sz="2400">
                <a:latin typeface="+mn-lt"/>
              </a:defRPr>
            </a:lvl3pPr>
            <a:lvl4pPr indent="-228600">
              <a:defRPr sz="2400">
                <a:latin typeface="+mn-lt"/>
              </a:defRPr>
            </a:lvl4pPr>
            <a:lvl5pPr indent="-228600">
              <a:defRPr sz="2400">
                <a:latin typeface="+mn-lt"/>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quarter" idx="14"/>
          </p:nvPr>
        </p:nvSpPr>
        <p:spPr>
          <a:xfrm>
            <a:off x="457200" y="2162175"/>
            <a:ext cx="8305800" cy="434975"/>
          </a:xfrm>
        </p:spPr>
        <p:txBody>
          <a:bodyPr/>
          <a:lstStyle>
            <a:lvl1pPr indent="-256032">
              <a:defRPr sz="2400">
                <a:latin typeface="+mn-lt"/>
              </a:defRPr>
            </a:lvl1pPr>
            <a:lvl2pPr indent="-283464">
              <a:defRPr sz="2400">
                <a:latin typeface="+mn-lt"/>
              </a:defRPr>
            </a:lvl2pPr>
            <a:lvl3pPr indent="-228600">
              <a:defRPr sz="2400">
                <a:latin typeface="+mn-lt"/>
              </a:defRPr>
            </a:lvl3pPr>
            <a:lvl4pPr indent="-228600">
              <a:defRPr sz="2400">
                <a:latin typeface="+mn-lt"/>
              </a:defRPr>
            </a:lvl4pPr>
            <a:lvl5pPr indent="-228600">
              <a:defRPr sz="2400">
                <a:latin typeface="+mn-lt"/>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Content Placeholder 4"/>
          <p:cNvSpPr>
            <a:spLocks noGrp="1"/>
          </p:cNvSpPr>
          <p:nvPr>
            <p:ph sz="quarter" idx="15"/>
          </p:nvPr>
        </p:nvSpPr>
        <p:spPr>
          <a:xfrm>
            <a:off x="457200" y="2725738"/>
            <a:ext cx="8305800" cy="436562"/>
          </a:xfrm>
        </p:spPr>
        <p:txBody>
          <a:bodyPr/>
          <a:lstStyle>
            <a:lvl1pPr indent="-256032">
              <a:defRPr sz="2400">
                <a:latin typeface="+mn-lt"/>
              </a:defRPr>
            </a:lvl1pPr>
            <a:lvl2pPr indent="-283464">
              <a:defRPr sz="2400">
                <a:latin typeface="+mn-lt"/>
              </a:defRPr>
            </a:lvl2pPr>
            <a:lvl3pPr indent="-228600">
              <a:defRPr sz="2400">
                <a:latin typeface="+mn-lt"/>
              </a:defRPr>
            </a:lvl3pPr>
            <a:lvl4pPr indent="-228600">
              <a:defRPr sz="2400">
                <a:latin typeface="+mn-lt"/>
              </a:defRPr>
            </a:lvl4pPr>
            <a:lvl5pPr indent="-228600">
              <a:defRPr sz="2400">
                <a:latin typeface="+mn-lt"/>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Content Placeholder 5"/>
          <p:cNvSpPr>
            <a:spLocks noGrp="1"/>
          </p:cNvSpPr>
          <p:nvPr>
            <p:ph sz="quarter" idx="16"/>
          </p:nvPr>
        </p:nvSpPr>
        <p:spPr>
          <a:xfrm>
            <a:off x="457200" y="3338513"/>
            <a:ext cx="8396288" cy="455612"/>
          </a:xfrm>
        </p:spPr>
        <p:txBody>
          <a:bodyPr/>
          <a:lstStyle>
            <a:lvl1pPr indent="-256032">
              <a:defRPr sz="2400">
                <a:latin typeface="+mn-lt"/>
              </a:defRPr>
            </a:lvl1pPr>
            <a:lvl2pPr indent="-283464">
              <a:defRPr sz="2400">
                <a:latin typeface="+mn-lt"/>
              </a:defRPr>
            </a:lvl2pPr>
            <a:lvl3pPr indent="-228600">
              <a:defRPr sz="2400">
                <a:latin typeface="+mn-lt"/>
              </a:defRPr>
            </a:lvl3pPr>
            <a:lvl4pPr indent="-228600">
              <a:defRPr sz="2400">
                <a:latin typeface="+mn-lt"/>
              </a:defRPr>
            </a:lvl4pPr>
            <a:lvl5pPr indent="-228600">
              <a:defRPr sz="2400">
                <a:latin typeface="+mn-lt"/>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Content Placeholder 6"/>
          <p:cNvSpPr>
            <a:spLocks noGrp="1"/>
          </p:cNvSpPr>
          <p:nvPr>
            <p:ph sz="quarter" idx="17"/>
          </p:nvPr>
        </p:nvSpPr>
        <p:spPr>
          <a:xfrm>
            <a:off x="457200" y="3900488"/>
            <a:ext cx="8396288" cy="422275"/>
          </a:xfrm>
        </p:spPr>
        <p:txBody>
          <a:bodyPr/>
          <a:lstStyle>
            <a:lvl1pPr indent="-256032">
              <a:defRPr sz="2400">
                <a:latin typeface="+mn-lt"/>
              </a:defRPr>
            </a:lvl1pPr>
            <a:lvl2pPr indent="-283464">
              <a:defRPr sz="2400">
                <a:latin typeface="+mn-lt"/>
              </a:defRPr>
            </a:lvl2pPr>
            <a:lvl3pPr indent="-228600">
              <a:defRPr sz="2400">
                <a:latin typeface="+mn-lt"/>
              </a:defRPr>
            </a:lvl3pPr>
            <a:lvl4pPr indent="-228600">
              <a:defRPr sz="2400">
                <a:latin typeface="+mn-lt"/>
              </a:defRPr>
            </a:lvl4pPr>
            <a:lvl5pPr indent="-228600">
              <a:defRPr sz="2400">
                <a:latin typeface="+mn-lt"/>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Content Placeholder 7"/>
          <p:cNvSpPr>
            <a:spLocks noGrp="1"/>
          </p:cNvSpPr>
          <p:nvPr>
            <p:ph sz="quarter" idx="18"/>
          </p:nvPr>
        </p:nvSpPr>
        <p:spPr>
          <a:xfrm>
            <a:off x="457200" y="4464050"/>
            <a:ext cx="8396288" cy="355600"/>
          </a:xfrm>
        </p:spPr>
        <p:txBody>
          <a:bodyPr/>
          <a:lstStyle>
            <a:lvl1pPr indent="-256032">
              <a:defRPr sz="2400">
                <a:latin typeface="+mn-lt"/>
              </a:defRPr>
            </a:lvl1pPr>
            <a:lvl2pPr indent="-283464">
              <a:defRPr sz="2400">
                <a:latin typeface="+mn-lt"/>
              </a:defRPr>
            </a:lvl2pPr>
            <a:lvl3pPr indent="-228600">
              <a:defRPr sz="2400">
                <a:latin typeface="+mn-lt"/>
              </a:defRPr>
            </a:lvl3pPr>
            <a:lvl4pPr indent="-228600">
              <a:defRPr sz="2400">
                <a:latin typeface="+mn-lt"/>
              </a:defRPr>
            </a:lvl4pPr>
            <a:lvl5pPr indent="-228600">
              <a:defRPr sz="2400">
                <a:latin typeface="+mn-lt"/>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5" name="Content Placeholder 8"/>
          <p:cNvSpPr>
            <a:spLocks noGrp="1"/>
          </p:cNvSpPr>
          <p:nvPr>
            <p:ph sz="quarter" idx="19"/>
          </p:nvPr>
        </p:nvSpPr>
        <p:spPr>
          <a:xfrm>
            <a:off x="457200" y="4975225"/>
            <a:ext cx="8396288" cy="357188"/>
          </a:xfrm>
        </p:spPr>
        <p:txBody>
          <a:bodyPr/>
          <a:lstStyle>
            <a:lvl1pPr indent="-256032">
              <a:defRPr sz="2400">
                <a:latin typeface="+mn-lt"/>
              </a:defRPr>
            </a:lvl1pPr>
            <a:lvl2pPr indent="-283464">
              <a:defRPr sz="2400">
                <a:latin typeface="+mn-lt"/>
              </a:defRPr>
            </a:lvl2pPr>
            <a:lvl3pPr indent="-228600">
              <a:defRPr sz="2400">
                <a:latin typeface="+mn-lt"/>
              </a:defRPr>
            </a:lvl3pPr>
            <a:lvl4pPr indent="-228600">
              <a:defRPr sz="2400">
                <a:latin typeface="+mn-lt"/>
              </a:defRPr>
            </a:lvl4pPr>
            <a:lvl5pPr indent="-228600">
              <a:defRPr sz="2400">
                <a:latin typeface="+mn-lt"/>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7" name="Content Placeholder 9"/>
          <p:cNvSpPr>
            <a:spLocks noGrp="1"/>
          </p:cNvSpPr>
          <p:nvPr>
            <p:ph sz="quarter" idx="20"/>
          </p:nvPr>
        </p:nvSpPr>
        <p:spPr>
          <a:xfrm>
            <a:off x="457200" y="5540375"/>
            <a:ext cx="8464550" cy="392113"/>
          </a:xfrm>
        </p:spPr>
        <p:txBody>
          <a:bodyPr/>
          <a:lstStyle>
            <a:lvl1pPr indent="-256032">
              <a:defRPr sz="2400">
                <a:latin typeface="+mn-lt"/>
              </a:defRPr>
            </a:lvl1pPr>
            <a:lvl2pPr indent="-283464">
              <a:defRPr sz="2400">
                <a:latin typeface="+mn-lt"/>
              </a:defRPr>
            </a:lvl2pPr>
            <a:lvl3pPr indent="-228600">
              <a:defRPr sz="2400">
                <a:latin typeface="+mn-lt"/>
              </a:defRPr>
            </a:lvl3pPr>
            <a:lvl4pPr indent="-228600">
              <a:defRPr sz="2400">
                <a:latin typeface="+mn-lt"/>
              </a:defRPr>
            </a:lvl4pPr>
            <a:lvl5pPr indent="-228600">
              <a:defRPr sz="2400">
                <a:latin typeface="+mn-lt"/>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xmlns="" val="182154575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Chapter Opener">
    <p:spTree>
      <p:nvGrpSpPr>
        <p:cNvPr id="1" name="Shape 37"/>
        <p:cNvGrpSpPr/>
        <p:nvPr/>
      </p:nvGrpSpPr>
      <p:grpSpPr>
        <a:xfrm>
          <a:off x="0" y="0"/>
          <a:ext cx="0" cy="0"/>
          <a:chOff x="0" y="0"/>
          <a:chExt cx="0" cy="0"/>
        </a:xfrm>
      </p:grpSpPr>
      <p:sp>
        <p:nvSpPr>
          <p:cNvPr id="38" name="Shape 38"/>
          <p:cNvSpPr txBox="1">
            <a:spLocks noGrp="1"/>
          </p:cNvSpPr>
          <p:nvPr>
            <p:ph type="title"/>
          </p:nvPr>
        </p:nvSpPr>
        <p:spPr>
          <a:xfrm>
            <a:off x="457200" y="215371"/>
            <a:ext cx="8229600" cy="622828"/>
          </a:xfrm>
          <a:prstGeom prst="rect">
            <a:avLst/>
          </a:prstGeom>
          <a:noFill/>
          <a:ln>
            <a:noFill/>
          </a:ln>
        </p:spPr>
        <p:txBody>
          <a:bodyPr lIns="91425" tIns="91425" rIns="91425" bIns="91425" anchor="t" anchorCtr="0"/>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9" name="Shape 39"/>
          <p:cNvSpPr txBox="1">
            <a:spLocks noGrp="1"/>
          </p:cNvSpPr>
          <p:nvPr>
            <p:ph type="body" idx="1" hasCustomPrompt="1"/>
          </p:nvPr>
        </p:nvSpPr>
        <p:spPr>
          <a:xfrm>
            <a:off x="457200" y="816429"/>
            <a:ext cx="8229600" cy="478970"/>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2000" b="0" i="0" u="none" strike="noStrike" cap="none">
                <a:solidFill>
                  <a:srgbClr val="007FA3"/>
                </a:solidFill>
                <a:latin typeface="+mn-lt"/>
                <a:ea typeface="Arial"/>
                <a:cs typeface="Arial"/>
                <a:sym typeface="Arial"/>
              </a:defRPr>
            </a:lvl1pPr>
            <a:lvl2pPr marL="0" marR="0" lvl="1"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2pPr>
            <a:lvl3pPr marL="0" marR="0" lvl="2" indent="0" algn="l" rtl="0">
              <a:spcBef>
                <a:spcPts val="0"/>
              </a:spcBef>
              <a:buClr>
                <a:srgbClr val="007FA3"/>
              </a:buClr>
              <a:buFont typeface="Noto Sans Symbols"/>
              <a:buNone/>
              <a:defRPr sz="2400" b="0" i="0" u="none" strike="noStrike" cap="none">
                <a:solidFill>
                  <a:schemeClr val="lt1"/>
                </a:solidFill>
                <a:latin typeface="Arial"/>
                <a:ea typeface="Arial"/>
                <a:cs typeface="Arial"/>
                <a:sym typeface="Arial"/>
              </a:defRPr>
            </a:lvl3pPr>
            <a:lvl4pPr marL="0" marR="0" lvl="3"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4pPr>
            <a:lvl5pPr marL="0" marR="0" lvl="4"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5pPr>
            <a:lvl6pPr marL="0" marR="0" lvl="5"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6pPr>
            <a:lvl7pPr marL="0" marR="0" lvl="6"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7pPr>
            <a:lvl8pPr marL="0" marR="0" lvl="7"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8pPr>
            <a:lvl9pPr marL="0" marR="0" lvl="8"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9pPr>
          </a:lstStyle>
          <a:p>
            <a:r>
              <a:rPr lang="en-US" dirty="0" smtClean="0"/>
              <a:t>edition</a:t>
            </a:r>
            <a:endParaRPr dirty="0"/>
          </a:p>
        </p:txBody>
      </p:sp>
      <p:sp>
        <p:nvSpPr>
          <p:cNvPr id="40" name="Shape 40"/>
          <p:cNvSpPr txBox="1">
            <a:spLocks noGrp="1"/>
          </p:cNvSpPr>
          <p:nvPr>
            <p:ph type="body" idx="2"/>
          </p:nvPr>
        </p:nvSpPr>
        <p:spPr>
          <a:xfrm>
            <a:off x="5029200" y="1600200"/>
            <a:ext cx="3657600" cy="1600198"/>
          </a:xfrm>
          <a:prstGeom prst="rect">
            <a:avLst/>
          </a:prstGeom>
          <a:noFill/>
          <a:ln>
            <a:noFill/>
          </a:ln>
        </p:spPr>
        <p:txBody>
          <a:bodyPr lIns="91425" tIns="91425" rIns="91425" bIns="91425" anchor="b" anchorCtr="0"/>
          <a:lstStyle>
            <a:lvl1pPr marL="0" marR="0" lvl="0" indent="0" algn="ctr" rtl="0">
              <a:spcBef>
                <a:spcPts val="0"/>
              </a:spcBef>
              <a:buClr>
                <a:srgbClr val="007FA3"/>
              </a:buClr>
              <a:buFont typeface="Arial"/>
              <a:buNone/>
              <a:defRPr sz="3000" b="1" i="0" u="none" strike="noStrike" cap="none">
                <a:solidFill>
                  <a:schemeClr val="dk1"/>
                </a:solidFill>
                <a:latin typeface="+mn-lt"/>
                <a:ea typeface="Arial"/>
                <a:cs typeface="Arial"/>
                <a:sym typeface="Arial"/>
              </a:defRPr>
            </a:lvl1pPr>
            <a:lvl2pPr marL="0" marR="0" lvl="1"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2pPr>
            <a:lvl3pPr marL="0" marR="0" lvl="2" indent="0" algn="l" rtl="0">
              <a:spcBef>
                <a:spcPts val="0"/>
              </a:spcBef>
              <a:buClr>
                <a:srgbClr val="007FA3"/>
              </a:buClr>
              <a:buFont typeface="Noto Sans Symbols"/>
              <a:buNone/>
              <a:defRPr sz="4400" b="0" i="0" u="none" strike="noStrike" cap="none">
                <a:solidFill>
                  <a:schemeClr val="dk1"/>
                </a:solidFill>
                <a:latin typeface="Arial"/>
                <a:ea typeface="Arial"/>
                <a:cs typeface="Arial"/>
                <a:sym typeface="Arial"/>
              </a:defRPr>
            </a:lvl3pPr>
            <a:lvl4pPr marL="0" marR="0" lvl="3"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4pPr>
            <a:lvl5pPr marL="0" marR="0" lvl="4"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5pPr>
            <a:lvl6pPr marL="0" marR="0" lvl="5"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6pPr>
            <a:lvl7pPr marL="0" marR="0" lvl="6"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7pPr>
            <a:lvl8pPr marL="0" marR="0" lvl="7"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8pPr>
            <a:lvl9pPr marL="0" marR="0" lvl="8"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9pPr>
          </a:lstStyle>
          <a:p>
            <a:endParaRPr dirty="0"/>
          </a:p>
        </p:txBody>
      </p:sp>
      <p:sp>
        <p:nvSpPr>
          <p:cNvPr id="41" name="Shape 41"/>
          <p:cNvSpPr txBox="1">
            <a:spLocks noGrp="1"/>
          </p:cNvSpPr>
          <p:nvPr>
            <p:ph type="body" idx="3"/>
          </p:nvPr>
        </p:nvSpPr>
        <p:spPr>
          <a:xfrm>
            <a:off x="5029200" y="3200400"/>
            <a:ext cx="3657600" cy="2925763"/>
          </a:xfrm>
          <a:prstGeom prst="rect">
            <a:avLst/>
          </a:prstGeom>
          <a:noFill/>
          <a:ln>
            <a:noFill/>
          </a:ln>
        </p:spPr>
        <p:txBody>
          <a:bodyPr lIns="91425" tIns="91425" rIns="91425" bIns="91425" anchor="t" anchorCtr="0"/>
          <a:lstStyle>
            <a:lvl1pPr marL="0" marR="0" lvl="0" indent="0" algn="ctr" rtl="0">
              <a:spcBef>
                <a:spcPts val="0"/>
              </a:spcBef>
              <a:buClr>
                <a:srgbClr val="007FA3"/>
              </a:buClr>
              <a:buFont typeface="Arial"/>
              <a:buNone/>
              <a:defRPr sz="2200" b="0" i="0" u="none" strike="noStrike" cap="none">
                <a:solidFill>
                  <a:schemeClr val="dk1"/>
                </a:solidFill>
                <a:latin typeface="+mn-lt"/>
                <a:ea typeface="Arial"/>
                <a:cs typeface="Arial"/>
                <a:sym typeface="Arial"/>
              </a:defRPr>
            </a:lvl1pPr>
            <a:lvl2pPr marL="0" marR="0" lvl="1"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2pPr>
            <a:lvl3pPr marL="0" marR="0" lvl="2" indent="0" algn="l" rtl="0">
              <a:spcBef>
                <a:spcPts val="0"/>
              </a:spcBef>
              <a:buClr>
                <a:srgbClr val="007FA3"/>
              </a:buClr>
              <a:buFont typeface="Noto Sans Symbols"/>
              <a:buNone/>
              <a:defRPr sz="1600" b="0" i="0" u="none" strike="noStrike" cap="none">
                <a:solidFill>
                  <a:schemeClr val="dk1"/>
                </a:solidFill>
                <a:latin typeface="Arial"/>
                <a:ea typeface="Arial"/>
                <a:cs typeface="Arial"/>
                <a:sym typeface="Arial"/>
              </a:defRPr>
            </a:lvl3pPr>
            <a:lvl4pPr marL="0" marR="0" lvl="3"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4pPr>
            <a:lvl5pPr marL="0" marR="0" lvl="4"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5pPr>
            <a:lvl6pPr marL="0" marR="0" lvl="5"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6pPr>
            <a:lvl7pPr marL="0" marR="0" lvl="6"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7pPr>
            <a:lvl8pPr marL="0" marR="0" lvl="7"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8pPr>
            <a:lvl9pPr marL="0" marR="0" lvl="8"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9pPr>
          </a:lstStyle>
          <a:p>
            <a:endParaRPr dirty="0"/>
          </a:p>
        </p:txBody>
      </p:sp>
      <p:sp>
        <p:nvSpPr>
          <p:cNvPr id="42" name="Shape 42"/>
          <p:cNvSpPr txBox="1">
            <a:spLocks noGrp="1"/>
          </p:cNvSpPr>
          <p:nvPr>
            <p:ph type="ftr" idx="11"/>
          </p:nvPr>
        </p:nvSpPr>
        <p:spPr>
          <a:xfrm>
            <a:off x="93969" y="6165337"/>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43" name="Shape 43"/>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44" name="Shape 44"/>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pPr marL="0" marR="0" lvl="0" indent="0" algn="r" rtl="0">
                <a:spcBef>
                  <a:spcPts val="0"/>
                </a:spcBef>
                <a:buSzPct val="25000"/>
                <a:buNone/>
              </a:pPr>
              <a:t>‹#›</a:t>
            </a:fld>
            <a:endParaRPr lang="en-US" sz="900" b="0" i="0" u="none" strike="noStrike" cap="none">
              <a:solidFill>
                <a:schemeClr val="lt1"/>
              </a:solidFill>
              <a:latin typeface="Arial"/>
              <a:ea typeface="Arial"/>
              <a:cs typeface="Arial"/>
              <a:sym typeface="Arial"/>
            </a:endParaRPr>
          </a:p>
        </p:txBody>
      </p:sp>
      <p:sp>
        <p:nvSpPr>
          <p:cNvPr id="3" name="Text Placeholder 2"/>
          <p:cNvSpPr>
            <a:spLocks noGrp="1"/>
          </p:cNvSpPr>
          <p:nvPr>
            <p:ph type="body" sz="quarter" idx="13"/>
          </p:nvPr>
        </p:nvSpPr>
        <p:spPr>
          <a:xfrm>
            <a:off x="2092325" y="6507163"/>
            <a:ext cx="6796088" cy="223837"/>
          </a:xfrm>
        </p:spPr>
        <p:txBody>
          <a:bodyPr/>
          <a:lstStyle>
            <a:lvl1pPr marL="101600" indent="0">
              <a:buNone/>
              <a:defRPr/>
            </a:lvl1pPr>
          </a:lstStyle>
          <a:p>
            <a:pPr lvl="0"/>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Figure + Caption">
    <p:spTree>
      <p:nvGrpSpPr>
        <p:cNvPr id="1" name="Shape 53"/>
        <p:cNvGrpSpPr/>
        <p:nvPr/>
      </p:nvGrpSpPr>
      <p:grpSpPr>
        <a:xfrm>
          <a:off x="0" y="0"/>
          <a:ext cx="0" cy="0"/>
          <a:chOff x="0" y="0"/>
          <a:chExt cx="0" cy="0"/>
        </a:xfrm>
      </p:grpSpPr>
      <p:sp>
        <p:nvSpPr>
          <p:cNvPr id="54" name="Shape 54"/>
          <p:cNvSpPr txBox="1">
            <a:spLocks noGrp="1"/>
          </p:cNvSpPr>
          <p:nvPr>
            <p:ph type="title"/>
          </p:nvPr>
        </p:nvSpPr>
        <p:spPr>
          <a:xfrm>
            <a:off x="457200" y="228600"/>
            <a:ext cx="8229600" cy="1066799"/>
          </a:xfrm>
          <a:prstGeom prst="rect">
            <a:avLst/>
          </a:prstGeom>
          <a:noFill/>
          <a:ln>
            <a:noFill/>
          </a:ln>
        </p:spPr>
        <p:txBody>
          <a:bodyPr lIns="91425" tIns="91425" rIns="91425" bIns="91425" anchor="b" anchorCtr="0"/>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55" name="Shape 55"/>
          <p:cNvSpPr txBox="1">
            <a:spLocks noGrp="1"/>
          </p:cNvSpPr>
          <p:nvPr>
            <p:ph type="body" idx="1"/>
          </p:nvPr>
        </p:nvSpPr>
        <p:spPr>
          <a:xfrm>
            <a:off x="457200" y="5368160"/>
            <a:ext cx="8229600" cy="916856"/>
          </a:xfrm>
          <a:prstGeom prst="rect">
            <a:avLst/>
          </a:prstGeom>
          <a:noFill/>
          <a:ln>
            <a:noFill/>
          </a:ln>
        </p:spPr>
        <p:txBody>
          <a:bodyPr lIns="91425" tIns="91425" rIns="91425" bIns="91425" anchor="b" anchorCtr="0"/>
          <a:lstStyle>
            <a:lvl1pPr marL="0" marR="0" lvl="0" indent="0" algn="l" rtl="0">
              <a:spcBef>
                <a:spcPts val="0"/>
              </a:spcBef>
              <a:buClr>
                <a:srgbClr val="007FA3"/>
              </a:buClr>
              <a:buFont typeface="Arial"/>
              <a:buNone/>
              <a:defRPr sz="1600" b="0" i="0" u="none" strike="noStrike" cap="none">
                <a:solidFill>
                  <a:schemeClr val="dk1"/>
                </a:solidFill>
                <a:latin typeface="+mn-lt"/>
                <a:ea typeface="Arial"/>
                <a:cs typeface="Arial"/>
                <a:sym typeface="Arial"/>
              </a:defRPr>
            </a:lvl1pPr>
            <a:lvl2pPr marL="0" marR="0" lvl="1"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2pPr>
            <a:lvl3pPr marL="0" marR="0" lvl="2" indent="0" algn="l" rtl="0">
              <a:spcBef>
                <a:spcPts val="0"/>
              </a:spcBef>
              <a:buClr>
                <a:srgbClr val="007FA3"/>
              </a:buClr>
              <a:buFont typeface="Noto Sans Symbols"/>
              <a:buNone/>
              <a:defRPr sz="1600" b="0" i="0" u="none" strike="noStrike" cap="none">
                <a:solidFill>
                  <a:schemeClr val="dk1"/>
                </a:solidFill>
                <a:latin typeface="Arial"/>
                <a:ea typeface="Arial"/>
                <a:cs typeface="Arial"/>
                <a:sym typeface="Arial"/>
              </a:defRPr>
            </a:lvl3pPr>
            <a:lvl4pPr marL="0" marR="0" lvl="3"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4pPr>
            <a:lvl5pPr marL="0" marR="0" lvl="4"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5pPr>
            <a:lvl6pPr marL="0" marR="0" lvl="5"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6pPr>
            <a:lvl7pPr marL="0" marR="0" lvl="6"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7pPr>
            <a:lvl8pPr marL="0" marR="0" lvl="7"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8pPr>
            <a:lvl9pPr marL="0" marR="0" lvl="8"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9pPr>
          </a:lstStyle>
          <a:p>
            <a:endParaRPr dirty="0"/>
          </a:p>
        </p:txBody>
      </p:sp>
      <p:sp>
        <p:nvSpPr>
          <p:cNvPr id="56" name="Shape 56"/>
          <p:cNvSpPr txBox="1">
            <a:spLocks noGrp="1"/>
          </p:cNvSpPr>
          <p:nvPr>
            <p:ph type="ftr" idx="11"/>
          </p:nvPr>
        </p:nvSpPr>
        <p:spPr>
          <a:xfrm>
            <a:off x="93969" y="6172200"/>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57" name="Shape 57"/>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58" name="Shape 58"/>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dk1"/>
                </a:solidFill>
                <a:latin typeface="Arial"/>
                <a:ea typeface="Arial"/>
                <a:cs typeface="Arial"/>
                <a:sym typeface="Arial"/>
              </a:rPr>
              <a:pPr marL="0" marR="0" lvl="0" indent="0" algn="r" rtl="0">
                <a:spcBef>
                  <a:spcPts val="0"/>
                </a:spcBef>
                <a:buSzPct val="25000"/>
                <a:buNone/>
              </a:pPr>
              <a:t>‹#›</a:t>
            </a:fld>
            <a:endParaRPr lang="en-US" sz="900" b="0" i="0" u="none" strike="noStrike" cap="none">
              <a:solidFill>
                <a:schemeClr val="dk1"/>
              </a:solidFill>
              <a:latin typeface="Arial"/>
              <a:ea typeface="Arial"/>
              <a:cs typeface="Arial"/>
              <a:sym typeface="Arial"/>
            </a:endParaRPr>
          </a:p>
        </p:txBody>
      </p:sp>
      <p:sp>
        <p:nvSpPr>
          <p:cNvPr id="7" name="Shape 16"/>
          <p:cNvSpPr txBox="1"/>
          <p:nvPr userDrawn="1"/>
        </p:nvSpPr>
        <p:spPr>
          <a:xfrm>
            <a:off x="1600200" y="6429344"/>
            <a:ext cx="7162799" cy="200054"/>
          </a:xfrm>
          <a:prstGeom prst="rect">
            <a:avLst/>
          </a:prstGeom>
          <a:noFill/>
          <a:ln>
            <a:noFill/>
          </a:ln>
        </p:spPr>
        <p:txBody>
          <a:bodyPr lIns="91425" tIns="45700" rIns="91425" bIns="45700" anchor="t" anchorCtr="0">
            <a:noAutofit/>
          </a:bodyPr>
          <a:lstStyle/>
          <a:p>
            <a:pPr algn="r"/>
            <a:r>
              <a:rPr lang="en-US" altLang="en-US" sz="1200" dirty="0" smtClean="0">
                <a:latin typeface="Verdana"/>
                <a:ea typeface="Verdana" panose="020B0604030504040204" pitchFamily="34" charset="0"/>
                <a:cs typeface="Verdana" panose="020B0604030504040204" pitchFamily="34" charset="0"/>
              </a:rPr>
              <a:t>Copyright © 2018, 2014 Pearson Education, Inc. All Rights Reserved</a:t>
            </a:r>
            <a:endParaRPr lang="en-US" sz="1200"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457200" y="215371"/>
            <a:ext cx="8229600" cy="1097279"/>
          </a:xfrm>
          <a:prstGeom prst="rect">
            <a:avLst/>
          </a:prstGeom>
          <a:noFill/>
          <a:ln>
            <a:noFill/>
          </a:ln>
        </p:spPr>
        <p:txBody>
          <a:bodyPr lIns="91425" tIns="91425" rIns="91425" bIns="91425" anchor="b" anchorCtr="0"/>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1" name="Shape 11"/>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256032" marR="0" lvl="0" indent="-154432" algn="l" rtl="0">
              <a:spcBef>
                <a:spcPts val="1500"/>
              </a:spcBef>
              <a:buClr>
                <a:srgbClr val="007FA3"/>
              </a:buClr>
              <a:buSzPct val="100000"/>
              <a:buFont typeface="Arial"/>
              <a:buChar char="•"/>
              <a:defRPr sz="1600" b="0" i="0" u="none" strike="noStrike" cap="none">
                <a:solidFill>
                  <a:schemeClr val="dk1"/>
                </a:solidFill>
                <a:latin typeface="Arial"/>
                <a:ea typeface="Arial"/>
                <a:cs typeface="Arial"/>
                <a:sym typeface="Arial"/>
              </a:defRPr>
            </a:lvl1pPr>
            <a:lvl2pPr marL="742950" marR="0" lvl="1" indent="-18415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2pPr>
            <a:lvl3pPr marL="1143000" marR="0" lvl="2" indent="-127000" algn="l" rtl="0">
              <a:spcBef>
                <a:spcPts val="600"/>
              </a:spcBef>
              <a:buClr>
                <a:srgbClr val="007FA3"/>
              </a:buClr>
              <a:buSzPct val="100000"/>
              <a:buFont typeface="Noto Sans Symbols"/>
              <a:buChar char="▪"/>
              <a:defRPr sz="1600" b="0" i="0" u="none" strike="noStrike" cap="none">
                <a:solidFill>
                  <a:schemeClr val="dk1"/>
                </a:solidFill>
                <a:latin typeface="Arial"/>
                <a:ea typeface="Arial"/>
                <a:cs typeface="Arial"/>
                <a:sym typeface="Arial"/>
              </a:defRPr>
            </a:lvl3pPr>
            <a:lvl4pPr marL="1600200" marR="0" lvl="3"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12" name="Shape 12"/>
          <p:cNvSpPr txBox="1">
            <a:spLocks noGrp="1"/>
          </p:cNvSpPr>
          <p:nvPr>
            <p:ph type="ftr" idx="11"/>
          </p:nvPr>
        </p:nvSpPr>
        <p:spPr>
          <a:xfrm>
            <a:off x="93969" y="6172200"/>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13" name="Shape 13"/>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14" name="Shape 14"/>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pPr marL="0" marR="0" lvl="0" indent="0" algn="r" rtl="0">
                <a:spcBef>
                  <a:spcPts val="0"/>
                </a:spcBef>
                <a:buSzPct val="25000"/>
                <a:buNone/>
              </a:pPr>
              <a:t>‹#›</a:t>
            </a:fld>
            <a:endParaRPr lang="en-US" sz="900" b="0" i="0" u="none" strike="noStrike" cap="none">
              <a:solidFill>
                <a:schemeClr val="lt1"/>
              </a:solidFill>
              <a:latin typeface="Arial"/>
              <a:ea typeface="Arial"/>
              <a:cs typeface="Arial"/>
              <a:sym typeface="Arial"/>
            </a:endParaRPr>
          </a:p>
        </p:txBody>
      </p:sp>
      <p:pic>
        <p:nvPicPr>
          <p:cNvPr id="15" name="Shape 15" descr="Pearson Logo"/>
          <p:cNvPicPr preferRelativeResize="0"/>
          <p:nvPr/>
        </p:nvPicPr>
        <p:blipFill rotWithShape="1">
          <a:blip r:embed="rId6">
            <a:alphaModFix/>
          </a:blip>
          <a:srcRect/>
          <a:stretch/>
        </p:blipFill>
        <p:spPr>
          <a:xfrm>
            <a:off x="443972" y="6429709"/>
            <a:ext cx="917999" cy="279914"/>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9" r:id="rId1"/>
    <p:sldLayoutId id="2147483660" r:id="rId2"/>
    <p:sldLayoutId id="2147483651" r:id="rId3"/>
    <p:sldLayoutId id="2147483653" r:id="rId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Title 1"/>
          <p:cNvSpPr txBox="1">
            <a:spLocks noGrp="1"/>
          </p:cNvSpPr>
          <p:nvPr>
            <p:ph type="title"/>
          </p:nvPr>
        </p:nvSpPr>
        <p:spPr>
          <a:xfrm>
            <a:off x="457200" y="288233"/>
            <a:ext cx="8229600" cy="812828"/>
          </a:xfrm>
          <a:prstGeom prst="rect">
            <a:avLst/>
          </a:prstGeom>
          <a:noFill/>
          <a:ln>
            <a:noFill/>
          </a:ln>
        </p:spPr>
        <p:txBody>
          <a:bodyPr lIns="0" tIns="0" rIns="0" bIns="0" anchor="b" anchorCtr="0">
            <a:noAutofit/>
          </a:bodyPr>
          <a:lstStyle/>
          <a:p>
            <a:pPr eaLnBrk="1" hangingPunct="1">
              <a:lnSpc>
                <a:spcPct val="90000"/>
              </a:lnSpc>
              <a:defRPr/>
            </a:pPr>
            <a:r>
              <a:rPr lang="en-US" sz="2800" dirty="0"/>
              <a:t>Infant and Toddler Development and Responsive Program Planning: A Relationship-Based Approach</a:t>
            </a:r>
          </a:p>
        </p:txBody>
      </p:sp>
      <p:sp>
        <p:nvSpPr>
          <p:cNvPr id="196" name="Text Placeholder 2"/>
          <p:cNvSpPr txBox="1">
            <a:spLocks noGrp="1"/>
          </p:cNvSpPr>
          <p:nvPr>
            <p:ph type="body" idx="1"/>
          </p:nvPr>
        </p:nvSpPr>
        <p:spPr>
          <a:xfrm>
            <a:off x="457200" y="1289911"/>
            <a:ext cx="8229600" cy="328888"/>
          </a:xfrm>
          <a:prstGeom prst="rect">
            <a:avLst/>
          </a:prstGeom>
          <a:noFill/>
          <a:ln>
            <a:noFill/>
          </a:ln>
        </p:spPr>
        <p:txBody>
          <a:bodyPr lIns="0" tIns="0" rIns="0" bIns="0" anchor="b" anchorCtr="0">
            <a:noAutofit/>
          </a:bodyPr>
          <a:lstStyle/>
          <a:p>
            <a:pPr>
              <a:defRPr/>
            </a:pPr>
            <a:r>
              <a:rPr lang="en-US" dirty="0"/>
              <a:t>Fourth</a:t>
            </a:r>
            <a:r>
              <a:rPr lang="en-IN" dirty="0" smtClean="0"/>
              <a:t> </a:t>
            </a:r>
            <a:r>
              <a:rPr lang="en-IN" dirty="0"/>
              <a:t>Edition</a:t>
            </a:r>
          </a:p>
        </p:txBody>
      </p:sp>
      <p:sp>
        <p:nvSpPr>
          <p:cNvPr id="198" name="Text Placeholder 3"/>
          <p:cNvSpPr txBox="1">
            <a:spLocks noGrp="1"/>
          </p:cNvSpPr>
          <p:nvPr>
            <p:ph type="body" idx="2"/>
          </p:nvPr>
        </p:nvSpPr>
        <p:spPr>
          <a:xfrm>
            <a:off x="5029200" y="2204004"/>
            <a:ext cx="3657600" cy="996393"/>
          </a:xfrm>
          <a:prstGeom prst="rect">
            <a:avLst/>
          </a:prstGeom>
          <a:noFill/>
          <a:ln>
            <a:noFill/>
          </a:ln>
        </p:spPr>
        <p:txBody>
          <a:bodyPr lIns="0" tIns="0" rIns="0" bIns="0" anchor="b" anchorCtr="0">
            <a:noAutofit/>
          </a:bodyPr>
          <a:lstStyle/>
          <a:p>
            <a:r>
              <a:rPr lang="en-US" dirty="0">
                <a:ea typeface="Verdana" panose="020B0604030504040204" pitchFamily="34" charset="0"/>
                <a:cs typeface="Verdana" panose="020B0604030504040204" pitchFamily="34" charset="0"/>
              </a:rPr>
              <a:t>Chapter </a:t>
            </a:r>
            <a:r>
              <a:rPr lang="en-US" dirty="0" smtClean="0">
                <a:ea typeface="Verdana" panose="020B0604030504040204" pitchFamily="34" charset="0"/>
                <a:cs typeface="Verdana" panose="020B0604030504040204" pitchFamily="34" charset="0"/>
              </a:rPr>
              <a:t>12</a:t>
            </a:r>
            <a:endParaRPr lang="en-US" dirty="0">
              <a:ea typeface="Verdana" panose="020B0604030504040204" pitchFamily="34" charset="0"/>
              <a:cs typeface="Verdana" panose="020B0604030504040204" pitchFamily="34" charset="0"/>
            </a:endParaRPr>
          </a:p>
        </p:txBody>
      </p:sp>
      <p:sp>
        <p:nvSpPr>
          <p:cNvPr id="199" name="Text Placeholder 4"/>
          <p:cNvSpPr txBox="1">
            <a:spLocks noGrp="1"/>
          </p:cNvSpPr>
          <p:nvPr>
            <p:ph type="body" idx="3"/>
          </p:nvPr>
        </p:nvSpPr>
        <p:spPr>
          <a:xfrm>
            <a:off x="5029200" y="3220278"/>
            <a:ext cx="3657600" cy="2925763"/>
          </a:xfrm>
          <a:prstGeom prst="rect">
            <a:avLst/>
          </a:prstGeom>
          <a:noFill/>
          <a:ln>
            <a:noFill/>
          </a:ln>
        </p:spPr>
        <p:txBody>
          <a:bodyPr lIns="0" tIns="0" rIns="0" bIns="0" anchor="t" anchorCtr="0">
            <a:noAutofit/>
          </a:bodyPr>
          <a:lstStyle/>
          <a:p>
            <a:r>
              <a:rPr lang="en-US" altLang="en-US" dirty="0"/>
              <a:t>Creating a Relationship-Based Curriculum</a:t>
            </a:r>
            <a:endParaRPr lang="en-US" dirty="0"/>
          </a:p>
        </p:txBody>
      </p:sp>
      <p:pic>
        <p:nvPicPr>
          <p:cNvPr id="9" name="Picture 5" descr="Front Cover: Infant and Toddler Development and Responsive Program Planning: A Relationship-Based Approach Fourth Edition by Wittmer and Petersen."/>
          <p:cNvPicPr>
            <a:picLocks noChangeAspect="1"/>
          </p:cNvPicPr>
          <p:nvPr/>
        </p:nvPicPr>
        <p:blipFill>
          <a:blip r:embed="rId3"/>
          <a:stretch>
            <a:fillRect/>
          </a:stretch>
        </p:blipFill>
        <p:spPr>
          <a:xfrm>
            <a:off x="499493" y="1767889"/>
            <a:ext cx="3534362" cy="4417951"/>
          </a:xfrm>
          <a:prstGeom prst="rect">
            <a:avLst/>
          </a:prstGeom>
          <a:ln w="9525">
            <a:solidFill>
              <a:schemeClr val="tx1"/>
            </a:solidFill>
          </a:ln>
        </p:spPr>
      </p:pic>
      <p:sp>
        <p:nvSpPr>
          <p:cNvPr id="2" name="Text Placeholder 6"/>
          <p:cNvSpPr>
            <a:spLocks noGrp="1"/>
          </p:cNvSpPr>
          <p:nvPr>
            <p:ph type="body" sz="quarter" idx="13"/>
          </p:nvPr>
        </p:nvSpPr>
        <p:spPr>
          <a:xfrm>
            <a:off x="1968500" y="6383338"/>
            <a:ext cx="6796088" cy="315636"/>
          </a:xfrm>
        </p:spPr>
        <p:txBody>
          <a:bodyPr/>
          <a:lstStyle/>
          <a:p>
            <a:pPr algn="r"/>
            <a:r>
              <a:rPr lang="en-US" altLang="en-US" sz="1200" dirty="0">
                <a:latin typeface="Verdana"/>
                <a:ea typeface="Verdana" panose="020B0604030504040204" pitchFamily="34" charset="0"/>
                <a:cs typeface="Verdana" panose="020B0604030504040204" pitchFamily="34" charset="0"/>
              </a:rPr>
              <a:t>Copyright © </a:t>
            </a:r>
            <a:r>
              <a:rPr lang="en-US" altLang="en-US" sz="1200" dirty="0" smtClean="0">
                <a:latin typeface="Verdana"/>
                <a:ea typeface="Verdana" panose="020B0604030504040204" pitchFamily="34" charset="0"/>
                <a:cs typeface="Verdana" panose="020B0604030504040204" pitchFamily="34" charset="0"/>
              </a:rPr>
              <a:t>2018, 2014 </a:t>
            </a:r>
            <a:r>
              <a:rPr lang="en-US" altLang="en-US" sz="1200" dirty="0">
                <a:latin typeface="Verdana"/>
                <a:ea typeface="Verdana" panose="020B0604030504040204" pitchFamily="34" charset="0"/>
                <a:cs typeface="Verdana" panose="020B0604030504040204" pitchFamily="34" charset="0"/>
              </a:rPr>
              <a:t>Pearson Education, Inc. All Rights </a:t>
            </a:r>
            <a:r>
              <a:rPr lang="en-US" altLang="en-US" sz="1200" dirty="0" smtClean="0">
                <a:latin typeface="Verdana"/>
                <a:ea typeface="Verdana" panose="020B0604030504040204" pitchFamily="34" charset="0"/>
                <a:cs typeface="Verdana" panose="020B0604030504040204" pitchFamily="34" charset="0"/>
              </a:rPr>
              <a:t>Reserved</a:t>
            </a:r>
            <a:endParaRPr lang="en-US" sz="1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a Relationship-Based Community</a:t>
            </a:r>
            <a:endParaRPr lang="en-US" dirty="0"/>
          </a:p>
        </p:txBody>
      </p:sp>
      <p:sp>
        <p:nvSpPr>
          <p:cNvPr id="3" name="Content Placeholder 2"/>
          <p:cNvSpPr>
            <a:spLocks noGrp="1"/>
          </p:cNvSpPr>
          <p:nvPr>
            <p:ph sz="quarter" idx="13"/>
          </p:nvPr>
        </p:nvSpPr>
        <p:spPr/>
        <p:txBody>
          <a:bodyPr/>
          <a:lstStyle/>
          <a:p>
            <a:pPr marL="0" indent="0">
              <a:buNone/>
            </a:pPr>
            <a:r>
              <a:rPr lang="en-US" altLang="en-US" dirty="0" smtClean="0"/>
              <a:t>Creating a Relationship-based community</a:t>
            </a:r>
          </a:p>
          <a:p>
            <a:r>
              <a:rPr lang="en-US" altLang="en-US" dirty="0" smtClean="0"/>
              <a:t>Home-like environments that “</a:t>
            </a:r>
            <a:r>
              <a:rPr lang="en-US" altLang="ja-JP" dirty="0" smtClean="0"/>
              <a:t>Connect and nurture people”</a:t>
            </a:r>
          </a:p>
          <a:p>
            <a:r>
              <a:rPr lang="en-US" altLang="en-US" dirty="0" smtClean="0"/>
              <a:t>Homebases</a:t>
            </a:r>
          </a:p>
          <a:p>
            <a:r>
              <a:rPr lang="en-US" altLang="en-US" dirty="0" smtClean="0"/>
              <a:t>Attachment groups</a:t>
            </a:r>
            <a:endParaRPr lang="en-US" dirty="0"/>
          </a:p>
        </p:txBody>
      </p:sp>
    </p:spTree>
    <p:extLst>
      <p:ext uri="{BB962C8B-B14F-4D97-AF65-F5344CB8AC3E}">
        <p14:creationId xmlns:p14="http://schemas.microsoft.com/office/powerpoint/2010/main" xmlns="" val="5245131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200" dirty="0" smtClean="0"/>
              <a:t>The Importance of Teachers’ Emotional Connections and Healthy Relationships </a:t>
            </a:r>
            <a:r>
              <a:rPr lang="en-US" altLang="en-US" sz="2000" b="0" dirty="0" smtClean="0"/>
              <a:t>(1 of 2)</a:t>
            </a:r>
            <a:endParaRPr lang="en-US" sz="2000" b="0" dirty="0"/>
          </a:p>
        </p:txBody>
      </p:sp>
      <p:sp>
        <p:nvSpPr>
          <p:cNvPr id="3" name="Content Placeholder 2"/>
          <p:cNvSpPr>
            <a:spLocks noGrp="1"/>
          </p:cNvSpPr>
          <p:nvPr>
            <p:ph sz="quarter" idx="13"/>
          </p:nvPr>
        </p:nvSpPr>
        <p:spPr/>
        <p:txBody>
          <a:bodyPr/>
          <a:lstStyle/>
          <a:p>
            <a:pPr marL="0" indent="0">
              <a:buNone/>
            </a:pPr>
            <a:r>
              <a:rPr lang="en-US" altLang="en-US" b="1" dirty="0" smtClean="0"/>
              <a:t>Making Emotional Connections</a:t>
            </a:r>
          </a:p>
          <a:p>
            <a:r>
              <a:rPr lang="en-US" altLang="en-US" dirty="0" smtClean="0"/>
              <a:t>Develop strong, positive, secure relationships with the children.</a:t>
            </a:r>
          </a:p>
          <a:p>
            <a:r>
              <a:rPr lang="en-US" altLang="en-US" dirty="0" smtClean="0"/>
              <a:t>Be attuned emotionally and physically to children’s cues and communication attempts, reflect on their meaning, and relate as needed by the child.</a:t>
            </a:r>
          </a:p>
          <a:p>
            <a:r>
              <a:rPr lang="en-US" altLang="en-US" dirty="0" smtClean="0"/>
              <a:t>Interact by taking balanced turns (reciprocal interactions)-and matching the pace.</a:t>
            </a:r>
          </a:p>
          <a:p>
            <a:r>
              <a:rPr lang="en-US" altLang="en-US" dirty="0" smtClean="0"/>
              <a:t>Be approachable, accessible, and available to children-both emotionally and physically.</a:t>
            </a:r>
            <a:endParaRPr lang="en-US" dirty="0"/>
          </a:p>
        </p:txBody>
      </p:sp>
    </p:spTree>
    <p:extLst>
      <p:ext uri="{BB962C8B-B14F-4D97-AF65-F5344CB8AC3E}">
        <p14:creationId xmlns:p14="http://schemas.microsoft.com/office/powerpoint/2010/main" xmlns="" val="30125378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200" dirty="0" smtClean="0"/>
              <a:t>The Importance of Teachers’ Emotional Connections and Healthy Relationships </a:t>
            </a:r>
            <a:r>
              <a:rPr lang="en-US" altLang="en-US" sz="2000" b="0" dirty="0" smtClean="0"/>
              <a:t>(2 of 2)</a:t>
            </a:r>
            <a:endParaRPr lang="en-US" sz="2000" b="0" dirty="0"/>
          </a:p>
        </p:txBody>
      </p:sp>
      <p:sp>
        <p:nvSpPr>
          <p:cNvPr id="3" name="Content Placeholder 2"/>
          <p:cNvSpPr>
            <a:spLocks noGrp="1"/>
          </p:cNvSpPr>
          <p:nvPr>
            <p:ph sz="quarter" idx="13"/>
          </p:nvPr>
        </p:nvSpPr>
        <p:spPr/>
        <p:txBody>
          <a:bodyPr/>
          <a:lstStyle/>
          <a:p>
            <a:pPr marL="0" indent="0">
              <a:buNone/>
            </a:pPr>
            <a:r>
              <a:rPr lang="en-US" altLang="en-US" b="1" dirty="0" smtClean="0"/>
              <a:t>Making Emotional Connections</a:t>
            </a:r>
          </a:p>
          <a:p>
            <a:r>
              <a:rPr lang="en-US" dirty="0" smtClean="0"/>
              <a:t>Maintain a pleasant and positive emotional tone throughout the day.</a:t>
            </a:r>
          </a:p>
          <a:p>
            <a:r>
              <a:rPr lang="en-US" dirty="0" smtClean="0"/>
              <a:t>Respond to children’s distress and intense emotional displeasure calmly-in a way that comforts them-and helps them regulate themselves.</a:t>
            </a:r>
          </a:p>
          <a:p>
            <a:r>
              <a:rPr lang="en-US" dirty="0" smtClean="0"/>
              <a:t>Notice, identify, encourage, and show admiration for strengths, interests, and new skills.</a:t>
            </a:r>
          </a:p>
          <a:p>
            <a:r>
              <a:rPr lang="en-US" dirty="0" smtClean="0"/>
              <a:t>Appreciate development and differences-help each child feel appreciated for his/her uniqueness.</a:t>
            </a:r>
            <a:endParaRPr lang="en-US" dirty="0"/>
          </a:p>
        </p:txBody>
      </p:sp>
    </p:spTree>
    <p:extLst>
      <p:ext uri="{BB962C8B-B14F-4D97-AF65-F5344CB8AC3E}">
        <p14:creationId xmlns:p14="http://schemas.microsoft.com/office/powerpoint/2010/main" xmlns="" val="8073076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Helping Infants and Toddlers Learn</a:t>
            </a:r>
            <a:endParaRPr lang="en-US" dirty="0"/>
          </a:p>
        </p:txBody>
      </p:sp>
      <p:sp>
        <p:nvSpPr>
          <p:cNvPr id="3" name="Content Placeholder 2"/>
          <p:cNvSpPr>
            <a:spLocks noGrp="1"/>
          </p:cNvSpPr>
          <p:nvPr>
            <p:ph sz="quarter" idx="13"/>
          </p:nvPr>
        </p:nvSpPr>
        <p:spPr/>
        <p:txBody>
          <a:bodyPr/>
          <a:lstStyle/>
          <a:p>
            <a:r>
              <a:rPr lang="en-US" dirty="0" smtClean="0"/>
              <a:t>Teachers protect children and help them feel safe and healthy.</a:t>
            </a:r>
          </a:p>
          <a:p>
            <a:r>
              <a:rPr lang="en-US" dirty="0" smtClean="0"/>
              <a:t>Teachers help children feel a sense of belonging.</a:t>
            </a:r>
          </a:p>
          <a:p>
            <a:r>
              <a:rPr lang="en-US" dirty="0" smtClean="0"/>
              <a:t>Teachers are intentional.</a:t>
            </a:r>
          </a:p>
          <a:p>
            <a:r>
              <a:rPr lang="en-US" dirty="0" smtClean="0"/>
              <a:t>Teachers follow children’s lead for what they need.</a:t>
            </a:r>
          </a:p>
          <a:p>
            <a:r>
              <a:rPr lang="en-US" dirty="0" smtClean="0"/>
              <a:t>Teachers imitate and encourage the child in an interaction.</a:t>
            </a:r>
          </a:p>
          <a:p>
            <a:r>
              <a:rPr lang="en-US" dirty="0" smtClean="0"/>
              <a:t>Teachers scaffold learning in all domains of development</a:t>
            </a:r>
            <a:endParaRPr lang="en-US" dirty="0"/>
          </a:p>
        </p:txBody>
      </p:sp>
    </p:spTree>
    <p:extLst>
      <p:ext uri="{BB962C8B-B14F-4D97-AF65-F5344CB8AC3E}">
        <p14:creationId xmlns:p14="http://schemas.microsoft.com/office/powerpoint/2010/main" xmlns="" val="9505851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Relationships with Families and Culturally Sensitive Care</a:t>
            </a:r>
            <a:endParaRPr lang="en-US" dirty="0"/>
          </a:p>
        </p:txBody>
      </p:sp>
      <p:sp>
        <p:nvSpPr>
          <p:cNvPr id="3" name="Content Placeholder 2"/>
          <p:cNvSpPr>
            <a:spLocks noGrp="1"/>
          </p:cNvSpPr>
          <p:nvPr>
            <p:ph sz="quarter" idx="13"/>
          </p:nvPr>
        </p:nvSpPr>
        <p:spPr/>
        <p:txBody>
          <a:bodyPr/>
          <a:lstStyle/>
          <a:p>
            <a:pPr marL="0" indent="0">
              <a:buNone/>
            </a:pPr>
            <a:r>
              <a:rPr lang="en-US" altLang="ja-JP" b="1" dirty="0" smtClean="0"/>
              <a:t>“no matter what culture a person comes from, the goal should be to develop a person-to-person relationship”</a:t>
            </a:r>
          </a:p>
          <a:p>
            <a:pPr marL="0" indent="0" algn="r">
              <a:buNone/>
            </a:pPr>
            <a:r>
              <a:rPr lang="en-US" altLang="en-US" dirty="0" smtClean="0"/>
              <a:t>(Gonzalez-Mena, 2001)</a:t>
            </a:r>
            <a:endParaRPr lang="en-US" dirty="0"/>
          </a:p>
        </p:txBody>
      </p:sp>
    </p:spTree>
    <p:extLst>
      <p:ext uri="{BB962C8B-B14F-4D97-AF65-F5344CB8AC3E}">
        <p14:creationId xmlns:p14="http://schemas.microsoft.com/office/powerpoint/2010/main" xmlns="" val="28839727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A Family and Culture-Centered Program</a:t>
            </a:r>
            <a:endParaRPr lang="en-US" dirty="0"/>
          </a:p>
        </p:txBody>
      </p:sp>
      <p:sp>
        <p:nvSpPr>
          <p:cNvPr id="3" name="Content Placeholder 2"/>
          <p:cNvSpPr>
            <a:spLocks noGrp="1"/>
          </p:cNvSpPr>
          <p:nvPr>
            <p:ph sz="quarter" idx="13"/>
          </p:nvPr>
        </p:nvSpPr>
        <p:spPr/>
        <p:txBody>
          <a:bodyPr/>
          <a:lstStyle/>
          <a:p>
            <a:r>
              <a:rPr lang="en-US" altLang="en-US" dirty="0" smtClean="0"/>
              <a:t>Support the relationship between the child and family.</a:t>
            </a:r>
          </a:p>
          <a:p>
            <a:r>
              <a:rPr lang="en-US" altLang="en-US" dirty="0" smtClean="0"/>
              <a:t>Make family members feel welcome.</a:t>
            </a:r>
          </a:p>
          <a:p>
            <a:r>
              <a:rPr lang="en-US" altLang="en-US" dirty="0" smtClean="0"/>
              <a:t>Involve families in program.</a:t>
            </a:r>
          </a:p>
          <a:p>
            <a:r>
              <a:rPr lang="en-US" altLang="en-US" dirty="0" smtClean="0"/>
              <a:t>Develop a system for daily exchange information.</a:t>
            </a:r>
          </a:p>
          <a:p>
            <a:r>
              <a:rPr lang="en-US" altLang="en-US" dirty="0" smtClean="0"/>
              <a:t>Provide opportunities to express differences, beliefs, values, concerns.</a:t>
            </a:r>
          </a:p>
          <a:p>
            <a:r>
              <a:rPr lang="en-US" altLang="en-US" dirty="0" smtClean="0"/>
              <a:t>Reflect on your cultural beliefs about child rearing.</a:t>
            </a:r>
          </a:p>
          <a:p>
            <a:r>
              <a:rPr lang="en-US" altLang="en-US" dirty="0" smtClean="0"/>
              <a:t>Dialogue with others about differing cultural beliefs.</a:t>
            </a:r>
          </a:p>
        </p:txBody>
      </p:sp>
    </p:spTree>
    <p:extLst>
      <p:ext uri="{BB962C8B-B14F-4D97-AF65-F5344CB8AC3E}">
        <p14:creationId xmlns:p14="http://schemas.microsoft.com/office/powerpoint/2010/main" xmlns="" val="13630981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Responsive, Relationship-based Planning</a:t>
            </a:r>
            <a:endParaRPr lang="en-US" dirty="0"/>
          </a:p>
        </p:txBody>
      </p:sp>
      <p:sp>
        <p:nvSpPr>
          <p:cNvPr id="3" name="Content Placeholder 2"/>
          <p:cNvSpPr>
            <a:spLocks noGrp="1"/>
          </p:cNvSpPr>
          <p:nvPr>
            <p:ph sz="quarter" idx="13"/>
          </p:nvPr>
        </p:nvSpPr>
        <p:spPr/>
        <p:txBody>
          <a:bodyPr/>
          <a:lstStyle/>
          <a:p>
            <a:pPr marL="0" indent="0">
              <a:buNone/>
            </a:pPr>
            <a:r>
              <a:rPr lang="en-US" dirty="0" smtClean="0"/>
              <a:t>The Planning Process</a:t>
            </a:r>
          </a:p>
          <a:p>
            <a:pPr marL="0" indent="0">
              <a:buNone/>
            </a:pPr>
            <a:r>
              <a:rPr lang="en-US" dirty="0" smtClean="0"/>
              <a:t>Respect</a:t>
            </a:r>
          </a:p>
          <a:p>
            <a:r>
              <a:rPr lang="en-US" dirty="0" smtClean="0"/>
              <a:t>Value what the child is trying to do and how the child feels.</a:t>
            </a:r>
          </a:p>
          <a:p>
            <a:r>
              <a:rPr lang="en-US" dirty="0" smtClean="0"/>
              <a:t>Admire the child’s feelings, goals, and how the child is learning.</a:t>
            </a:r>
            <a:endParaRPr lang="en-US" dirty="0"/>
          </a:p>
        </p:txBody>
      </p:sp>
    </p:spTree>
    <p:extLst>
      <p:ext uri="{BB962C8B-B14F-4D97-AF65-F5344CB8AC3E}">
        <p14:creationId xmlns:p14="http://schemas.microsoft.com/office/powerpoint/2010/main" xmlns="" val="15931109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Planning Process </a:t>
            </a:r>
            <a:r>
              <a:rPr lang="en-US" sz="2000" b="0" dirty="0" smtClean="0"/>
              <a:t>(1 of 4)</a:t>
            </a:r>
            <a:endParaRPr lang="en-US" sz="2000" b="0" dirty="0"/>
          </a:p>
        </p:txBody>
      </p:sp>
      <p:sp>
        <p:nvSpPr>
          <p:cNvPr id="3" name="Content Placeholder 2"/>
          <p:cNvSpPr>
            <a:spLocks noGrp="1"/>
          </p:cNvSpPr>
          <p:nvPr>
            <p:ph sz="quarter" idx="13"/>
          </p:nvPr>
        </p:nvSpPr>
        <p:spPr/>
        <p:txBody>
          <a:bodyPr/>
          <a:lstStyle/>
          <a:p>
            <a:pPr marL="0" indent="0">
              <a:buNone/>
            </a:pPr>
            <a:r>
              <a:rPr lang="en-US" dirty="0" smtClean="0"/>
              <a:t>Reflect</a:t>
            </a:r>
          </a:p>
          <a:p>
            <a:r>
              <a:rPr lang="en-US" dirty="0" smtClean="0"/>
              <a:t>Observe, think, and feel.</a:t>
            </a:r>
          </a:p>
          <a:p>
            <a:r>
              <a:rPr lang="en-US" dirty="0" smtClean="0"/>
              <a:t>How is the child showing you how he or she feels?</a:t>
            </a:r>
          </a:p>
          <a:p>
            <a:r>
              <a:rPr lang="en-US" dirty="0" smtClean="0"/>
              <a:t>What are the child’s goals?</a:t>
            </a:r>
          </a:p>
          <a:p>
            <a:r>
              <a:rPr lang="en-US" dirty="0" smtClean="0"/>
              <a:t>What is the child learning?</a:t>
            </a:r>
          </a:p>
          <a:p>
            <a:r>
              <a:rPr lang="en-US" dirty="0" smtClean="0"/>
              <a:t>How is the child trying to learn it?</a:t>
            </a:r>
          </a:p>
          <a:p>
            <a:r>
              <a:rPr lang="en-US" dirty="0" smtClean="0"/>
              <a:t>What does the child need?</a:t>
            </a:r>
            <a:endParaRPr lang="en-US" dirty="0"/>
          </a:p>
        </p:txBody>
      </p:sp>
    </p:spTree>
    <p:extLst>
      <p:ext uri="{BB962C8B-B14F-4D97-AF65-F5344CB8AC3E}">
        <p14:creationId xmlns:p14="http://schemas.microsoft.com/office/powerpoint/2010/main" xmlns="" val="5911026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Planning Process </a:t>
            </a:r>
            <a:r>
              <a:rPr lang="en-US" sz="2000" b="0" dirty="0" smtClean="0"/>
              <a:t>(2 of 4)</a:t>
            </a:r>
            <a:endParaRPr lang="en-US" sz="2000" b="0" dirty="0"/>
          </a:p>
        </p:txBody>
      </p:sp>
      <p:sp>
        <p:nvSpPr>
          <p:cNvPr id="3" name="Content Placeholder 2"/>
          <p:cNvSpPr>
            <a:spLocks noGrp="1"/>
          </p:cNvSpPr>
          <p:nvPr>
            <p:ph sz="quarter" idx="13"/>
          </p:nvPr>
        </p:nvSpPr>
        <p:spPr/>
        <p:txBody>
          <a:bodyPr/>
          <a:lstStyle/>
          <a:p>
            <a:pPr marL="0" indent="0">
              <a:buNone/>
            </a:pPr>
            <a:r>
              <a:rPr lang="en-US" dirty="0" smtClean="0"/>
              <a:t>Relate</a:t>
            </a:r>
          </a:p>
          <a:p>
            <a:pPr marL="0" indent="0">
              <a:buNone/>
            </a:pPr>
            <a:r>
              <a:rPr lang="en-US" dirty="0" smtClean="0"/>
              <a:t>Be responsive by observing with</a:t>
            </a:r>
          </a:p>
          <a:p>
            <a:r>
              <a:rPr lang="en-US" dirty="0" smtClean="0"/>
              <a:t>interest</a:t>
            </a:r>
          </a:p>
          <a:p>
            <a:r>
              <a:rPr lang="en-US" dirty="0" smtClean="0"/>
              <a:t>interacting</a:t>
            </a:r>
          </a:p>
          <a:p>
            <a:r>
              <a:rPr lang="en-US" dirty="0" smtClean="0"/>
              <a:t>communicating</a:t>
            </a:r>
          </a:p>
          <a:p>
            <a:r>
              <a:rPr lang="en-US" dirty="0" smtClean="0"/>
              <a:t>sharing feelings</a:t>
            </a:r>
          </a:p>
          <a:p>
            <a:r>
              <a:rPr lang="en-US" dirty="0" smtClean="0"/>
              <a:t>changing the physical environment.</a:t>
            </a:r>
            <a:endParaRPr lang="en-US" dirty="0"/>
          </a:p>
        </p:txBody>
      </p:sp>
    </p:spTree>
    <p:extLst>
      <p:ext uri="{BB962C8B-B14F-4D97-AF65-F5344CB8AC3E}">
        <p14:creationId xmlns:p14="http://schemas.microsoft.com/office/powerpoint/2010/main" xmlns="" val="41478792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Planning Process </a:t>
            </a:r>
            <a:r>
              <a:rPr lang="en-US" sz="2000" b="0" dirty="0" smtClean="0"/>
              <a:t>(3 of 4)</a:t>
            </a:r>
            <a:endParaRPr lang="en-US" sz="2000" b="0" dirty="0"/>
          </a:p>
        </p:txBody>
      </p:sp>
      <p:sp>
        <p:nvSpPr>
          <p:cNvPr id="3" name="Content Placeholder 2"/>
          <p:cNvSpPr>
            <a:spLocks noGrp="1"/>
          </p:cNvSpPr>
          <p:nvPr>
            <p:ph sz="quarter" idx="13"/>
          </p:nvPr>
        </p:nvSpPr>
        <p:spPr/>
        <p:txBody>
          <a:bodyPr/>
          <a:lstStyle/>
          <a:p>
            <a:pPr marL="0" indent="0">
              <a:buNone/>
            </a:pPr>
            <a:r>
              <a:rPr lang="en-US" altLang="en-US" sz="2000" b="1" dirty="0" smtClean="0"/>
              <a:t>Respect: </a:t>
            </a:r>
            <a:r>
              <a:rPr lang="en-US" altLang="en-US" sz="2000" dirty="0" smtClean="0"/>
              <a:t>Child’</a:t>
            </a:r>
            <a:r>
              <a:rPr lang="en-US" altLang="ja-JP" sz="2000" dirty="0" smtClean="0"/>
              <a:t>s emotions, efforts, goals, learning, relationships</a:t>
            </a:r>
            <a:endParaRPr lang="en-US" altLang="en-US" sz="2000" dirty="0" smtClean="0"/>
          </a:p>
          <a:p>
            <a:pPr marL="0" indent="0">
              <a:buNone/>
            </a:pPr>
            <a:r>
              <a:rPr lang="en-US" altLang="en-US" sz="2000" b="1" dirty="0" smtClean="0"/>
              <a:t>Reflect</a:t>
            </a:r>
          </a:p>
          <a:p>
            <a:pPr marL="0" indent="0">
              <a:buNone/>
            </a:pPr>
            <a:r>
              <a:rPr lang="en-US" altLang="en-US" sz="2000" dirty="0" smtClean="0"/>
              <a:t>What am I doing?</a:t>
            </a:r>
          </a:p>
          <a:p>
            <a:pPr marL="0" indent="0">
              <a:buNone/>
            </a:pPr>
            <a:r>
              <a:rPr lang="en-US" altLang="en-US" sz="2000" dirty="0" smtClean="0"/>
              <a:t>How am I feeling?</a:t>
            </a:r>
          </a:p>
          <a:p>
            <a:pPr marL="0" indent="0">
              <a:buNone/>
            </a:pPr>
            <a:r>
              <a:rPr lang="en-US" altLang="en-US" sz="2000" dirty="0" smtClean="0"/>
              <a:t>What am I learning?</a:t>
            </a:r>
          </a:p>
          <a:p>
            <a:pPr marL="0" indent="0">
              <a:buNone/>
            </a:pPr>
            <a:r>
              <a:rPr lang="en-US" altLang="en-US" sz="2000" b="1" dirty="0" smtClean="0"/>
              <a:t>Relate</a:t>
            </a:r>
          </a:p>
          <a:p>
            <a:pPr marL="0" indent="0">
              <a:buNone/>
            </a:pPr>
            <a:r>
              <a:rPr lang="en-US" altLang="en-US" sz="2000" dirty="0" smtClean="0"/>
              <a:t>What will you do to support my development?</a:t>
            </a:r>
          </a:p>
          <a:p>
            <a:pPr marL="0" indent="0">
              <a:buNone/>
            </a:pPr>
            <a:r>
              <a:rPr lang="en-US" altLang="en-US" sz="2000" dirty="0" smtClean="0"/>
              <a:t>Responsive interactions</a:t>
            </a:r>
          </a:p>
          <a:p>
            <a:pPr marL="0" indent="0">
              <a:buNone/>
            </a:pPr>
            <a:r>
              <a:rPr lang="en-US" altLang="en-US" sz="2000" dirty="0" smtClean="0"/>
              <a:t>Environment, toys, materials, and experiences</a:t>
            </a:r>
            <a:endParaRPr lang="en-US" sz="2000" dirty="0"/>
          </a:p>
        </p:txBody>
      </p:sp>
    </p:spTree>
    <p:extLst>
      <p:ext uri="{BB962C8B-B14F-4D97-AF65-F5344CB8AC3E}">
        <p14:creationId xmlns:p14="http://schemas.microsoft.com/office/powerpoint/2010/main" xmlns="" val="12791478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Outcomes</a:t>
            </a:r>
            <a:endParaRPr lang="en-US" dirty="0"/>
          </a:p>
        </p:txBody>
      </p:sp>
      <p:sp>
        <p:nvSpPr>
          <p:cNvPr id="3" name="Content Placeholder 2"/>
          <p:cNvSpPr>
            <a:spLocks noGrp="1"/>
          </p:cNvSpPr>
          <p:nvPr>
            <p:ph sz="quarter" idx="13"/>
          </p:nvPr>
        </p:nvSpPr>
        <p:spPr/>
        <p:txBody>
          <a:bodyPr/>
          <a:lstStyle/>
          <a:p>
            <a:pPr marL="0" indent="0">
              <a:buNone/>
            </a:pPr>
            <a:r>
              <a:rPr lang="en-US" b="1" dirty="0" smtClean="0">
                <a:solidFill>
                  <a:schemeClr val="tx2"/>
                </a:solidFill>
              </a:rPr>
              <a:t>12.1</a:t>
            </a:r>
            <a:r>
              <a:rPr lang="en-US" dirty="0" smtClean="0"/>
              <a:t> Describe the foundational elements of a responsive relationship- based program.</a:t>
            </a:r>
          </a:p>
          <a:p>
            <a:pPr marL="0" indent="0">
              <a:buNone/>
            </a:pPr>
            <a:r>
              <a:rPr lang="en-US" b="1" dirty="0" smtClean="0">
                <a:solidFill>
                  <a:schemeClr val="tx2"/>
                </a:solidFill>
              </a:rPr>
              <a:t>12.2 </a:t>
            </a:r>
            <a:r>
              <a:rPr lang="en-US" dirty="0" smtClean="0"/>
              <a:t>Explain and evaluate the teachers’ roles in a relationship-based program.</a:t>
            </a:r>
          </a:p>
          <a:p>
            <a:pPr marL="0" indent="0">
              <a:buNone/>
            </a:pPr>
            <a:r>
              <a:rPr lang="en-US" b="1" dirty="0" smtClean="0">
                <a:solidFill>
                  <a:schemeClr val="tx2"/>
                </a:solidFill>
              </a:rPr>
              <a:t>12.3 </a:t>
            </a:r>
            <a:r>
              <a:rPr lang="en-US" dirty="0" smtClean="0"/>
              <a:t>Explain how to create a family and culturally sensitive program.</a:t>
            </a:r>
          </a:p>
          <a:p>
            <a:pPr marL="0" indent="0">
              <a:buNone/>
            </a:pPr>
            <a:r>
              <a:rPr lang="en-US" b="1" dirty="0" smtClean="0">
                <a:solidFill>
                  <a:schemeClr val="tx2"/>
                </a:solidFill>
              </a:rPr>
              <a:t>12.4 </a:t>
            </a:r>
            <a:r>
              <a:rPr lang="en-US" dirty="0" smtClean="0"/>
              <a:t>Describe how to plan in a responsive, relationship-based format</a:t>
            </a:r>
            <a:endParaRPr lang="en-US" dirty="0"/>
          </a:p>
        </p:txBody>
      </p:sp>
    </p:spTree>
    <p:extLst>
      <p:ext uri="{BB962C8B-B14F-4D97-AF65-F5344CB8AC3E}">
        <p14:creationId xmlns:p14="http://schemas.microsoft.com/office/powerpoint/2010/main" xmlns="" val="4934289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Planning Process </a:t>
            </a:r>
            <a:r>
              <a:rPr lang="en-US" sz="2000" b="0" dirty="0" smtClean="0"/>
              <a:t>(4 of 4)</a:t>
            </a:r>
            <a:endParaRPr lang="en-US" sz="2000" b="0" dirty="0"/>
          </a:p>
        </p:txBody>
      </p:sp>
      <p:sp>
        <p:nvSpPr>
          <p:cNvPr id="3" name="Content Placeholder 2"/>
          <p:cNvSpPr>
            <a:spLocks noGrp="1"/>
          </p:cNvSpPr>
          <p:nvPr>
            <p:ph sz="quarter" idx="13"/>
          </p:nvPr>
        </p:nvSpPr>
        <p:spPr/>
        <p:txBody>
          <a:bodyPr/>
          <a:lstStyle/>
          <a:p>
            <a:pPr marL="0" indent="0">
              <a:buNone/>
            </a:pPr>
            <a:r>
              <a:rPr lang="en-US" dirty="0" smtClean="0"/>
              <a:t>I’m exploring and learning</a:t>
            </a:r>
          </a:p>
          <a:p>
            <a:pPr marL="0" indent="0">
              <a:buNone/>
            </a:pPr>
            <a:r>
              <a:rPr lang="en-US" dirty="0" smtClean="0"/>
              <a:t>See page 324: Table 12-6</a:t>
            </a:r>
          </a:p>
          <a:p>
            <a:pPr marL="0" indent="0">
              <a:buNone/>
            </a:pPr>
            <a:r>
              <a:rPr lang="en-US" b="1" dirty="0" smtClean="0"/>
              <a:t>What else can you add to the table that children are  learning?</a:t>
            </a:r>
            <a:endParaRPr lang="en-US" b="1" dirty="0"/>
          </a:p>
        </p:txBody>
      </p:sp>
    </p:spTree>
    <p:extLst>
      <p:ext uri="{BB962C8B-B14F-4D97-AF65-F5344CB8AC3E}">
        <p14:creationId xmlns:p14="http://schemas.microsoft.com/office/powerpoint/2010/main" xmlns="" val="24636223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84"/>
        <p:cNvGrpSpPr/>
        <p:nvPr/>
      </p:nvGrpSpPr>
      <p:grpSpPr>
        <a:xfrm>
          <a:off x="0" y="0"/>
          <a:ext cx="0" cy="0"/>
          <a:chOff x="0" y="0"/>
          <a:chExt cx="0" cy="0"/>
        </a:xfrm>
      </p:grpSpPr>
      <p:sp>
        <p:nvSpPr>
          <p:cNvPr id="385" name="Title 1"/>
          <p:cNvSpPr txBox="1">
            <a:spLocks noGrp="1"/>
          </p:cNvSpPr>
          <p:nvPr>
            <p:ph type="title"/>
          </p:nvPr>
        </p:nvSpPr>
        <p:spPr>
          <a:prstGeom prst="rect">
            <a:avLst/>
          </a:prstGeom>
        </p:spPr>
        <p:txBody>
          <a:bodyPr lIns="91425" tIns="91425" rIns="91425" bIns="91425" anchor="b" anchorCtr="0">
            <a:noAutofit/>
          </a:bodyPr>
          <a:lstStyle/>
          <a:p>
            <a:pPr lvl="0">
              <a:spcBef>
                <a:spcPts val="0"/>
              </a:spcBef>
              <a:buClr>
                <a:schemeClr val="lt2"/>
              </a:buClr>
              <a:buSzPct val="25000"/>
              <a:buFont typeface="Times New Roman"/>
              <a:buNone/>
            </a:pPr>
            <a:r>
              <a:rPr lang="en-US" dirty="0">
                <a:solidFill>
                  <a:schemeClr val="lt2"/>
                </a:solidFill>
              </a:rPr>
              <a:t>Copyright</a:t>
            </a:r>
          </a:p>
        </p:txBody>
      </p:sp>
      <p:pic>
        <p:nvPicPr>
          <p:cNvPr id="386" name="Picture 2" descr="This work is protected by United States copyright laws and is provided solely for the use of instructors teaching their courses and assessing student learning. Dissemination or sale of any part of this work (including on the World Wide Web) will destroy the integrity of the work and is not permitted. The work and materials from it should never be made available to students except by instructors using the accompanying text in their classes. All recipients of this work are expected to abide by these restrictions and honor the intended pedagogical purposes and the needs of other instructors who rely on these materials."/>
          <p:cNvPicPr preferRelativeResize="0"/>
          <p:nvPr/>
        </p:nvPicPr>
        <p:blipFill>
          <a:blip r:embed="rId3">
            <a:alphaModFix/>
          </a:blip>
          <a:stretch>
            <a:fillRect/>
          </a:stretch>
        </p:blipFill>
        <p:spPr>
          <a:xfrm>
            <a:off x="862012" y="2149675"/>
            <a:ext cx="7419975" cy="2466975"/>
          </a:xfrm>
          <a:prstGeom prst="rect">
            <a:avLst/>
          </a:prstGeom>
          <a:noFill/>
          <a:ln>
            <a:noFill/>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Beliefs and Assumptions</a:t>
            </a:r>
            <a:endParaRPr lang="en-US" dirty="0"/>
          </a:p>
        </p:txBody>
      </p:sp>
      <p:sp>
        <p:nvSpPr>
          <p:cNvPr id="3" name="Content Placeholder 2"/>
          <p:cNvSpPr>
            <a:spLocks noGrp="1"/>
          </p:cNvSpPr>
          <p:nvPr>
            <p:ph sz="quarter" idx="13"/>
          </p:nvPr>
        </p:nvSpPr>
        <p:spPr/>
        <p:txBody>
          <a:bodyPr/>
          <a:lstStyle/>
          <a:p>
            <a:pPr marL="0" lvl="1" indent="0">
              <a:spcBef>
                <a:spcPts val="1500"/>
              </a:spcBef>
              <a:buNone/>
            </a:pPr>
            <a:r>
              <a:rPr lang="en-US" dirty="0" smtClean="0"/>
              <a:t>Adults’ beliefs about the nature of children influence the attitudes that they have about their role in children’s lives.</a:t>
            </a:r>
          </a:p>
          <a:p>
            <a:pPr marL="256032" lvl="1" indent="-256032">
              <a:spcBef>
                <a:spcPts val="1500"/>
              </a:spcBef>
              <a:buFont typeface="Arial" panose="020B0604020202020204" pitchFamily="34" charset="0"/>
              <a:buChar char="•"/>
            </a:pPr>
            <a:r>
              <a:rPr lang="en-US" altLang="en-US" b="1" dirty="0" smtClean="0"/>
              <a:t>Do babies have rights?</a:t>
            </a:r>
          </a:p>
          <a:p>
            <a:pPr marL="0" lvl="1" indent="0">
              <a:spcBef>
                <a:spcPts val="1500"/>
              </a:spcBef>
              <a:buNone/>
            </a:pPr>
            <a:r>
              <a:rPr lang="en-US" altLang="en-US" dirty="0" smtClean="0"/>
              <a:t>Discuss video on p. 297: The U</a:t>
            </a:r>
            <a:r>
              <a:rPr lang="en-US" altLang="en-US" sz="100" dirty="0" smtClean="0"/>
              <a:t> </a:t>
            </a:r>
            <a:r>
              <a:rPr lang="en-US" altLang="en-US" dirty="0" smtClean="0"/>
              <a:t>N Convention on the Rights of the Child</a:t>
            </a:r>
          </a:p>
          <a:p>
            <a:pPr marL="256032" lvl="1" indent="-256032">
              <a:spcBef>
                <a:spcPts val="1500"/>
              </a:spcBef>
              <a:buFont typeface="Arial" panose="020B0604020202020204" pitchFamily="34" charset="0"/>
              <a:buChar char="•"/>
            </a:pPr>
            <a:r>
              <a:rPr lang="en-US" altLang="en-US" b="1" dirty="0" smtClean="0"/>
              <a:t>Are babies capable learners?</a:t>
            </a:r>
          </a:p>
          <a:p>
            <a:pPr marL="0" lvl="1" indent="0">
              <a:spcBef>
                <a:spcPts val="1500"/>
              </a:spcBef>
              <a:buNone/>
            </a:pPr>
            <a:r>
              <a:rPr lang="en-US" altLang="en-US" dirty="0" smtClean="0"/>
              <a:t>Discuss the video on page 297</a:t>
            </a:r>
            <a:endParaRPr lang="en-US" dirty="0"/>
          </a:p>
        </p:txBody>
      </p:sp>
    </p:spTree>
    <p:extLst>
      <p:ext uri="{BB962C8B-B14F-4D97-AF65-F5344CB8AC3E}">
        <p14:creationId xmlns:p14="http://schemas.microsoft.com/office/powerpoint/2010/main" xmlns="" val="20036218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What are the Needs of Infants &amp; Toddlers?</a:t>
            </a:r>
            <a:endParaRPr lang="en-US" dirty="0"/>
          </a:p>
        </p:txBody>
      </p:sp>
      <p:sp>
        <p:nvSpPr>
          <p:cNvPr id="3" name="Content Placeholder 2"/>
          <p:cNvSpPr>
            <a:spLocks noGrp="1"/>
          </p:cNvSpPr>
          <p:nvPr>
            <p:ph sz="quarter" idx="13"/>
          </p:nvPr>
        </p:nvSpPr>
        <p:spPr/>
        <p:txBody>
          <a:bodyPr/>
          <a:lstStyle/>
          <a:p>
            <a:pPr marL="256032" lvl="1" indent="-256032">
              <a:spcBef>
                <a:spcPts val="1500"/>
              </a:spcBef>
              <a:buFont typeface="Arial" panose="020B0604020202020204" pitchFamily="34" charset="0"/>
              <a:buChar char="•"/>
            </a:pPr>
            <a:r>
              <a:rPr lang="en-US" altLang="en-US" sz="2000" dirty="0" smtClean="0"/>
              <a:t>Security</a:t>
            </a:r>
          </a:p>
          <a:p>
            <a:pPr marL="740664" lvl="2" indent="-283464">
              <a:buFont typeface="Arial" panose="020B0604020202020204" pitchFamily="34" charset="0"/>
              <a:buChar char="–"/>
            </a:pPr>
            <a:r>
              <a:rPr lang="en-US" altLang="en-US" sz="2000" dirty="0" smtClean="0"/>
              <a:t>Responsive, interested adults</a:t>
            </a:r>
          </a:p>
          <a:p>
            <a:pPr marL="740664" lvl="2" indent="-283464">
              <a:buFont typeface="Arial" panose="020B0604020202020204" pitchFamily="34" charset="0"/>
              <a:buChar char="–"/>
            </a:pPr>
            <a:r>
              <a:rPr lang="en-US" altLang="en-US" sz="2000" dirty="0" smtClean="0"/>
              <a:t>Food, warmth, diapering, rest</a:t>
            </a:r>
          </a:p>
          <a:p>
            <a:pPr marL="256032" lvl="1" indent="-256032">
              <a:spcBef>
                <a:spcPts val="1500"/>
              </a:spcBef>
              <a:buFont typeface="Arial" panose="020B0604020202020204" pitchFamily="34" charset="0"/>
              <a:buChar char="•"/>
            </a:pPr>
            <a:r>
              <a:rPr lang="en-US" altLang="en-US" sz="2000" dirty="0" smtClean="0"/>
              <a:t>Protection Safe environments</a:t>
            </a:r>
          </a:p>
          <a:p>
            <a:pPr marL="740664" lvl="2" indent="-283464">
              <a:buFont typeface="Arial" panose="020B0604020202020204" pitchFamily="34" charset="0"/>
              <a:buChar char="–"/>
            </a:pPr>
            <a:r>
              <a:rPr lang="en-US" altLang="en-US" sz="2000" dirty="0" smtClean="0"/>
              <a:t>Healthy routines</a:t>
            </a:r>
          </a:p>
          <a:p>
            <a:pPr marL="256032" lvl="1" indent="-256032">
              <a:spcBef>
                <a:spcPts val="1500"/>
              </a:spcBef>
              <a:buFont typeface="Arial" panose="020B0604020202020204" pitchFamily="34" charset="0"/>
              <a:buChar char="•"/>
            </a:pPr>
            <a:r>
              <a:rPr lang="en-US" altLang="en-US" sz="2000" dirty="0" smtClean="0"/>
              <a:t>Intimacy  (Lally)</a:t>
            </a:r>
          </a:p>
          <a:p>
            <a:pPr marL="0" lvl="1" indent="0">
              <a:spcBef>
                <a:spcPts val="1500"/>
              </a:spcBef>
              <a:buNone/>
            </a:pPr>
            <a:r>
              <a:rPr lang="en-US" altLang="en-US" sz="2000" b="1" dirty="0" smtClean="0"/>
              <a:t>What do we mean by intimacy in this context?</a:t>
            </a:r>
          </a:p>
          <a:p>
            <a:pPr marL="256032" lvl="3" indent="-256032">
              <a:spcBef>
                <a:spcPts val="1500"/>
              </a:spcBef>
              <a:buFont typeface="Arial" panose="020B0604020202020204" pitchFamily="34" charset="0"/>
              <a:buChar char="•"/>
            </a:pPr>
            <a:r>
              <a:rPr lang="en-US" altLang="en-US" sz="2000" dirty="0" smtClean="0"/>
              <a:t>Attuned dialogue (Gonzalez-Mena &amp; Eyer)</a:t>
            </a:r>
          </a:p>
          <a:p>
            <a:pPr marL="0" indent="0">
              <a:buNone/>
            </a:pPr>
            <a:r>
              <a:rPr lang="en-US" sz="2000" b="1" dirty="0" smtClean="0"/>
              <a:t>What is attuned dialogue?</a:t>
            </a:r>
          </a:p>
          <a:p>
            <a:pPr marL="0" indent="0">
              <a:buNone/>
            </a:pPr>
            <a:r>
              <a:rPr lang="en-US" sz="2000" b="1" dirty="0" smtClean="0"/>
              <a:t>How do we know that I/T feel securely attached?</a:t>
            </a:r>
            <a:endParaRPr lang="en-US" sz="2000" b="1" dirty="0"/>
          </a:p>
        </p:txBody>
      </p:sp>
    </p:spTree>
    <p:extLst>
      <p:ext uri="{BB962C8B-B14F-4D97-AF65-F5344CB8AC3E}">
        <p14:creationId xmlns:p14="http://schemas.microsoft.com/office/powerpoint/2010/main" xmlns="" val="39870924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What is Important for Infants and Toddlers to Learn? </a:t>
            </a:r>
            <a:r>
              <a:rPr lang="en-US" altLang="en-US" sz="2000" b="0" dirty="0" smtClean="0"/>
              <a:t>(1 of 2)</a:t>
            </a:r>
            <a:endParaRPr lang="en-US" sz="2000" b="0" dirty="0"/>
          </a:p>
        </p:txBody>
      </p:sp>
      <p:sp>
        <p:nvSpPr>
          <p:cNvPr id="3" name="Content Placeholder 2"/>
          <p:cNvSpPr>
            <a:spLocks noGrp="1"/>
          </p:cNvSpPr>
          <p:nvPr>
            <p:ph sz="quarter" idx="13"/>
          </p:nvPr>
        </p:nvSpPr>
        <p:spPr/>
        <p:txBody>
          <a:bodyPr/>
          <a:lstStyle/>
          <a:p>
            <a:pPr marL="0" lvl="1" indent="0">
              <a:spcBef>
                <a:spcPts val="1500"/>
              </a:spcBef>
              <a:buNone/>
            </a:pPr>
            <a:r>
              <a:rPr lang="en-US" altLang="en-US" dirty="0" smtClean="0"/>
              <a:t>Learning domains</a:t>
            </a:r>
          </a:p>
          <a:p>
            <a:pPr marL="256032" lvl="1" indent="-256032">
              <a:spcBef>
                <a:spcPts val="1500"/>
              </a:spcBef>
              <a:buFont typeface="Arial" panose="020B0604020202020204" pitchFamily="34" charset="0"/>
              <a:buChar char="•"/>
            </a:pPr>
            <a:r>
              <a:rPr lang="en-US" altLang="en-US" dirty="0" smtClean="0"/>
              <a:t>Emotional </a:t>
            </a:r>
          </a:p>
          <a:p>
            <a:pPr marL="256032" lvl="1" indent="-256032">
              <a:spcBef>
                <a:spcPts val="1500"/>
              </a:spcBef>
              <a:buFont typeface="Arial" panose="020B0604020202020204" pitchFamily="34" charset="0"/>
              <a:buChar char="•"/>
            </a:pPr>
            <a:r>
              <a:rPr lang="en-US" altLang="en-US" dirty="0" smtClean="0"/>
              <a:t>Social </a:t>
            </a:r>
          </a:p>
          <a:p>
            <a:pPr marL="256032" lvl="1" indent="-256032">
              <a:spcBef>
                <a:spcPts val="1500"/>
              </a:spcBef>
              <a:buFont typeface="Arial" panose="020B0604020202020204" pitchFamily="34" charset="0"/>
              <a:buChar char="•"/>
            </a:pPr>
            <a:r>
              <a:rPr lang="en-US" altLang="en-US" dirty="0" smtClean="0"/>
              <a:t>Language </a:t>
            </a:r>
          </a:p>
          <a:p>
            <a:pPr marL="256032" lvl="1" indent="-256032">
              <a:spcBef>
                <a:spcPts val="1500"/>
              </a:spcBef>
              <a:buFont typeface="Arial" panose="020B0604020202020204" pitchFamily="34" charset="0"/>
              <a:buChar char="•"/>
            </a:pPr>
            <a:r>
              <a:rPr lang="en-US" altLang="en-US" dirty="0" smtClean="0"/>
              <a:t>Cognitive </a:t>
            </a:r>
          </a:p>
          <a:p>
            <a:pPr marL="256032" lvl="1" indent="-256032">
              <a:spcBef>
                <a:spcPts val="1500"/>
              </a:spcBef>
              <a:buFont typeface="Arial" panose="020B0604020202020204" pitchFamily="34" charset="0"/>
              <a:buChar char="•"/>
            </a:pPr>
            <a:r>
              <a:rPr lang="en-US" altLang="en-US" dirty="0" smtClean="0"/>
              <a:t>Motor</a:t>
            </a:r>
            <a:endParaRPr lang="en-US" dirty="0"/>
          </a:p>
        </p:txBody>
      </p:sp>
    </p:spTree>
    <p:extLst>
      <p:ext uri="{BB962C8B-B14F-4D97-AF65-F5344CB8AC3E}">
        <p14:creationId xmlns:p14="http://schemas.microsoft.com/office/powerpoint/2010/main" xmlns="" val="36191860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What </a:t>
            </a:r>
            <a:r>
              <a:rPr lang="en-US" altLang="en-US" dirty="0"/>
              <a:t>is Important for Infants and Toddlers to Learn? </a:t>
            </a:r>
            <a:r>
              <a:rPr lang="en-US" altLang="en-US" sz="2000" b="0" dirty="0" smtClean="0"/>
              <a:t>(2 </a:t>
            </a:r>
            <a:r>
              <a:rPr lang="en-US" altLang="en-US" sz="2000" b="0" dirty="0"/>
              <a:t>of 2)</a:t>
            </a:r>
            <a:endParaRPr lang="en-US" dirty="0"/>
          </a:p>
        </p:txBody>
      </p:sp>
      <p:sp>
        <p:nvSpPr>
          <p:cNvPr id="3" name="Content Placeholder 2"/>
          <p:cNvSpPr>
            <a:spLocks noGrp="1"/>
          </p:cNvSpPr>
          <p:nvPr>
            <p:ph sz="quarter" idx="13"/>
          </p:nvPr>
        </p:nvSpPr>
        <p:spPr/>
        <p:txBody>
          <a:bodyPr/>
          <a:lstStyle/>
          <a:p>
            <a:pPr marL="0" lvl="1" indent="0">
              <a:spcBef>
                <a:spcPts val="1500"/>
              </a:spcBef>
              <a:buNone/>
            </a:pPr>
            <a:r>
              <a:rPr lang="en-US" altLang="en-US" sz="1800" dirty="0"/>
              <a:t>Teachers must focus on helping infants and toddlers develop a sense of identity as a person of worth. (Lally)</a:t>
            </a:r>
          </a:p>
          <a:p>
            <a:pPr marL="256032" lvl="1" indent="-256032">
              <a:spcBef>
                <a:spcPts val="1500"/>
              </a:spcBef>
              <a:buFont typeface="Arial" panose="020B0604020202020204" pitchFamily="34" charset="0"/>
              <a:buChar char="•"/>
            </a:pPr>
            <a:r>
              <a:rPr lang="en-US" altLang="en-US" sz="1800" dirty="0"/>
              <a:t>Readiness for change and flexibility with </a:t>
            </a:r>
            <a:r>
              <a:rPr lang="en-US" altLang="en-US" sz="1800" dirty="0" smtClean="0"/>
              <a:t>decisions</a:t>
            </a:r>
            <a:endParaRPr lang="en-US" altLang="en-US" sz="1800" dirty="0"/>
          </a:p>
          <a:p>
            <a:pPr marL="256032" lvl="1" indent="-256032">
              <a:spcBef>
                <a:spcPts val="1500"/>
              </a:spcBef>
              <a:buFont typeface="Arial" panose="020B0604020202020204" pitchFamily="34" charset="0"/>
              <a:buChar char="•"/>
            </a:pPr>
            <a:r>
              <a:rPr lang="en-US" altLang="en-US" sz="1800" dirty="0"/>
              <a:t>Ability to get </a:t>
            </a:r>
            <a:r>
              <a:rPr lang="en-US" altLang="en-US" sz="1800" dirty="0" smtClean="0"/>
              <a:t>along</a:t>
            </a:r>
            <a:endParaRPr lang="en-US" altLang="en-US" sz="1800" dirty="0"/>
          </a:p>
          <a:p>
            <a:pPr marL="256032" lvl="1" indent="-256032">
              <a:spcBef>
                <a:spcPts val="1500"/>
              </a:spcBef>
              <a:buFont typeface="Arial" panose="020B0604020202020204" pitchFamily="34" charset="0"/>
              <a:buChar char="•"/>
            </a:pPr>
            <a:r>
              <a:rPr lang="en-US" altLang="en-US" sz="1800" dirty="0"/>
              <a:t>Competence with language and use of words and logic instead of aggression</a:t>
            </a:r>
          </a:p>
          <a:p>
            <a:pPr marL="256032" lvl="1" indent="-256032">
              <a:spcBef>
                <a:spcPts val="1500"/>
              </a:spcBef>
              <a:buFont typeface="Arial" panose="020B0604020202020204" pitchFamily="34" charset="0"/>
              <a:buChar char="•"/>
            </a:pPr>
            <a:r>
              <a:rPr lang="en-US" altLang="en-US" sz="1800" dirty="0"/>
              <a:t>A belief they can make a difference in their own lives and those around them</a:t>
            </a:r>
          </a:p>
          <a:p>
            <a:pPr marL="256032" lvl="1" indent="-256032">
              <a:spcBef>
                <a:spcPts val="1500"/>
              </a:spcBef>
              <a:buFont typeface="Arial" panose="020B0604020202020204" pitchFamily="34" charset="0"/>
              <a:buChar char="•"/>
            </a:pPr>
            <a:r>
              <a:rPr lang="en-US" altLang="en-US" sz="1800" dirty="0"/>
              <a:t>A profound sense of the importance of equal opportunity and the rights of each individual</a:t>
            </a:r>
          </a:p>
          <a:p>
            <a:pPr marL="256032" lvl="1" indent="-256032">
              <a:spcBef>
                <a:spcPts val="1500"/>
              </a:spcBef>
              <a:buFont typeface="Arial" panose="020B0604020202020204" pitchFamily="34" charset="0"/>
              <a:buChar char="•"/>
            </a:pPr>
            <a:r>
              <a:rPr lang="en-US" altLang="en-US" sz="1800" dirty="0"/>
              <a:t>Ability to be gifted parents</a:t>
            </a:r>
          </a:p>
          <a:p>
            <a:pPr marL="0" lvl="1" indent="0" algn="r">
              <a:spcBef>
                <a:spcPts val="1500"/>
              </a:spcBef>
              <a:buNone/>
            </a:pPr>
            <a:r>
              <a:rPr lang="en-US" altLang="en-US" sz="1800" dirty="0"/>
              <a:t>(Szanton, 2001</a:t>
            </a:r>
            <a:r>
              <a:rPr lang="en-US" altLang="en-US" sz="1800" dirty="0" smtClean="0"/>
              <a:t>)</a:t>
            </a:r>
            <a:endParaRPr lang="en-US" sz="1800" dirty="0"/>
          </a:p>
        </p:txBody>
      </p:sp>
    </p:spTree>
    <p:extLst>
      <p:ext uri="{BB962C8B-B14F-4D97-AF65-F5344CB8AC3E}">
        <p14:creationId xmlns:p14="http://schemas.microsoft.com/office/powerpoint/2010/main" xmlns="" val="39060422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How Do Children Develop and Learn?</a:t>
            </a:r>
            <a:endParaRPr lang="en-US" dirty="0"/>
          </a:p>
        </p:txBody>
      </p:sp>
      <p:sp>
        <p:nvSpPr>
          <p:cNvPr id="3" name="Content Placeholder 2"/>
          <p:cNvSpPr>
            <a:spLocks noGrp="1"/>
          </p:cNvSpPr>
          <p:nvPr>
            <p:ph sz="quarter" idx="13"/>
          </p:nvPr>
        </p:nvSpPr>
        <p:spPr/>
        <p:txBody>
          <a:bodyPr/>
          <a:lstStyle/>
          <a:p>
            <a:pPr marL="0" indent="0">
              <a:buNone/>
            </a:pPr>
            <a:r>
              <a:rPr lang="en-US" altLang="en-US" sz="2000" dirty="0" smtClean="0"/>
              <a:t>How do infants and toddlers learn?</a:t>
            </a:r>
          </a:p>
          <a:p>
            <a:pPr marL="256032" lvl="1" indent="-256032">
              <a:spcBef>
                <a:spcPts val="1500"/>
              </a:spcBef>
              <a:buFont typeface="Arial" panose="020B0604020202020204" pitchFamily="34" charset="0"/>
              <a:buChar char="•"/>
            </a:pPr>
            <a:r>
              <a:rPr lang="en-US" altLang="en-US" sz="2000" dirty="0" smtClean="0"/>
              <a:t>Integrated</a:t>
            </a:r>
          </a:p>
          <a:p>
            <a:pPr marL="740664" lvl="2" indent="-283464">
              <a:buFont typeface="Arial" panose="020B0604020202020204" pitchFamily="34" charset="0"/>
              <a:buChar char="–"/>
            </a:pPr>
            <a:r>
              <a:rPr lang="en-US" altLang="en-US" sz="2000" dirty="0" smtClean="0"/>
              <a:t>Learning happens across domains, in an inter-related way</a:t>
            </a:r>
          </a:p>
          <a:p>
            <a:pPr marL="256032" lvl="1" indent="-256032">
              <a:spcBef>
                <a:spcPts val="1500"/>
              </a:spcBef>
              <a:buFont typeface="Arial" panose="020B0604020202020204" pitchFamily="34" charset="0"/>
              <a:buChar char="•"/>
            </a:pPr>
            <a:r>
              <a:rPr lang="en-US" altLang="en-US" sz="2000" dirty="0" smtClean="0"/>
              <a:t>Developmental</a:t>
            </a:r>
          </a:p>
          <a:p>
            <a:pPr marL="740664" lvl="2" indent="-283464">
              <a:buFont typeface="Arial" panose="020B0604020202020204" pitchFamily="34" charset="0"/>
              <a:buChar char="–"/>
            </a:pPr>
            <a:r>
              <a:rPr lang="en-US" altLang="en-US" sz="2000" dirty="0" smtClean="0"/>
              <a:t>Young infants, mobile infants, toddlers are distinct age ranges with unique needs and interests</a:t>
            </a:r>
          </a:p>
          <a:p>
            <a:pPr marL="256032" lvl="1" indent="-256032">
              <a:spcBef>
                <a:spcPts val="1500"/>
              </a:spcBef>
              <a:buFont typeface="Arial" panose="020B0604020202020204" pitchFamily="34" charset="0"/>
              <a:buChar char="•"/>
            </a:pPr>
            <a:r>
              <a:rPr lang="en-US" altLang="en-US" sz="2000" dirty="0" smtClean="0"/>
              <a:t>Play</a:t>
            </a:r>
          </a:p>
          <a:p>
            <a:pPr marL="740664" lvl="2" indent="-283464">
              <a:buFont typeface="Arial" panose="020B0604020202020204" pitchFamily="34" charset="0"/>
              <a:buChar char="–"/>
            </a:pPr>
            <a:r>
              <a:rPr lang="en-US" altLang="en-US" sz="2000" dirty="0" smtClean="0"/>
              <a:t>Active exploration of the environment</a:t>
            </a:r>
          </a:p>
          <a:p>
            <a:pPr marL="740664" lvl="2" indent="-283464">
              <a:buFont typeface="Arial" panose="020B0604020202020204" pitchFamily="34" charset="0"/>
              <a:buChar char="–"/>
            </a:pPr>
            <a:r>
              <a:rPr lang="en-US" altLang="en-US" sz="2000" dirty="0" smtClean="0"/>
              <a:t>Increases in complexity of materials and interactions</a:t>
            </a:r>
          </a:p>
          <a:p>
            <a:pPr marL="740664" lvl="2" indent="-283464">
              <a:buFont typeface="Arial" panose="020B0604020202020204" pitchFamily="34" charset="0"/>
              <a:buChar char="–"/>
            </a:pPr>
            <a:r>
              <a:rPr lang="en-US" altLang="en-US" sz="2000" dirty="0" smtClean="0"/>
              <a:t>Acting on a world that responds to those actions (contingent)</a:t>
            </a:r>
          </a:p>
          <a:p>
            <a:pPr marL="740664" lvl="2" indent="-283464">
              <a:buFont typeface="Arial" panose="020B0604020202020204" pitchFamily="34" charset="0"/>
              <a:buChar char="–"/>
            </a:pPr>
            <a:r>
              <a:rPr lang="en-US" altLang="en-US" sz="2000" dirty="0" smtClean="0"/>
              <a:t>Long amounts of time; real choices</a:t>
            </a:r>
            <a:endParaRPr lang="en-US" sz="2000" dirty="0"/>
          </a:p>
        </p:txBody>
      </p:sp>
    </p:spTree>
    <p:extLst>
      <p:ext uri="{BB962C8B-B14F-4D97-AF65-F5344CB8AC3E}">
        <p14:creationId xmlns:p14="http://schemas.microsoft.com/office/powerpoint/2010/main" xmlns="" val="23866838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Encourage Play</a:t>
            </a:r>
            <a:endParaRPr lang="en-US" dirty="0"/>
          </a:p>
        </p:txBody>
      </p:sp>
      <p:sp>
        <p:nvSpPr>
          <p:cNvPr id="3" name="Content Placeholder 2"/>
          <p:cNvSpPr>
            <a:spLocks noGrp="1"/>
          </p:cNvSpPr>
          <p:nvPr>
            <p:ph sz="quarter" idx="13"/>
          </p:nvPr>
        </p:nvSpPr>
        <p:spPr/>
        <p:txBody>
          <a:bodyPr/>
          <a:lstStyle/>
          <a:p>
            <a:pPr marL="0" indent="0">
              <a:buNone/>
            </a:pPr>
            <a:r>
              <a:rPr lang="en-US" dirty="0" smtClean="0"/>
              <a:t>Read a “Letter from a Toddler” (p. 304)</a:t>
            </a:r>
          </a:p>
          <a:p>
            <a:pPr marL="0" indent="0">
              <a:buNone/>
            </a:pPr>
            <a:r>
              <a:rPr lang="en-US" b="1" dirty="0" smtClean="0"/>
              <a:t>Why do you think play is important?</a:t>
            </a:r>
            <a:endParaRPr lang="en-US" b="1" dirty="0"/>
          </a:p>
        </p:txBody>
      </p:sp>
    </p:spTree>
    <p:extLst>
      <p:ext uri="{BB962C8B-B14F-4D97-AF65-F5344CB8AC3E}">
        <p14:creationId xmlns:p14="http://schemas.microsoft.com/office/powerpoint/2010/main" xmlns="" val="21604426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Infant-Toddler Professional’s Role -Creating A Relationship-Based Program</a:t>
            </a:r>
            <a:endParaRPr lang="en-US" dirty="0"/>
          </a:p>
        </p:txBody>
      </p:sp>
      <p:sp>
        <p:nvSpPr>
          <p:cNvPr id="3" name="Content Placeholder 2"/>
          <p:cNvSpPr>
            <a:spLocks noGrp="1"/>
          </p:cNvSpPr>
          <p:nvPr>
            <p:ph sz="quarter" idx="13"/>
          </p:nvPr>
        </p:nvSpPr>
        <p:spPr/>
        <p:txBody>
          <a:bodyPr/>
          <a:lstStyle/>
          <a:p>
            <a:pPr marL="429768" lvl="1" indent="-429768">
              <a:spcBef>
                <a:spcPts val="1500"/>
              </a:spcBef>
              <a:buFont typeface="+mj-lt"/>
              <a:buAutoNum type="arabicPeriod"/>
            </a:pPr>
            <a:r>
              <a:rPr lang="en-US" altLang="en-US" sz="2000" dirty="0" smtClean="0"/>
              <a:t>Develop foundation of relationship-based community</a:t>
            </a:r>
          </a:p>
          <a:p>
            <a:pPr marL="429768" lvl="1" indent="-429768">
              <a:spcBef>
                <a:spcPts val="1500"/>
              </a:spcBef>
              <a:buFont typeface="+mj-lt"/>
              <a:buAutoNum type="arabicPeriod"/>
            </a:pPr>
            <a:r>
              <a:rPr lang="en-US" altLang="en-US" sz="2000" dirty="0" smtClean="0"/>
              <a:t>Structure program for relationships</a:t>
            </a:r>
          </a:p>
          <a:p>
            <a:pPr marL="429768" lvl="1" indent="-429768">
              <a:spcBef>
                <a:spcPts val="1500"/>
              </a:spcBef>
              <a:buFont typeface="+mj-lt"/>
              <a:buAutoNum type="arabicPeriod"/>
            </a:pPr>
            <a:r>
              <a:rPr lang="en-US" altLang="en-US" sz="2000" dirty="0" smtClean="0"/>
              <a:t>Build caring, responsive relationships with families, diverse cultures, community</a:t>
            </a:r>
          </a:p>
          <a:p>
            <a:pPr marL="429768" lvl="1" indent="-429768">
              <a:spcBef>
                <a:spcPts val="1500"/>
              </a:spcBef>
              <a:buFont typeface="+mj-lt"/>
              <a:buAutoNum type="arabicPeriod"/>
            </a:pPr>
            <a:r>
              <a:rPr lang="en-US" altLang="en-US" sz="2000" dirty="0" smtClean="0"/>
              <a:t>Use a responsive planning process</a:t>
            </a:r>
          </a:p>
          <a:p>
            <a:pPr marL="429768" lvl="1" indent="-429768">
              <a:spcBef>
                <a:spcPts val="1500"/>
              </a:spcBef>
              <a:buFont typeface="+mj-lt"/>
              <a:buAutoNum type="arabicPeriod"/>
            </a:pPr>
            <a:r>
              <a:rPr lang="en-US" altLang="en-US" sz="2000" dirty="0" smtClean="0"/>
              <a:t>Create flexible schedule with responsive routines</a:t>
            </a:r>
          </a:p>
          <a:p>
            <a:pPr marL="429768" lvl="1" indent="-429768">
              <a:spcBef>
                <a:spcPts val="1500"/>
              </a:spcBef>
              <a:buFont typeface="+mj-lt"/>
              <a:buAutoNum type="arabicPeriod"/>
            </a:pPr>
            <a:r>
              <a:rPr lang="en-US" altLang="en-US" sz="2000" dirty="0" smtClean="0"/>
              <a:t>Set up a responsive environment</a:t>
            </a:r>
          </a:p>
          <a:p>
            <a:pPr marL="429768" lvl="1" indent="-429768">
              <a:spcBef>
                <a:spcPts val="1500"/>
              </a:spcBef>
              <a:buFont typeface="+mj-lt"/>
              <a:buAutoNum type="arabicPeriod"/>
            </a:pPr>
            <a:r>
              <a:rPr lang="en-US" altLang="en-US" sz="2000" dirty="0" smtClean="0"/>
              <a:t>Provide toys, opportunities - individually, culturally, age-appropriate</a:t>
            </a:r>
          </a:p>
          <a:p>
            <a:pPr marL="429768" lvl="1" indent="-429768">
              <a:spcBef>
                <a:spcPts val="1500"/>
              </a:spcBef>
              <a:buFont typeface="+mj-lt"/>
              <a:buAutoNum type="arabicPeriod"/>
            </a:pPr>
            <a:r>
              <a:rPr lang="en-US" altLang="en-US" sz="2000" dirty="0" smtClean="0"/>
              <a:t>Use a relationship-based approach to guidance</a:t>
            </a:r>
            <a:endParaRPr lang="en-US" sz="2000" dirty="0"/>
          </a:p>
        </p:txBody>
      </p:sp>
    </p:spTree>
    <p:extLst>
      <p:ext uri="{BB962C8B-B14F-4D97-AF65-F5344CB8AC3E}">
        <p14:creationId xmlns:p14="http://schemas.microsoft.com/office/powerpoint/2010/main" xmlns="" val="2711877433"/>
      </p:ext>
    </p:extLst>
  </p:cSld>
  <p:clrMapOvr>
    <a:masterClrMapping/>
  </p:clrMapOvr>
</p:sld>
</file>

<file path=ppt/theme/theme1.xml><?xml version="1.0" encoding="utf-8"?>
<a:theme xmlns:a="http://schemas.openxmlformats.org/drawingml/2006/main" name="508 Lecture">
  <a:themeElements>
    <a:clrScheme name="Custom 7">
      <a:dk1>
        <a:srgbClr val="000000"/>
      </a:dk1>
      <a:lt1>
        <a:srgbClr val="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8598</TotalTime>
  <Words>1062</Words>
  <Application>Microsoft Office PowerPoint</Application>
  <PresentationFormat>On-screen Show (4:3)</PresentationFormat>
  <Paragraphs>144</Paragraphs>
  <Slides>21</Slides>
  <Notes>4</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508 Lecture</vt:lpstr>
      <vt:lpstr>Infant and Toddler Development and Responsive Program Planning: A Relationship-Based Approach</vt:lpstr>
      <vt:lpstr>Learning Outcomes</vt:lpstr>
      <vt:lpstr>Beliefs and Assumptions</vt:lpstr>
      <vt:lpstr>What are the Needs of Infants &amp; Toddlers?</vt:lpstr>
      <vt:lpstr>What is Important for Infants and Toddlers to Learn? (1 of 2)</vt:lpstr>
      <vt:lpstr>What is Important for Infants and Toddlers to Learn? (2 of 2)</vt:lpstr>
      <vt:lpstr>How Do Children Develop and Learn?</vt:lpstr>
      <vt:lpstr>How to Encourage Play</vt:lpstr>
      <vt:lpstr>The Infant-Toddler Professional’s Role -Creating A Relationship-Based Program</vt:lpstr>
      <vt:lpstr>Creating a Relationship-Based Community</vt:lpstr>
      <vt:lpstr>The Importance of Teachers’ Emotional Connections and Healthy Relationships (1 of 2)</vt:lpstr>
      <vt:lpstr>The Importance of Teachers’ Emotional Connections and Healthy Relationships (2 of 2)</vt:lpstr>
      <vt:lpstr>Helping Infants and Toddlers Learn</vt:lpstr>
      <vt:lpstr>Relationships with Families and Culturally Sensitive Care</vt:lpstr>
      <vt:lpstr>A Family and Culture-Centered Program</vt:lpstr>
      <vt:lpstr>Responsive, Relationship-based Planning</vt:lpstr>
      <vt:lpstr>The Planning Process (1 of 4)</vt:lpstr>
      <vt:lpstr>The Planning Process (2 of 4)</vt:lpstr>
      <vt:lpstr>The Planning Process (3 of 4)</vt:lpstr>
      <vt:lpstr>The Planning Process (4 of 4)</vt:lpstr>
      <vt:lpstr>Copyright</vt:lpstr>
    </vt:vector>
  </TitlesOfParts>
  <Company>Cognizant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Infant and Toddler Development and Responsive Program Planning: A Relationship-Based Approach, 4e</dc:title>
  <dc:subject>Teacher Education</dc:subject>
  <dc:creator>Wittmer/Petersen</dc:creator>
  <cp:keywords>Teacher Education</cp:keywords>
  <cp:lastModifiedBy>Windows User</cp:lastModifiedBy>
  <cp:revision>331</cp:revision>
  <dcterms:modified xsi:type="dcterms:W3CDTF">2022-08-04T10:42:00Z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ffisync_UniqueId">
    <vt:lpwstr>682739</vt:lpwstr>
  </property>
  <property fmtid="{D5CDD505-2E9C-101B-9397-08002B2CF9AE}" pid="3" name="Offisync_ServerID">
    <vt:lpwstr>7e960520-0e88-4f05-9fa0-24079b61e486</vt:lpwstr>
  </property>
  <property fmtid="{D5CDD505-2E9C-101B-9397-08002B2CF9AE}" pid="4" name="Offisync_UpdateToken">
    <vt:lpwstr>2</vt:lpwstr>
  </property>
  <property fmtid="{D5CDD505-2E9C-101B-9397-08002B2CF9AE}" pid="5" name="Jive_VersionGuid">
    <vt:lpwstr>2e874262-9747-49d3-bf1e-677aeb587663</vt:lpwstr>
  </property>
  <property fmtid="{D5CDD505-2E9C-101B-9397-08002B2CF9AE}" pid="6" name="Offisync_ProviderInitializationData">
    <vt:lpwstr>https://neo.pearson.com</vt:lpwstr>
  </property>
  <property fmtid="{D5CDD505-2E9C-101B-9397-08002B2CF9AE}" pid="7" name="Jive_LatestUserAccountName">
    <vt:lpwstr>joel</vt:lpwstr>
  </property>
</Properties>
</file>