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59" r:id="rId2"/>
    <p:sldId id="304" r:id="rId3"/>
    <p:sldId id="305" r:id="rId4"/>
    <p:sldId id="260" r:id="rId5"/>
    <p:sldId id="269" r:id="rId6"/>
    <p:sldId id="282" r:id="rId7"/>
    <p:sldId id="268" r:id="rId8"/>
    <p:sldId id="308" r:id="rId9"/>
    <p:sldId id="309" r:id="rId10"/>
    <p:sldId id="310" r:id="rId11"/>
    <p:sldId id="311" r:id="rId12"/>
    <p:sldId id="312" r:id="rId13"/>
    <p:sldId id="313" r:id="rId14"/>
    <p:sldId id="314" r:id="rId15"/>
    <p:sldId id="315" r:id="rId16"/>
    <p:sldId id="316" r:id="rId17"/>
    <p:sldId id="317" r:id="rId18"/>
    <p:sldId id="318" r:id="rId19"/>
    <p:sldId id="31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10DF405-023A-4393-A8B1-127001A90CE1}">
          <p14:sldIdLst>
            <p14:sldId id="259"/>
            <p14:sldId id="304"/>
            <p14:sldId id="305"/>
            <p14:sldId id="260"/>
            <p14:sldId id="269"/>
            <p14:sldId id="282"/>
            <p14:sldId id="268"/>
            <p14:sldId id="308"/>
            <p14:sldId id="309"/>
            <p14:sldId id="310"/>
            <p14:sldId id="311"/>
            <p14:sldId id="312"/>
            <p14:sldId id="313"/>
            <p14:sldId id="314"/>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D0C"/>
    <a:srgbClr val="737301"/>
    <a:srgbClr val="FFCC66"/>
    <a:srgbClr val="FFFF66"/>
    <a:srgbClr val="FFFF99"/>
    <a:srgbClr val="497B76"/>
    <a:srgbClr val="4D837D"/>
    <a:srgbClr val="498781"/>
    <a:srgbClr val="497287"/>
    <a:srgbClr val="578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2639" autoAdjust="0"/>
  </p:normalViewPr>
  <p:slideViewPr>
    <p:cSldViewPr>
      <p:cViewPr varScale="1">
        <p:scale>
          <a:sx n="67" d="100"/>
          <a:sy n="67" d="100"/>
        </p:scale>
        <p:origin x="16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9256B-36D1-44E6-A5C4-DD2ADAF6BA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8903C2BC-EE0F-471A-871D-7085620CCD0D}">
      <dgm:prSet/>
      <dgm:spPr>
        <a:solidFill>
          <a:schemeClr val="accent1">
            <a:lumMod val="75000"/>
          </a:schemeClr>
        </a:solidFill>
        <a:ln>
          <a:solidFill>
            <a:schemeClr val="accent1">
              <a:lumMod val="75000"/>
            </a:schemeClr>
          </a:solidFill>
        </a:ln>
      </dgm:spPr>
      <dgm:t>
        <a:bodyPr/>
        <a:lstStyle/>
        <a:p>
          <a:pPr rtl="0"/>
          <a:r>
            <a:rPr lang="en-IN" b="1" i="0" dirty="0"/>
            <a:t>Transactional leader</a:t>
          </a:r>
          <a:endParaRPr lang="en-IN" dirty="0"/>
        </a:p>
      </dgm:t>
    </dgm:pt>
    <dgm:pt modelId="{88FE85B6-5729-4D95-98B0-4F46C15BEC85}" type="parTrans" cxnId="{5E6B86E9-9B99-4749-8A8D-B080C130FE60}">
      <dgm:prSet/>
      <dgm:spPr/>
      <dgm:t>
        <a:bodyPr/>
        <a:lstStyle/>
        <a:p>
          <a:endParaRPr lang="en-IN"/>
        </a:p>
      </dgm:t>
    </dgm:pt>
    <dgm:pt modelId="{F95A6ED6-4A8A-4753-AAFF-3DA2811946AC}" type="sibTrans" cxnId="{5E6B86E9-9B99-4749-8A8D-B080C130FE60}">
      <dgm:prSet/>
      <dgm:spPr/>
      <dgm:t>
        <a:bodyPr/>
        <a:lstStyle/>
        <a:p>
          <a:endParaRPr lang="en-IN"/>
        </a:p>
      </dgm:t>
    </dgm:pt>
    <dgm:pt modelId="{FE140BEB-6B4D-4494-A274-0A7F96E4306B}">
      <dgm:prSet/>
      <dgm:spPr/>
      <dgm:t>
        <a:bodyPr/>
        <a:lstStyle/>
        <a:p>
          <a:pPr rtl="0"/>
          <a:r>
            <a:rPr lang="en-IN" b="0" i="0" dirty="0"/>
            <a:t>Creates employee satisfaction through negotiation for desired </a:t>
          </a:r>
          <a:r>
            <a:rPr lang="en-IN" b="0" i="0" dirty="0" err="1"/>
            <a:t>behaviors</a:t>
          </a:r>
          <a:r>
            <a:rPr lang="en-IN" b="0" i="0" dirty="0"/>
            <a:t> or levels of performance</a:t>
          </a:r>
          <a:endParaRPr lang="en-IN" dirty="0"/>
        </a:p>
      </dgm:t>
    </dgm:pt>
    <dgm:pt modelId="{37154300-0DF7-4B32-8319-9D855832A618}" type="parTrans" cxnId="{BC01DFB0-04F4-4CE9-A2B3-887217DA95E1}">
      <dgm:prSet/>
      <dgm:spPr/>
      <dgm:t>
        <a:bodyPr/>
        <a:lstStyle/>
        <a:p>
          <a:endParaRPr lang="en-IN"/>
        </a:p>
      </dgm:t>
    </dgm:pt>
    <dgm:pt modelId="{CFB56B72-BFE0-406C-BFC0-14F1692F1AFC}" type="sibTrans" cxnId="{BC01DFB0-04F4-4CE9-A2B3-887217DA95E1}">
      <dgm:prSet/>
      <dgm:spPr/>
      <dgm:t>
        <a:bodyPr/>
        <a:lstStyle/>
        <a:p>
          <a:endParaRPr lang="en-IN"/>
        </a:p>
      </dgm:t>
    </dgm:pt>
    <dgm:pt modelId="{8BD5C83D-258E-4E60-AC5F-5E1E36E0FFF4}">
      <dgm:prSet/>
      <dgm:spPr>
        <a:solidFill>
          <a:schemeClr val="accent1">
            <a:lumMod val="75000"/>
          </a:schemeClr>
        </a:solidFill>
        <a:ln>
          <a:solidFill>
            <a:schemeClr val="accent1">
              <a:lumMod val="75000"/>
            </a:schemeClr>
          </a:solidFill>
        </a:ln>
      </dgm:spPr>
      <dgm:t>
        <a:bodyPr/>
        <a:lstStyle/>
        <a:p>
          <a:pPr rtl="0"/>
          <a:r>
            <a:rPr lang="en-IN" b="1" i="0" dirty="0"/>
            <a:t>Transformational leader</a:t>
          </a:r>
          <a:endParaRPr lang="en-IN" b="1" dirty="0"/>
        </a:p>
      </dgm:t>
    </dgm:pt>
    <dgm:pt modelId="{CB749B30-320A-4689-9503-2AE2A3BC371C}" type="parTrans" cxnId="{5F293CD6-509F-46F4-834F-F022BA5628F1}">
      <dgm:prSet/>
      <dgm:spPr/>
      <dgm:t>
        <a:bodyPr/>
        <a:lstStyle/>
        <a:p>
          <a:endParaRPr lang="en-IN"/>
        </a:p>
      </dgm:t>
    </dgm:pt>
    <dgm:pt modelId="{0BB67535-AF4B-4293-A3CC-F9132E691DFF}" type="sibTrans" cxnId="{5F293CD6-509F-46F4-834F-F022BA5628F1}">
      <dgm:prSet/>
      <dgm:spPr/>
      <dgm:t>
        <a:bodyPr/>
        <a:lstStyle/>
        <a:p>
          <a:endParaRPr lang="en-IN"/>
        </a:p>
      </dgm:t>
    </dgm:pt>
    <dgm:pt modelId="{1D87FCF6-691A-4DB2-BF24-E98C97D7CB2E}">
      <dgm:prSet/>
      <dgm:spPr/>
      <dgm:t>
        <a:bodyPr/>
        <a:lstStyle/>
        <a:p>
          <a:pPr rtl="0"/>
          <a:r>
            <a:rPr lang="en-IN" b="0" i="0" dirty="0"/>
            <a:t>Strives to raise employee commitment and fosters trust and motivation</a:t>
          </a:r>
          <a:endParaRPr lang="en-IN" dirty="0"/>
        </a:p>
      </dgm:t>
    </dgm:pt>
    <dgm:pt modelId="{64A33855-6C07-4336-979A-1C9B13E102C5}" type="parTrans" cxnId="{353E3BA7-3C2E-4013-9745-89175C15EA4D}">
      <dgm:prSet/>
      <dgm:spPr/>
      <dgm:t>
        <a:bodyPr/>
        <a:lstStyle/>
        <a:p>
          <a:endParaRPr lang="en-IN"/>
        </a:p>
      </dgm:t>
    </dgm:pt>
    <dgm:pt modelId="{C799E4EE-F726-4203-A4D1-019A90D464DD}" type="sibTrans" cxnId="{353E3BA7-3C2E-4013-9745-89175C15EA4D}">
      <dgm:prSet/>
      <dgm:spPr/>
      <dgm:t>
        <a:bodyPr/>
        <a:lstStyle/>
        <a:p>
          <a:endParaRPr lang="en-IN"/>
        </a:p>
      </dgm:t>
    </dgm:pt>
    <dgm:pt modelId="{84DC5183-2ABE-4D38-AE13-E075C3F41753}">
      <dgm:prSet/>
      <dgm:spPr>
        <a:solidFill>
          <a:schemeClr val="accent1">
            <a:lumMod val="75000"/>
          </a:schemeClr>
        </a:solidFill>
        <a:ln>
          <a:solidFill>
            <a:schemeClr val="accent1">
              <a:lumMod val="75000"/>
            </a:schemeClr>
          </a:solidFill>
        </a:ln>
      </dgm:spPr>
      <dgm:t>
        <a:bodyPr/>
        <a:lstStyle/>
        <a:p>
          <a:pPr rtl="0"/>
          <a:r>
            <a:rPr lang="en-IN" b="1" i="0" dirty="0"/>
            <a:t>Authentic leader</a:t>
          </a:r>
          <a:endParaRPr lang="en-IN" b="1" dirty="0"/>
        </a:p>
      </dgm:t>
    </dgm:pt>
    <dgm:pt modelId="{68AE76B9-EF09-4529-BE53-F2ABC9FC569D}" type="parTrans" cxnId="{7AEE7EB3-CCD9-426D-AA95-0AFA809A972D}">
      <dgm:prSet/>
      <dgm:spPr/>
      <dgm:t>
        <a:bodyPr/>
        <a:lstStyle/>
        <a:p>
          <a:endParaRPr lang="en-IN"/>
        </a:p>
      </dgm:t>
    </dgm:pt>
    <dgm:pt modelId="{6FF43935-5E8E-4D41-A940-04E418C6A7CD}" type="sibTrans" cxnId="{7AEE7EB3-CCD9-426D-AA95-0AFA809A972D}">
      <dgm:prSet/>
      <dgm:spPr/>
      <dgm:t>
        <a:bodyPr/>
        <a:lstStyle/>
        <a:p>
          <a:endParaRPr lang="en-IN"/>
        </a:p>
      </dgm:t>
    </dgm:pt>
    <dgm:pt modelId="{1CE9200A-5B57-4199-89F5-B7D1E3272755}">
      <dgm:prSet/>
      <dgm:spPr/>
      <dgm:t>
        <a:bodyPr/>
        <a:lstStyle/>
        <a:p>
          <a:pPr rtl="0"/>
          <a:r>
            <a:rPr lang="en-IN" b="0" i="0" dirty="0"/>
            <a:t>Practices corporate values daily and forms long-term relationships with stakeholders</a:t>
          </a:r>
          <a:endParaRPr lang="en-IN" dirty="0"/>
        </a:p>
      </dgm:t>
    </dgm:pt>
    <dgm:pt modelId="{9293DFAC-CF39-4C5A-AC79-DC8FBF1A3375}" type="parTrans" cxnId="{22BC2C89-1891-4249-B591-62E104BA1617}">
      <dgm:prSet/>
      <dgm:spPr/>
      <dgm:t>
        <a:bodyPr/>
        <a:lstStyle/>
        <a:p>
          <a:endParaRPr lang="en-IN"/>
        </a:p>
      </dgm:t>
    </dgm:pt>
    <dgm:pt modelId="{82DF639C-3145-464E-A8E0-9544B6B49126}" type="sibTrans" cxnId="{22BC2C89-1891-4249-B591-62E104BA1617}">
      <dgm:prSet/>
      <dgm:spPr/>
      <dgm:t>
        <a:bodyPr/>
        <a:lstStyle/>
        <a:p>
          <a:endParaRPr lang="en-IN"/>
        </a:p>
      </dgm:t>
    </dgm:pt>
    <dgm:pt modelId="{0901E635-EE98-4001-AD2B-11C56D815A98}" type="pres">
      <dgm:prSet presAssocID="{0569256B-36D1-44E6-A5C4-DD2ADAF6BABC}" presName="Name0" presStyleCnt="0">
        <dgm:presLayoutVars>
          <dgm:dir/>
          <dgm:animLvl val="lvl"/>
          <dgm:resizeHandles val="exact"/>
        </dgm:presLayoutVars>
      </dgm:prSet>
      <dgm:spPr/>
    </dgm:pt>
    <dgm:pt modelId="{511078B9-D55B-4F5B-911A-63FEFB59A917}" type="pres">
      <dgm:prSet presAssocID="{8903C2BC-EE0F-471A-871D-7085620CCD0D}" presName="linNode" presStyleCnt="0"/>
      <dgm:spPr/>
    </dgm:pt>
    <dgm:pt modelId="{307A269A-4522-4E40-8B56-EFF974E249DE}" type="pres">
      <dgm:prSet presAssocID="{8903C2BC-EE0F-471A-871D-7085620CCD0D}" presName="parentText" presStyleLbl="node1" presStyleIdx="0" presStyleCnt="3">
        <dgm:presLayoutVars>
          <dgm:chMax val="1"/>
          <dgm:bulletEnabled val="1"/>
        </dgm:presLayoutVars>
      </dgm:prSet>
      <dgm:spPr/>
    </dgm:pt>
    <dgm:pt modelId="{B02E7882-B1AF-4444-9429-B2CBABA148F7}" type="pres">
      <dgm:prSet presAssocID="{8903C2BC-EE0F-471A-871D-7085620CCD0D}" presName="descendantText" presStyleLbl="alignAccFollowNode1" presStyleIdx="0" presStyleCnt="3">
        <dgm:presLayoutVars>
          <dgm:bulletEnabled val="1"/>
        </dgm:presLayoutVars>
      </dgm:prSet>
      <dgm:spPr/>
    </dgm:pt>
    <dgm:pt modelId="{D0471963-8800-44A3-AE25-697D9C404569}" type="pres">
      <dgm:prSet presAssocID="{F95A6ED6-4A8A-4753-AAFF-3DA2811946AC}" presName="sp" presStyleCnt="0"/>
      <dgm:spPr/>
    </dgm:pt>
    <dgm:pt modelId="{7C6BAF88-7E70-454F-9561-BD28E1A5CF30}" type="pres">
      <dgm:prSet presAssocID="{8BD5C83D-258E-4E60-AC5F-5E1E36E0FFF4}" presName="linNode" presStyleCnt="0"/>
      <dgm:spPr/>
    </dgm:pt>
    <dgm:pt modelId="{47E0AB06-BB5F-4363-8E73-0207234966C7}" type="pres">
      <dgm:prSet presAssocID="{8BD5C83D-258E-4E60-AC5F-5E1E36E0FFF4}" presName="parentText" presStyleLbl="node1" presStyleIdx="1" presStyleCnt="3">
        <dgm:presLayoutVars>
          <dgm:chMax val="1"/>
          <dgm:bulletEnabled val="1"/>
        </dgm:presLayoutVars>
      </dgm:prSet>
      <dgm:spPr/>
    </dgm:pt>
    <dgm:pt modelId="{6BFD750F-E751-469A-A88F-AEE859303C94}" type="pres">
      <dgm:prSet presAssocID="{8BD5C83D-258E-4E60-AC5F-5E1E36E0FFF4}" presName="descendantText" presStyleLbl="alignAccFollowNode1" presStyleIdx="1" presStyleCnt="3">
        <dgm:presLayoutVars>
          <dgm:bulletEnabled val="1"/>
        </dgm:presLayoutVars>
      </dgm:prSet>
      <dgm:spPr/>
    </dgm:pt>
    <dgm:pt modelId="{972A9803-00D8-4250-8999-72F7E6DB0B20}" type="pres">
      <dgm:prSet presAssocID="{0BB67535-AF4B-4293-A3CC-F9132E691DFF}" presName="sp" presStyleCnt="0"/>
      <dgm:spPr/>
    </dgm:pt>
    <dgm:pt modelId="{686C36C8-22FD-4B89-ABA2-5FA5EC5CC0F6}" type="pres">
      <dgm:prSet presAssocID="{84DC5183-2ABE-4D38-AE13-E075C3F41753}" presName="linNode" presStyleCnt="0"/>
      <dgm:spPr/>
    </dgm:pt>
    <dgm:pt modelId="{62E208F7-BA60-4F35-A159-1DB60CA1BF9A}" type="pres">
      <dgm:prSet presAssocID="{84DC5183-2ABE-4D38-AE13-E075C3F41753}" presName="parentText" presStyleLbl="node1" presStyleIdx="2" presStyleCnt="3">
        <dgm:presLayoutVars>
          <dgm:chMax val="1"/>
          <dgm:bulletEnabled val="1"/>
        </dgm:presLayoutVars>
      </dgm:prSet>
      <dgm:spPr/>
    </dgm:pt>
    <dgm:pt modelId="{06F21C8E-EF0D-4FB2-AD41-5C5590CA2857}" type="pres">
      <dgm:prSet presAssocID="{84DC5183-2ABE-4D38-AE13-E075C3F41753}" presName="descendantText" presStyleLbl="alignAccFollowNode1" presStyleIdx="2" presStyleCnt="3">
        <dgm:presLayoutVars>
          <dgm:bulletEnabled val="1"/>
        </dgm:presLayoutVars>
      </dgm:prSet>
      <dgm:spPr/>
    </dgm:pt>
  </dgm:ptLst>
  <dgm:cxnLst>
    <dgm:cxn modelId="{CFDF8D19-FEF3-43CB-AF83-613095C00E6D}" type="presOf" srcId="{0569256B-36D1-44E6-A5C4-DD2ADAF6BABC}" destId="{0901E635-EE98-4001-AD2B-11C56D815A98}" srcOrd="0" destOrd="0" presId="urn:microsoft.com/office/officeart/2005/8/layout/vList5"/>
    <dgm:cxn modelId="{F0106A1E-0D76-4D1A-B894-C70F7155AD44}" type="presOf" srcId="{8903C2BC-EE0F-471A-871D-7085620CCD0D}" destId="{307A269A-4522-4E40-8B56-EFF974E249DE}" srcOrd="0" destOrd="0" presId="urn:microsoft.com/office/officeart/2005/8/layout/vList5"/>
    <dgm:cxn modelId="{DD7EB053-61D0-4E36-9D41-E55922CE0F1D}" type="presOf" srcId="{1D87FCF6-691A-4DB2-BF24-E98C97D7CB2E}" destId="{6BFD750F-E751-469A-A88F-AEE859303C94}" srcOrd="0" destOrd="0" presId="urn:microsoft.com/office/officeart/2005/8/layout/vList5"/>
    <dgm:cxn modelId="{22BC2C89-1891-4249-B591-62E104BA1617}" srcId="{84DC5183-2ABE-4D38-AE13-E075C3F41753}" destId="{1CE9200A-5B57-4199-89F5-B7D1E3272755}" srcOrd="0" destOrd="0" parTransId="{9293DFAC-CF39-4C5A-AC79-DC8FBF1A3375}" sibTransId="{82DF639C-3145-464E-A8E0-9544B6B49126}"/>
    <dgm:cxn modelId="{E4E178A3-316B-4D91-8957-C54D11D90538}" type="presOf" srcId="{1CE9200A-5B57-4199-89F5-B7D1E3272755}" destId="{06F21C8E-EF0D-4FB2-AD41-5C5590CA2857}" srcOrd="0" destOrd="0" presId="urn:microsoft.com/office/officeart/2005/8/layout/vList5"/>
    <dgm:cxn modelId="{353E3BA7-3C2E-4013-9745-89175C15EA4D}" srcId="{8BD5C83D-258E-4E60-AC5F-5E1E36E0FFF4}" destId="{1D87FCF6-691A-4DB2-BF24-E98C97D7CB2E}" srcOrd="0" destOrd="0" parTransId="{64A33855-6C07-4336-979A-1C9B13E102C5}" sibTransId="{C799E4EE-F726-4203-A4D1-019A90D464DD}"/>
    <dgm:cxn modelId="{BC01DFB0-04F4-4CE9-A2B3-887217DA95E1}" srcId="{8903C2BC-EE0F-471A-871D-7085620CCD0D}" destId="{FE140BEB-6B4D-4494-A274-0A7F96E4306B}" srcOrd="0" destOrd="0" parTransId="{37154300-0DF7-4B32-8319-9D855832A618}" sibTransId="{CFB56B72-BFE0-406C-BFC0-14F1692F1AFC}"/>
    <dgm:cxn modelId="{7AEE7EB3-CCD9-426D-AA95-0AFA809A972D}" srcId="{0569256B-36D1-44E6-A5C4-DD2ADAF6BABC}" destId="{84DC5183-2ABE-4D38-AE13-E075C3F41753}" srcOrd="2" destOrd="0" parTransId="{68AE76B9-EF09-4529-BE53-F2ABC9FC569D}" sibTransId="{6FF43935-5E8E-4D41-A940-04E418C6A7CD}"/>
    <dgm:cxn modelId="{5EBB52BC-A584-4F82-8671-47F08A5C17E0}" type="presOf" srcId="{8BD5C83D-258E-4E60-AC5F-5E1E36E0FFF4}" destId="{47E0AB06-BB5F-4363-8E73-0207234966C7}" srcOrd="0" destOrd="0" presId="urn:microsoft.com/office/officeart/2005/8/layout/vList5"/>
    <dgm:cxn modelId="{075530C2-E3FB-452D-B284-F127ECF79848}" type="presOf" srcId="{84DC5183-2ABE-4D38-AE13-E075C3F41753}" destId="{62E208F7-BA60-4F35-A159-1DB60CA1BF9A}" srcOrd="0" destOrd="0" presId="urn:microsoft.com/office/officeart/2005/8/layout/vList5"/>
    <dgm:cxn modelId="{5F293CD6-509F-46F4-834F-F022BA5628F1}" srcId="{0569256B-36D1-44E6-A5C4-DD2ADAF6BABC}" destId="{8BD5C83D-258E-4E60-AC5F-5E1E36E0FFF4}" srcOrd="1" destOrd="0" parTransId="{CB749B30-320A-4689-9503-2AE2A3BC371C}" sibTransId="{0BB67535-AF4B-4293-A3CC-F9132E691DFF}"/>
    <dgm:cxn modelId="{5E6B86E9-9B99-4749-8A8D-B080C130FE60}" srcId="{0569256B-36D1-44E6-A5C4-DD2ADAF6BABC}" destId="{8903C2BC-EE0F-471A-871D-7085620CCD0D}" srcOrd="0" destOrd="0" parTransId="{88FE85B6-5729-4D95-98B0-4F46C15BEC85}" sibTransId="{F95A6ED6-4A8A-4753-AAFF-3DA2811946AC}"/>
    <dgm:cxn modelId="{18DC2AF7-5272-4671-9698-C468FD8F2853}" type="presOf" srcId="{FE140BEB-6B4D-4494-A274-0A7F96E4306B}" destId="{B02E7882-B1AF-4444-9429-B2CBABA148F7}" srcOrd="0" destOrd="0" presId="urn:microsoft.com/office/officeart/2005/8/layout/vList5"/>
    <dgm:cxn modelId="{14DD4018-BBD3-4A90-801A-FB996E3DDB2A}" type="presParOf" srcId="{0901E635-EE98-4001-AD2B-11C56D815A98}" destId="{511078B9-D55B-4F5B-911A-63FEFB59A917}" srcOrd="0" destOrd="0" presId="urn:microsoft.com/office/officeart/2005/8/layout/vList5"/>
    <dgm:cxn modelId="{8D0F9089-9A02-4571-9F4E-49221A52DD27}" type="presParOf" srcId="{511078B9-D55B-4F5B-911A-63FEFB59A917}" destId="{307A269A-4522-4E40-8B56-EFF974E249DE}" srcOrd="0" destOrd="0" presId="urn:microsoft.com/office/officeart/2005/8/layout/vList5"/>
    <dgm:cxn modelId="{AB8EB507-12DF-4F76-BDF4-81173FC439E5}" type="presParOf" srcId="{511078B9-D55B-4F5B-911A-63FEFB59A917}" destId="{B02E7882-B1AF-4444-9429-B2CBABA148F7}" srcOrd="1" destOrd="0" presId="urn:microsoft.com/office/officeart/2005/8/layout/vList5"/>
    <dgm:cxn modelId="{92BA362A-0733-43F3-A926-256B1B8FAB97}" type="presParOf" srcId="{0901E635-EE98-4001-AD2B-11C56D815A98}" destId="{D0471963-8800-44A3-AE25-697D9C404569}" srcOrd="1" destOrd="0" presId="urn:microsoft.com/office/officeart/2005/8/layout/vList5"/>
    <dgm:cxn modelId="{BA68DDD9-D7C3-4CD6-95E3-65257EFDD72D}" type="presParOf" srcId="{0901E635-EE98-4001-AD2B-11C56D815A98}" destId="{7C6BAF88-7E70-454F-9561-BD28E1A5CF30}" srcOrd="2" destOrd="0" presId="urn:microsoft.com/office/officeart/2005/8/layout/vList5"/>
    <dgm:cxn modelId="{3F15B84F-F9AF-4472-A927-36953857E42D}" type="presParOf" srcId="{7C6BAF88-7E70-454F-9561-BD28E1A5CF30}" destId="{47E0AB06-BB5F-4363-8E73-0207234966C7}" srcOrd="0" destOrd="0" presId="urn:microsoft.com/office/officeart/2005/8/layout/vList5"/>
    <dgm:cxn modelId="{24BEFA82-15EC-4120-9DA0-706BFCDD7FD0}" type="presParOf" srcId="{7C6BAF88-7E70-454F-9561-BD28E1A5CF30}" destId="{6BFD750F-E751-469A-A88F-AEE859303C94}" srcOrd="1" destOrd="0" presId="urn:microsoft.com/office/officeart/2005/8/layout/vList5"/>
    <dgm:cxn modelId="{C124B94E-584C-4A45-B586-89AACF962A72}" type="presParOf" srcId="{0901E635-EE98-4001-AD2B-11C56D815A98}" destId="{972A9803-00D8-4250-8999-72F7E6DB0B20}" srcOrd="3" destOrd="0" presId="urn:microsoft.com/office/officeart/2005/8/layout/vList5"/>
    <dgm:cxn modelId="{34B67D70-8F99-4AEF-B02C-973FE9847E93}" type="presParOf" srcId="{0901E635-EE98-4001-AD2B-11C56D815A98}" destId="{686C36C8-22FD-4B89-ABA2-5FA5EC5CC0F6}" srcOrd="4" destOrd="0" presId="urn:microsoft.com/office/officeart/2005/8/layout/vList5"/>
    <dgm:cxn modelId="{B5E2226E-8BAF-4858-BA17-580183754761}" type="presParOf" srcId="{686C36C8-22FD-4B89-ABA2-5FA5EC5CC0F6}" destId="{62E208F7-BA60-4F35-A159-1DB60CA1BF9A}" srcOrd="0" destOrd="0" presId="urn:microsoft.com/office/officeart/2005/8/layout/vList5"/>
    <dgm:cxn modelId="{033EE749-050C-4EA0-BB4C-46035B208E68}" type="presParOf" srcId="{686C36C8-22FD-4B89-ABA2-5FA5EC5CC0F6}" destId="{06F21C8E-EF0D-4FB2-AD41-5C5590CA28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7882-B1AF-4444-9429-B2CBABA148F7}">
      <dsp:nvSpPr>
        <dsp:cNvPr id="0" name=""/>
        <dsp:cNvSpPr/>
      </dsp:nvSpPr>
      <dsp:spPr>
        <a:xfrm rot="5400000">
          <a:off x="4695817" y="-1724390"/>
          <a:ext cx="1239545" cy="500290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IN" sz="2100" b="0" i="0" kern="1200" dirty="0"/>
            <a:t>Creates employee satisfaction through negotiation for desired </a:t>
          </a:r>
          <a:r>
            <a:rPr lang="en-IN" sz="2100" b="0" i="0" kern="1200" dirty="0" err="1"/>
            <a:t>behaviors</a:t>
          </a:r>
          <a:r>
            <a:rPr lang="en-IN" sz="2100" b="0" i="0" kern="1200" dirty="0"/>
            <a:t> or levels of performance</a:t>
          </a:r>
          <a:endParaRPr lang="en-IN" sz="2100" kern="1200" dirty="0"/>
        </a:p>
      </dsp:txBody>
      <dsp:txXfrm rot="-5400000">
        <a:off x="2814136" y="217801"/>
        <a:ext cx="4942398" cy="1118525"/>
      </dsp:txXfrm>
    </dsp:sp>
    <dsp:sp modelId="{307A269A-4522-4E40-8B56-EFF974E249DE}">
      <dsp:nvSpPr>
        <dsp:cNvPr id="0" name=""/>
        <dsp:cNvSpPr/>
      </dsp:nvSpPr>
      <dsp:spPr>
        <a:xfrm>
          <a:off x="0" y="2347"/>
          <a:ext cx="2814135" cy="1549431"/>
        </a:xfrm>
        <a:prstGeom prst="roundRect">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IN" sz="2300" b="1" i="0" kern="1200" dirty="0"/>
            <a:t>Transactional leader</a:t>
          </a:r>
          <a:endParaRPr lang="en-IN" sz="2300" kern="1200" dirty="0"/>
        </a:p>
      </dsp:txBody>
      <dsp:txXfrm>
        <a:off x="75637" y="77984"/>
        <a:ext cx="2662861" cy="1398157"/>
      </dsp:txXfrm>
    </dsp:sp>
    <dsp:sp modelId="{6BFD750F-E751-469A-A88F-AEE859303C94}">
      <dsp:nvSpPr>
        <dsp:cNvPr id="0" name=""/>
        <dsp:cNvSpPr/>
      </dsp:nvSpPr>
      <dsp:spPr>
        <a:xfrm rot="5400000">
          <a:off x="4695817" y="-97487"/>
          <a:ext cx="1239545" cy="500290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IN" sz="2100" b="0" i="0" kern="1200" dirty="0"/>
            <a:t>Strives to raise employee commitment and fosters trust and motivation</a:t>
          </a:r>
          <a:endParaRPr lang="en-IN" sz="2100" kern="1200" dirty="0"/>
        </a:p>
      </dsp:txBody>
      <dsp:txXfrm rot="-5400000">
        <a:off x="2814136" y="1844704"/>
        <a:ext cx="4942398" cy="1118525"/>
      </dsp:txXfrm>
    </dsp:sp>
    <dsp:sp modelId="{47E0AB06-BB5F-4363-8E73-0207234966C7}">
      <dsp:nvSpPr>
        <dsp:cNvPr id="0" name=""/>
        <dsp:cNvSpPr/>
      </dsp:nvSpPr>
      <dsp:spPr>
        <a:xfrm>
          <a:off x="0" y="1629250"/>
          <a:ext cx="2814135" cy="1549431"/>
        </a:xfrm>
        <a:prstGeom prst="roundRect">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IN" sz="2300" b="1" i="0" kern="1200" dirty="0"/>
            <a:t>Transformational leader</a:t>
          </a:r>
          <a:endParaRPr lang="en-IN" sz="2300" b="1" kern="1200" dirty="0"/>
        </a:p>
      </dsp:txBody>
      <dsp:txXfrm>
        <a:off x="75637" y="1704887"/>
        <a:ext cx="2662861" cy="1398157"/>
      </dsp:txXfrm>
    </dsp:sp>
    <dsp:sp modelId="{06F21C8E-EF0D-4FB2-AD41-5C5590CA2857}">
      <dsp:nvSpPr>
        <dsp:cNvPr id="0" name=""/>
        <dsp:cNvSpPr/>
      </dsp:nvSpPr>
      <dsp:spPr>
        <a:xfrm rot="5400000">
          <a:off x="4695817" y="1529415"/>
          <a:ext cx="1239545" cy="500290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IN" sz="2100" b="0" i="0" kern="1200" dirty="0"/>
            <a:t>Practices corporate values daily and forms long-term relationships with stakeholders</a:t>
          </a:r>
          <a:endParaRPr lang="en-IN" sz="2100" kern="1200" dirty="0"/>
        </a:p>
      </dsp:txBody>
      <dsp:txXfrm rot="-5400000">
        <a:off x="2814136" y="3471606"/>
        <a:ext cx="4942398" cy="1118525"/>
      </dsp:txXfrm>
    </dsp:sp>
    <dsp:sp modelId="{62E208F7-BA60-4F35-A159-1DB60CA1BF9A}">
      <dsp:nvSpPr>
        <dsp:cNvPr id="0" name=""/>
        <dsp:cNvSpPr/>
      </dsp:nvSpPr>
      <dsp:spPr>
        <a:xfrm>
          <a:off x="0" y="3256153"/>
          <a:ext cx="2814135" cy="1549431"/>
        </a:xfrm>
        <a:prstGeom prst="roundRect">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IN" sz="2300" b="1" i="0" kern="1200" dirty="0"/>
            <a:t>Authentic leader</a:t>
          </a:r>
          <a:endParaRPr lang="en-IN" sz="2300" b="1" kern="1200" dirty="0"/>
        </a:p>
      </dsp:txBody>
      <dsp:txXfrm>
        <a:off x="75637" y="3331790"/>
        <a:ext cx="2662861" cy="13981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85BD71-40CC-4B05-8E7D-9DD878E7C204}" type="datetimeFigureOut">
              <a:rPr lang="en-US" smtClean="0"/>
              <a:t>8/26/2020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E26A8D-8745-4C9F-8359-E0F407BEAA00}" type="slidenum">
              <a:rPr lang="en-US" smtClean="0"/>
              <a:t>‹#›</a:t>
            </a:fld>
            <a:endParaRPr lang="en-US" dirty="0"/>
          </a:p>
        </p:txBody>
      </p:sp>
    </p:spTree>
    <p:extLst>
      <p:ext uri="{BB962C8B-B14F-4D97-AF65-F5344CB8AC3E}">
        <p14:creationId xmlns:p14="http://schemas.microsoft.com/office/powerpoint/2010/main" val="1843459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81D4E-7733-4EE0-A3DD-F5946818A9BA}" type="datetimeFigureOut">
              <a:rPr lang="en-US" smtClean="0"/>
              <a:pPr/>
              <a:t>8/26/2020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EE0C1-B772-45F8-A3A5-18C4DC298566}" type="slidenum">
              <a:rPr lang="en-US" smtClean="0"/>
              <a:pPr/>
              <a:t>‹#›</a:t>
            </a:fld>
            <a:endParaRPr lang="en-US" dirty="0"/>
          </a:p>
        </p:txBody>
      </p:sp>
    </p:spTree>
    <p:extLst>
      <p:ext uri="{BB962C8B-B14F-4D97-AF65-F5344CB8AC3E}">
        <p14:creationId xmlns:p14="http://schemas.microsoft.com/office/powerpoint/2010/main" val="421734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EE0C1-B772-45F8-A3A5-18C4DC298566}" type="slidenum">
              <a:rPr lang="en-US" smtClean="0"/>
              <a:pPr/>
              <a:t>1</a:t>
            </a:fld>
            <a:endParaRPr lang="en-US" dirty="0"/>
          </a:p>
        </p:txBody>
      </p:sp>
    </p:spTree>
    <p:extLst>
      <p:ext uri="{BB962C8B-B14F-4D97-AF65-F5344CB8AC3E}">
        <p14:creationId xmlns:p14="http://schemas.microsoft.com/office/powerpoint/2010/main" val="104270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EE0C1-B772-45F8-A3A5-18C4DC298566}" type="slidenum">
              <a:rPr lang="en-US" smtClean="0"/>
              <a:pPr/>
              <a:t>4</a:t>
            </a:fld>
            <a:endParaRPr lang="en-US" dirty="0"/>
          </a:p>
        </p:txBody>
      </p:sp>
    </p:spTree>
    <p:extLst>
      <p:ext uri="{BB962C8B-B14F-4D97-AF65-F5344CB8AC3E}">
        <p14:creationId xmlns:p14="http://schemas.microsoft.com/office/powerpoint/2010/main" val="10427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EE0C1-B772-45F8-A3A5-18C4DC298566}" type="slidenum">
              <a:rPr lang="en-US" smtClean="0"/>
              <a:pPr/>
              <a:t>5</a:t>
            </a:fld>
            <a:endParaRPr lang="en-US" dirty="0"/>
          </a:p>
        </p:txBody>
      </p:sp>
    </p:spTree>
    <p:extLst>
      <p:ext uri="{BB962C8B-B14F-4D97-AF65-F5344CB8AC3E}">
        <p14:creationId xmlns:p14="http://schemas.microsoft.com/office/powerpoint/2010/main" val="104270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EE0C1-B772-45F8-A3A5-18C4DC298566}" type="slidenum">
              <a:rPr lang="en-US" smtClean="0"/>
              <a:pPr/>
              <a:t>6</a:t>
            </a:fld>
            <a:endParaRPr lang="en-US" dirty="0"/>
          </a:p>
        </p:txBody>
      </p:sp>
    </p:spTree>
    <p:extLst>
      <p:ext uri="{BB962C8B-B14F-4D97-AF65-F5344CB8AC3E}">
        <p14:creationId xmlns:p14="http://schemas.microsoft.com/office/powerpoint/2010/main" val="104270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EE0C1-B772-45F8-A3A5-18C4DC298566}" type="slidenum">
              <a:rPr lang="en-US" smtClean="0"/>
              <a:pPr/>
              <a:t>7</a:t>
            </a:fld>
            <a:endParaRPr lang="en-US" dirty="0"/>
          </a:p>
        </p:txBody>
      </p:sp>
    </p:spTree>
    <p:extLst>
      <p:ext uri="{BB962C8B-B14F-4D97-AF65-F5344CB8AC3E}">
        <p14:creationId xmlns:p14="http://schemas.microsoft.com/office/powerpoint/2010/main" val="1042702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5287" y="2136915"/>
            <a:ext cx="3498506" cy="2594112"/>
          </a:xfrm>
        </p:spPr>
        <p:txBody>
          <a:bodyPr anchor="b"/>
          <a:lstStyle>
            <a:lvl1pPr algn="ctr">
              <a:defRPr sz="40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8335617" y="6427304"/>
            <a:ext cx="440627" cy="351119"/>
          </a:xfrm>
        </p:spPr>
        <p:txBody>
          <a:bodyPr/>
          <a:lstStyle>
            <a:lvl1pPr>
              <a:defRPr sz="1200"/>
            </a:lvl1pPr>
          </a:lstStyle>
          <a:p>
            <a:fld id="{520E3B54-D682-47CE-842E-22D33782B90E}"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60" y="370178"/>
            <a:ext cx="4850171" cy="6057126"/>
          </a:xfrm>
          <a:prstGeom prst="rect">
            <a:avLst/>
          </a:prstGeom>
        </p:spPr>
      </p:pic>
    </p:spTree>
    <p:extLst>
      <p:ext uri="{BB962C8B-B14F-4D97-AF65-F5344CB8AC3E}">
        <p14:creationId xmlns:p14="http://schemas.microsoft.com/office/powerpoint/2010/main" val="251779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D2E5532A-195B-42B1-A3FC-5A7A41BB686E}" type="datetime1">
              <a:rPr lang="en-US" smtClean="0"/>
              <a:t>8/26/2020</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49945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B376DA23-8F1E-46C8-AAE2-CF815CE7BC74}" type="datetime1">
              <a:rPr lang="en-US" smtClean="0"/>
              <a:t>8/26/2020</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72257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AD49D156-A96E-448F-BCCA-D701030FBA67}" type="datetime1">
              <a:rPr lang="en-US" smtClean="0"/>
              <a:t>8/26/2020</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6329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280C9CCF-99B4-4B24-BC0C-0E3A0F5B6805}" type="datetime1">
              <a:rPr lang="en-US" smtClean="0"/>
              <a:t>8/26/2020</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297295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fld id="{74823D6D-950D-405D-86A2-DD5818C24367}" type="datetime1">
              <a:rPr lang="en-US" smtClean="0"/>
              <a:t>8/26/2020</a:t>
            </a:fld>
            <a:endParaRPr lang="en-US"/>
          </a:p>
        </p:txBody>
      </p:sp>
      <p:sp>
        <p:nvSpPr>
          <p:cNvPr id="4"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11643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fld id="{68CF3AF7-7DE7-48D5-A6D2-1F1E336BA45C}" type="datetime1">
              <a:rPr lang="en-US" smtClean="0"/>
              <a:t>8/26/2020</a:t>
            </a:fld>
            <a:endParaRPr lang="en-US"/>
          </a:p>
        </p:txBody>
      </p:sp>
      <p:sp>
        <p:nvSpPr>
          <p:cNvPr id="4"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1926432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6310BEEB-069C-4072-B03F-2C98A4B0A99B}" type="datetime1">
              <a:rPr lang="en-US" smtClean="0"/>
              <a:t>8/26/2020</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69522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7C64A8D7-9585-4E91-B390-286838DF0876}" type="datetime1">
              <a:rPr lang="en-US" smtClean="0"/>
              <a:t>8/26/2020</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1481308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CC1DC7C-30D1-4FE8-BB06-E72623813C69}" type="datetime1">
              <a:rPr lang="en-US" smtClean="0"/>
              <a:t>8/26/2020</a:t>
            </a:fld>
            <a:endParaRPr lang="en-US" dirty="0"/>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27" name="Slide Number Placeholder 26"/>
          <p:cNvSpPr>
            <a:spLocks noGrp="1"/>
          </p:cNvSpPr>
          <p:nvPr>
            <p:ph type="sldNum" sz="quarter" idx="12"/>
          </p:nvPr>
        </p:nvSpPr>
        <p:spPr/>
        <p:txBody>
          <a:bodyPr/>
          <a:lstStyle/>
          <a:p>
            <a:fld id="{2A7F9223-B69B-4AA9-B6C4-9B69EF94F2BD}" type="slidenum">
              <a:rPr lang="en-US" smtClean="0"/>
              <a:pPr/>
              <a:t>‹#›</a:t>
            </a:fld>
            <a:endParaRPr lang="en-US"/>
          </a:p>
        </p:txBody>
      </p:sp>
    </p:spTree>
    <p:extLst>
      <p:ext uri="{BB962C8B-B14F-4D97-AF65-F5344CB8AC3E}">
        <p14:creationId xmlns:p14="http://schemas.microsoft.com/office/powerpoint/2010/main" val="17495463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483B3F81-D9E8-449A-BCD5-8B27A5EE77E4}" type="datetime1">
              <a:rPr lang="en-US" smtClean="0"/>
              <a:t>8/26/2020</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04145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18D2DE3D-727D-4F21-A670-387CFEAD05EA}" type="datetime1">
              <a:rPr lang="en-US" smtClean="0"/>
              <a:t>8/26/2020</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01157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26D68946-56BB-40C3-BEB8-11DDC31AF3BF}" type="datetime1">
              <a:rPr lang="en-US" smtClean="0"/>
              <a:t>8/26/2020</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52893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fld id="{9D58829F-2425-4B6E-84B9-EDA90FB504D3}" type="datetime1">
              <a:rPr lang="en-US" smtClean="0"/>
              <a:t>8/26/2020</a:t>
            </a:fld>
            <a:endParaRPr lang="en-US"/>
          </a:p>
        </p:txBody>
      </p:sp>
      <p:sp>
        <p:nvSpPr>
          <p:cNvPr id="8" name="Footer Placeholder 7"/>
          <p:cNvSpPr>
            <a:spLocks noGrp="1"/>
          </p:cNvSpPr>
          <p:nvPr>
            <p:ph type="ftr" sz="quarter" idx="11"/>
          </p:nvPr>
        </p:nvSpPr>
        <p:spPr>
          <a:xfrm>
            <a:off x="2380629" y="6590694"/>
            <a:ext cx="3859795" cy="22866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32847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7494989" y="1828771"/>
            <a:ext cx="990599" cy="228659"/>
          </a:xfrm>
          <a:prstGeom prst="rect">
            <a:avLst/>
          </a:prstGeom>
        </p:spPr>
        <p:txBody>
          <a:bodyPr/>
          <a:lstStyle/>
          <a:p>
            <a:fld id="{61CF2BB9-B67D-43AF-94E4-BC64B43320D1}" type="datetime1">
              <a:rPr lang="en-US" smtClean="0"/>
              <a:t>8/26/2020</a:t>
            </a:fld>
            <a:endParaRPr lang="en-US"/>
          </a:p>
        </p:txBody>
      </p:sp>
      <p:sp>
        <p:nvSpPr>
          <p:cNvPr id="5" name="Footer Placeholder 3"/>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4"/>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33893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494989" y="1828771"/>
            <a:ext cx="990599" cy="228659"/>
          </a:xfrm>
          <a:prstGeom prst="rect">
            <a:avLst/>
          </a:prstGeom>
        </p:spPr>
        <p:txBody>
          <a:bodyPr/>
          <a:lstStyle/>
          <a:p>
            <a:fld id="{B0EB4BC1-309A-48C4-B49B-CB0F4CC1DBE7}" type="datetime1">
              <a:rPr lang="en-US" smtClean="0"/>
              <a:t>8/26/2020</a:t>
            </a:fld>
            <a:endParaRPr lang="en-US"/>
          </a:p>
        </p:txBody>
      </p:sp>
      <p:sp>
        <p:nvSpPr>
          <p:cNvPr id="5" name="Footer Placeholder 2"/>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3"/>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97347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rot="5400000">
            <a:off x="7494989" y="1828771"/>
            <a:ext cx="990599" cy="228659"/>
          </a:xfrm>
          <a:prstGeom prst="rect">
            <a:avLst/>
          </a:prstGeom>
        </p:spPr>
        <p:txBody>
          <a:bodyPr/>
          <a:lstStyle/>
          <a:p>
            <a:fld id="{B283F671-0695-40B7-95DD-01BC5D7E8160}" type="datetime1">
              <a:rPr lang="en-US" smtClean="0"/>
              <a:t>8/26/2020</a:t>
            </a:fld>
            <a:endParaRPr lang="en-US"/>
          </a:p>
        </p:txBody>
      </p:sp>
      <p:sp>
        <p:nvSpPr>
          <p:cNvPr id="5"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40259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2E5E54E4-B362-44C6-B411-8C05A8CE4AC8}" type="datetime1">
              <a:rPr lang="en-US" smtClean="0"/>
              <a:t>8/26/2020</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9611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0070C0"/>
            </a:gs>
            <a:gs pos="0">
              <a:schemeClr val="accent1">
                <a:lumMod val="75000"/>
              </a:schemeClr>
            </a:gs>
            <a:gs pos="100000">
              <a:srgbClr val="0020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277563" y="12083"/>
            <a:ext cx="685800" cy="74212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300319"/>
            <a:ext cx="8018134" cy="99508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84710" y="1655760"/>
            <a:ext cx="8018134" cy="4821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02844" y="6463693"/>
            <a:ext cx="403532" cy="284913"/>
          </a:xfrm>
          <a:prstGeom prst="rect">
            <a:avLst/>
          </a:prstGeom>
        </p:spPr>
        <p:txBody>
          <a:bodyPr vert="horz" lIns="91440" tIns="45720" rIns="91440" bIns="45720" rtlCol="0" anchor="b"/>
          <a:lstStyle>
            <a:lvl1pPr algn="ctr">
              <a:defRPr sz="1200" b="0" i="0">
                <a:solidFill>
                  <a:schemeClr val="bg1"/>
                </a:solidFill>
              </a:defRPr>
            </a:lvl1pPr>
          </a:lstStyle>
          <a:p>
            <a:fld id="{520E3B54-D682-47CE-842E-22D33782B90E}" type="slidenum">
              <a:rPr lang="en-US" smtClean="0"/>
              <a:pPr/>
              <a:t>‹#›</a:t>
            </a:fld>
            <a:endParaRPr lang="en-US" dirty="0"/>
          </a:p>
        </p:txBody>
      </p:sp>
      <p:sp>
        <p:nvSpPr>
          <p:cNvPr id="13" name="Rectangle 12"/>
          <p:cNvSpPr/>
          <p:nvPr userDrawn="1"/>
        </p:nvSpPr>
        <p:spPr>
          <a:xfrm>
            <a:off x="548684" y="6485364"/>
            <a:ext cx="7393577" cy="338554"/>
          </a:xfrm>
          <a:prstGeom prst="rect">
            <a:avLst/>
          </a:prstGeom>
        </p:spPr>
        <p:txBody>
          <a:bodyPr wrap="square">
            <a:spAutoFit/>
          </a:bodyPr>
          <a:lstStyle/>
          <a:p>
            <a:pPr algn="ctr"/>
            <a:r>
              <a:rPr lang="en-IN"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©2017Cengage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800" dirty="0">
              <a:solidFill>
                <a:schemeClr val="bg1"/>
              </a:solidFill>
            </a:endParaRPr>
          </a:p>
        </p:txBody>
      </p:sp>
    </p:spTree>
    <p:extLst>
      <p:ext uri="{BB962C8B-B14F-4D97-AF65-F5344CB8AC3E}">
        <p14:creationId xmlns:p14="http://schemas.microsoft.com/office/powerpoint/2010/main" val="349110948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ftr="0" dt="0"/>
  <p:txStyles>
    <p:titleStyle>
      <a:lvl1pPr algn="l" defTabSz="457200" rtl="0" eaLnBrk="1" latinLnBrk="0" hangingPunct="1">
        <a:spcBef>
          <a:spcPct val="0"/>
        </a:spcBef>
        <a:buNone/>
        <a:defRPr sz="4200" b="0" i="0" kern="1200">
          <a:solidFill>
            <a:schemeClr val="tx1"/>
          </a:solidFill>
          <a:latin typeface="Times New Roman" panose="02020603050405020304"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600"/>
        </a:spcAft>
        <a:buClr>
          <a:schemeClr val="accent1"/>
        </a:buClr>
        <a:buSzPct val="80000"/>
        <a:buFont typeface="Wingdings 3" charset="2"/>
        <a:buChar char=""/>
        <a:defRPr sz="2800" b="0" i="0" kern="1200">
          <a:solidFill>
            <a:schemeClr val="tx1"/>
          </a:solidFill>
          <a:latin typeface="Times New Roman" panose="02020603050405020304" pitchFamily="18" charset="0"/>
          <a:ea typeface="+mj-ea"/>
          <a:cs typeface="Times New Roman" panose="02020603050405020304" pitchFamily="18" charset="0"/>
        </a:defRPr>
      </a:lvl1pPr>
      <a:lvl2pPr marL="742950" indent="-285750" algn="l" defTabSz="457200" rtl="0" eaLnBrk="1" latinLnBrk="0" hangingPunct="1">
        <a:spcBef>
          <a:spcPts val="1000"/>
        </a:spcBef>
        <a:spcAft>
          <a:spcPts val="600"/>
        </a:spcAft>
        <a:buClr>
          <a:schemeClr val="accent1"/>
        </a:buClr>
        <a:buSzPct val="80000"/>
        <a:buFont typeface="Wingdings 3" charset="2"/>
        <a:buChar char=""/>
        <a:defRPr sz="2600" b="0" i="0" kern="1200">
          <a:solidFill>
            <a:schemeClr val="tx1"/>
          </a:solidFill>
          <a:latin typeface="Times New Roman" panose="02020603050405020304" pitchFamily="18" charset="0"/>
          <a:ea typeface="+mj-ea"/>
          <a:cs typeface="Times New Roman" panose="02020603050405020304" pitchFamily="18" charset="0"/>
        </a:defRPr>
      </a:lvl2pPr>
      <a:lvl3pPr marL="1143000" indent="-228600" algn="l" defTabSz="457200" rtl="0" eaLnBrk="1" latinLnBrk="0" hangingPunct="1">
        <a:spcBef>
          <a:spcPts val="1000"/>
        </a:spcBef>
        <a:spcAft>
          <a:spcPts val="600"/>
        </a:spcAft>
        <a:buClr>
          <a:schemeClr val="accent1"/>
        </a:buClr>
        <a:buSzPct val="80000"/>
        <a:buFont typeface="Wingdings 3" charset="2"/>
        <a:buChar char=""/>
        <a:defRPr sz="2400" b="0" i="0" kern="1200">
          <a:solidFill>
            <a:schemeClr val="tx1"/>
          </a:solidFill>
          <a:latin typeface="Times New Roman" panose="02020603050405020304" pitchFamily="18" charset="0"/>
          <a:ea typeface="+mj-ea"/>
          <a:cs typeface="Times New Roman" panose="02020603050405020304" pitchFamily="18" charset="0"/>
        </a:defRPr>
      </a:lvl3pPr>
      <a:lvl4pPr marL="1600200" indent="-228600" algn="l" defTabSz="457200" rtl="0" eaLnBrk="1" latinLnBrk="0" hangingPunct="1">
        <a:spcBef>
          <a:spcPts val="1000"/>
        </a:spcBef>
        <a:spcAft>
          <a:spcPts val="600"/>
        </a:spcAft>
        <a:buClr>
          <a:schemeClr val="accent1"/>
        </a:buClr>
        <a:buSzPct val="80000"/>
        <a:buFont typeface="Wingdings 3" charset="2"/>
        <a:buChar char=""/>
        <a:defRPr sz="2000" b="0" i="0" kern="1200">
          <a:solidFill>
            <a:schemeClr val="tx1"/>
          </a:solidFill>
          <a:latin typeface="Times New Roman" panose="02020603050405020304" pitchFamily="18" charset="0"/>
          <a:ea typeface="+mj-ea"/>
          <a:cs typeface="Times New Roman" panose="02020603050405020304" pitchFamily="18" charset="0"/>
        </a:defRPr>
      </a:lvl4pPr>
      <a:lvl5pPr marL="2057400" indent="-228600" algn="l" defTabSz="457200" rtl="0" eaLnBrk="1" latinLnBrk="0" hangingPunct="1">
        <a:spcBef>
          <a:spcPts val="1000"/>
        </a:spcBef>
        <a:spcAft>
          <a:spcPts val="600"/>
        </a:spcAft>
        <a:buClr>
          <a:schemeClr val="accent1"/>
        </a:buClr>
        <a:buSzPct val="80000"/>
        <a:buFont typeface="Wingdings 3" charset="2"/>
        <a:buChar char=""/>
        <a:defRPr sz="1800" b="0" i="0" kern="1200">
          <a:solidFill>
            <a:schemeClr val="tx1"/>
          </a:solidFill>
          <a:latin typeface="Times New Roman" panose="02020603050405020304" pitchFamily="18" charset="0"/>
          <a:ea typeface="+mj-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solidFill>
                  <a:schemeClr val="tx1"/>
                </a:solidFill>
              </a:rPr>
              <a:t>Chapter 11 </a:t>
            </a:r>
            <a:br>
              <a:rPr lang="en-IN" dirty="0">
                <a:solidFill>
                  <a:schemeClr val="tx1"/>
                </a:solidFill>
              </a:rPr>
            </a:br>
            <a:r>
              <a:rPr lang="en-IN" dirty="0">
                <a:solidFill>
                  <a:schemeClr val="tx1"/>
                </a:solidFill>
              </a:rPr>
              <a:t>Ethical Leadership</a:t>
            </a:r>
            <a:br>
              <a:rPr lang="en-IN" dirty="0">
                <a:solidFill>
                  <a:schemeClr val="tx1"/>
                </a:solidFill>
              </a:rPr>
            </a:br>
            <a:endParaRPr lang="en-IN" dirty="0">
              <a:solidFill>
                <a:schemeClr val="tx1"/>
              </a:solidFill>
            </a:endParaRPr>
          </a:p>
        </p:txBody>
      </p:sp>
    </p:spTree>
    <p:extLst>
      <p:ext uri="{BB962C8B-B14F-4D97-AF65-F5344CB8AC3E}">
        <p14:creationId xmlns:p14="http://schemas.microsoft.com/office/powerpoint/2010/main" val="237776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Ethical Leaders and Employee Empowerment</a:t>
            </a:r>
          </a:p>
        </p:txBody>
      </p:sp>
      <p:sp>
        <p:nvSpPr>
          <p:cNvPr id="3" name="Content Placeholder 2"/>
          <p:cNvSpPr>
            <a:spLocks noGrp="1"/>
          </p:cNvSpPr>
          <p:nvPr>
            <p:ph idx="1"/>
          </p:nvPr>
        </p:nvSpPr>
        <p:spPr/>
        <p:txBody>
          <a:bodyPr/>
          <a:lstStyle/>
          <a:p>
            <a:r>
              <a:rPr lang="en-IN" dirty="0"/>
              <a:t>Ethical leaders should empower employees to:</a:t>
            </a:r>
          </a:p>
          <a:p>
            <a:pPr lvl="1"/>
            <a:r>
              <a:rPr lang="en-IN" dirty="0"/>
              <a:t>Make ethical decisions</a:t>
            </a:r>
          </a:p>
          <a:p>
            <a:pPr lvl="1"/>
            <a:r>
              <a:rPr lang="en-IN" dirty="0"/>
              <a:t>Be responsible for their conduct</a:t>
            </a:r>
          </a:p>
          <a:p>
            <a:r>
              <a:rPr lang="en-IN" dirty="0"/>
              <a:t>Employee empowerment is essential to create a values-based organizational culture</a:t>
            </a:r>
          </a:p>
          <a:p>
            <a:pPr lvl="1"/>
            <a:r>
              <a:rPr lang="en-IN" dirty="0"/>
              <a:t>Values-based culture encourages employees to express concerns, bring up ethical issues, and resolve conflicts</a:t>
            </a:r>
          </a:p>
        </p:txBody>
      </p:sp>
      <p:sp>
        <p:nvSpPr>
          <p:cNvPr id="4" name="Slide Number Placeholder 3"/>
          <p:cNvSpPr>
            <a:spLocks noGrp="1"/>
          </p:cNvSpPr>
          <p:nvPr>
            <p:ph type="sldNum" sz="quarter" idx="12"/>
          </p:nvPr>
        </p:nvSpPr>
        <p:spPr/>
        <p:txBody>
          <a:bodyPr/>
          <a:lstStyle/>
          <a:p>
            <a:fld id="{520E3B54-D682-47CE-842E-22D33782B90E}" type="slidenum">
              <a:rPr lang="en-US" smtClean="0"/>
              <a:t>10</a:t>
            </a:fld>
            <a:endParaRPr lang="en-US"/>
          </a:p>
        </p:txBody>
      </p:sp>
    </p:spTree>
    <p:extLst>
      <p:ext uri="{BB962C8B-B14F-4D97-AF65-F5344CB8AC3E}">
        <p14:creationId xmlns:p14="http://schemas.microsoft.com/office/powerpoint/2010/main" val="57702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able is titled communication for becoming a better leader. It lists eight points. Point 1 reads have the tough conversations that you have been meaning to have, including telling people what they need (and not necessarily want) to hear, point 2 reads stop talking and listen more, point 3 reads pick up the phone or walk down the hall to actually talk with someone rather than relying on more impersonal emails, point 4 reads communicate bad news in the same way, with the same zest, as good news, point 5 reads share performance feedback with others regularly so that others know how they can improve, point 6 reads be purposeful and thoughtful in how you communicate, point 7 reads ask for feedback so you can improve your skills, and point 8 reads work on your blind spots in your leadership abilities. The source at the bottom of the table reads adapted from David K. Grossman, “13 ways to become a better leader,” the public relations strategist, winter 2012, pp. 12–13." title="Table 11.4 - Communication for Becoming a Better Leader"/>
          <p:cNvSpPr>
            <a:spLocks noGrp="1"/>
          </p:cNvSpPr>
          <p:nvPr>
            <p:ph type="title"/>
          </p:nvPr>
        </p:nvSpPr>
        <p:spPr/>
        <p:txBody>
          <a:bodyPr/>
          <a:lstStyle/>
          <a:p>
            <a:r>
              <a:rPr lang="en-IN" dirty="0"/>
              <a:t>Leadership and Communication</a:t>
            </a:r>
          </a:p>
        </p:txBody>
      </p:sp>
      <p:sp>
        <p:nvSpPr>
          <p:cNvPr id="4" name="Slide Number Placeholder 3"/>
          <p:cNvSpPr>
            <a:spLocks noGrp="1"/>
          </p:cNvSpPr>
          <p:nvPr>
            <p:ph type="sldNum" sz="quarter" idx="12"/>
          </p:nvPr>
        </p:nvSpPr>
        <p:spPr/>
        <p:txBody>
          <a:bodyPr/>
          <a:lstStyle/>
          <a:p>
            <a:fld id="{520E3B54-D682-47CE-842E-22D33782B90E}" type="slidenum">
              <a:rPr lang="en-US" smtClean="0"/>
              <a:t>11</a:t>
            </a:fld>
            <a:endParaRPr lang="en-US"/>
          </a:p>
        </p:txBody>
      </p:sp>
      <p:graphicFrame>
        <p:nvGraphicFramePr>
          <p:cNvPr id="5" name="Table 4" descr="The table is titled communication for becoming a better leader. It lists eight points. Point 1 reads have the tough conversations that you have been meaning to have; point 2 reads stop talking and listen more; point 3 reads pick up the phone or walk down the hall to actually talk with someone rather than relying on more impersonal emails; point 4 reads communicate bad news in the same way, with the same zest, as good news; point 5 reads share performance feedback with others regularly; point 6 reads be purposeful and thoughtful in how you communicate; point 7 reads ask for feedback so you can improve your skills; and point 8 reads work on your blind spots in your leadership abilities." title="Leadership and Communication"/>
          <p:cNvGraphicFramePr>
            <a:graphicFrameLocks noGrp="1"/>
          </p:cNvGraphicFramePr>
          <p:nvPr>
            <p:extLst>
              <p:ext uri="{D42A27DB-BD31-4B8C-83A1-F6EECF244321}">
                <p14:modId xmlns:p14="http://schemas.microsoft.com/office/powerpoint/2010/main" val="987368664"/>
              </p:ext>
            </p:extLst>
          </p:nvPr>
        </p:nvGraphicFramePr>
        <p:xfrm>
          <a:off x="721877" y="1508561"/>
          <a:ext cx="7543800" cy="4619067"/>
        </p:xfrm>
        <a:graphic>
          <a:graphicData uri="http://schemas.openxmlformats.org/drawingml/2006/table">
            <a:tbl>
              <a:tblPr firstRow="1" bandRow="1">
                <a:tableStyleId>{3C2FFA5D-87B4-456A-9821-1D502468CF0F}</a:tableStyleId>
              </a:tblPr>
              <a:tblGrid>
                <a:gridCol w="7543800">
                  <a:extLst>
                    <a:ext uri="{9D8B030D-6E8A-4147-A177-3AD203B41FA5}">
                      <a16:colId xmlns:a16="http://schemas.microsoft.com/office/drawing/2014/main" val="20000"/>
                    </a:ext>
                  </a:extLst>
                </a:gridCol>
              </a:tblGrid>
              <a:tr h="372657">
                <a:tc>
                  <a:txBody>
                    <a:bodyPr/>
                    <a:lstStyle/>
                    <a:p>
                      <a:pPr marL="0" algn="ctr" defTabSz="457200" rtl="0" eaLnBrk="1" latinLnBrk="0" hangingPunct="1"/>
                      <a:r>
                        <a:rPr lang="en-IN" sz="1800" dirty="0">
                          <a:solidFill>
                            <a:schemeClr val="tx1"/>
                          </a:solidFill>
                        </a:rPr>
                        <a:t>Communication for Becoming a Better Leader</a:t>
                      </a:r>
                      <a:endParaRPr lang="en-IN" sz="18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76426">
                <a:tc>
                  <a:txBody>
                    <a:bodyPr/>
                    <a:lstStyle/>
                    <a:p>
                      <a:pPr marL="0" algn="l" defTabSz="457200" rtl="0" eaLnBrk="1" latinLnBrk="0" hangingPunct="1"/>
                      <a:r>
                        <a:rPr lang="en-IN" sz="1800" kern="1200" dirty="0">
                          <a:solidFill>
                            <a:schemeClr val="dk1"/>
                          </a:solidFill>
                          <a:latin typeface="+mn-lt"/>
                          <a:ea typeface="+mn-ea"/>
                          <a:cs typeface="+mn-cs"/>
                        </a:rPr>
                        <a:t>Have the tough conversations that you have been meaning to have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7213">
                <a:tc>
                  <a:txBody>
                    <a:bodyPr/>
                    <a:lstStyle/>
                    <a:p>
                      <a:r>
                        <a:rPr lang="en-IN" sz="1800" b="0" i="0" u="none" strike="noStrike" kern="1200" baseline="0" dirty="0">
                          <a:solidFill>
                            <a:schemeClr val="dk1"/>
                          </a:solidFill>
                          <a:latin typeface="+mn-lt"/>
                          <a:ea typeface="+mn-ea"/>
                          <a:cs typeface="+mn-cs"/>
                        </a:rPr>
                        <a:t>Stop talking and listen more</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8378">
                <a:tc>
                  <a:txBody>
                    <a:bodyPr/>
                    <a:lstStyle/>
                    <a:p>
                      <a:r>
                        <a:rPr lang="en-IN" sz="1800" b="0" i="0" u="none" strike="noStrike" kern="1200" baseline="0" dirty="0">
                          <a:solidFill>
                            <a:schemeClr val="dk1"/>
                          </a:solidFill>
                          <a:latin typeface="+mn-lt"/>
                          <a:ea typeface="+mn-ea"/>
                          <a:cs typeface="+mn-cs"/>
                        </a:rPr>
                        <a:t>Pick up the phone or walk down the hall to actually talk with someone rather than relying on more impersonal emails</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52150">
                <a:tc>
                  <a:txBody>
                    <a:bodyPr/>
                    <a:lstStyle/>
                    <a:p>
                      <a:r>
                        <a:rPr lang="en-IN" sz="1800" b="0" i="0" u="none" strike="noStrike" kern="1200" baseline="0" dirty="0">
                          <a:solidFill>
                            <a:schemeClr val="dk1"/>
                          </a:solidFill>
                          <a:latin typeface="+mn-lt"/>
                          <a:ea typeface="+mn-ea"/>
                          <a:cs typeface="+mn-cs"/>
                        </a:rPr>
                        <a:t>Communicate bad news in the same way, with the same zest, as good news</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2059">
                <a:tc>
                  <a:txBody>
                    <a:bodyPr/>
                    <a:lstStyle/>
                    <a:p>
                      <a:r>
                        <a:rPr lang="en-IN" sz="1800" b="0" i="0" u="none" strike="noStrike" kern="1200" baseline="0" dirty="0">
                          <a:solidFill>
                            <a:schemeClr val="dk1"/>
                          </a:solidFill>
                          <a:latin typeface="+mn-lt"/>
                          <a:ea typeface="+mn-ea"/>
                          <a:cs typeface="+mn-cs"/>
                        </a:rPr>
                        <a:t>Share performance feedback with others regularly</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30638">
                <a:tc>
                  <a:txBody>
                    <a:bodyPr/>
                    <a:lstStyle/>
                    <a:p>
                      <a:r>
                        <a:rPr lang="en-IN" sz="1800" b="0" i="0" u="none" strike="noStrike" kern="1200" baseline="0" dirty="0">
                          <a:solidFill>
                            <a:schemeClr val="dk1"/>
                          </a:solidFill>
                          <a:latin typeface="+mn-lt"/>
                          <a:ea typeface="+mn-ea"/>
                          <a:cs typeface="+mn-cs"/>
                        </a:rPr>
                        <a:t>Be purposeful and thoughtful in how you communicate</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4773">
                <a:tc>
                  <a:txBody>
                    <a:bodyPr/>
                    <a:lstStyle/>
                    <a:p>
                      <a:r>
                        <a:rPr lang="en-IN" sz="1800" b="0" i="0" u="none" strike="noStrike" kern="1200" baseline="0" dirty="0">
                          <a:solidFill>
                            <a:schemeClr val="dk1"/>
                          </a:solidFill>
                          <a:latin typeface="+mn-lt"/>
                          <a:ea typeface="+mn-ea"/>
                          <a:cs typeface="+mn-cs"/>
                        </a:rPr>
                        <a:t>Ask for feedback so you can improve your skills</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64773">
                <a:tc>
                  <a:txBody>
                    <a:bodyPr/>
                    <a:lstStyle/>
                    <a:p>
                      <a:r>
                        <a:rPr lang="en-IN" sz="1800" b="0" i="0" u="none" strike="noStrike" kern="1200" baseline="0" dirty="0">
                          <a:solidFill>
                            <a:schemeClr val="dk1"/>
                          </a:solidFill>
                          <a:latin typeface="+mn-lt"/>
                          <a:ea typeface="+mn-ea"/>
                          <a:cs typeface="+mn-cs"/>
                        </a:rPr>
                        <a:t>Work on your blind spots in your leadership abilities</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584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Figure 11.2 - Four Categories of Communication</a:t>
            </a:r>
          </a:p>
        </p:txBody>
      </p:sp>
      <p:pic>
        <p:nvPicPr>
          <p:cNvPr id="5" name="Content Placeholder 4" descr="The figure lists the four categories of communication. There is a diamond-shaped structure on a rectangular surface. The points within the diamond read as follows:&#10;• Interpersonal communication&#10;• Small group communication&#10;• Nonverbal communication&#10;• Listening&#10;" title="Figure 11.2 - Four Categories of Communic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518" y="2099194"/>
            <a:ext cx="7887801" cy="3934374"/>
          </a:xfrm>
        </p:spPr>
      </p:pic>
      <p:sp>
        <p:nvSpPr>
          <p:cNvPr id="4" name="Slide Number Placeholder 3"/>
          <p:cNvSpPr>
            <a:spLocks noGrp="1"/>
          </p:cNvSpPr>
          <p:nvPr>
            <p:ph type="sldNum" sz="quarter" idx="12"/>
          </p:nvPr>
        </p:nvSpPr>
        <p:spPr/>
        <p:txBody>
          <a:bodyPr/>
          <a:lstStyle/>
          <a:p>
            <a:fld id="{520E3B54-D682-47CE-842E-22D33782B90E}" type="slidenum">
              <a:rPr lang="en-US" smtClean="0"/>
              <a:t>12</a:t>
            </a:fld>
            <a:endParaRPr lang="en-US"/>
          </a:p>
        </p:txBody>
      </p:sp>
    </p:spTree>
    <p:extLst>
      <p:ext uri="{BB962C8B-B14F-4D97-AF65-F5344CB8AC3E}">
        <p14:creationId xmlns:p14="http://schemas.microsoft.com/office/powerpoint/2010/main" val="228205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Leader–Follower Relationships</a:t>
            </a:r>
          </a:p>
        </p:txBody>
      </p:sp>
      <p:sp>
        <p:nvSpPr>
          <p:cNvPr id="3" name="Content Placeholder 2"/>
          <p:cNvSpPr>
            <a:spLocks noGrp="1"/>
          </p:cNvSpPr>
          <p:nvPr>
            <p:ph idx="1"/>
          </p:nvPr>
        </p:nvSpPr>
        <p:spPr/>
        <p:txBody>
          <a:bodyPr>
            <a:noAutofit/>
          </a:bodyPr>
          <a:lstStyle/>
          <a:p>
            <a:r>
              <a:rPr lang="en-IN" dirty="0"/>
              <a:t>Communication is essential for leader–follower congruence</a:t>
            </a:r>
          </a:p>
          <a:p>
            <a:pPr lvl="1"/>
            <a:r>
              <a:rPr lang="en-IN" b="1" dirty="0"/>
              <a:t>Leader–follower congruence</a:t>
            </a:r>
            <a:r>
              <a:rPr lang="en-IN" dirty="0"/>
              <a:t>: When leaders and followers share the same vision, ethical expectations, and objectives for the company</a:t>
            </a:r>
          </a:p>
          <a:p>
            <a:pPr lvl="1"/>
            <a:r>
              <a:rPr lang="en-IN" dirty="0"/>
              <a:t>Helps leaders avoid social isolation</a:t>
            </a:r>
          </a:p>
          <a:p>
            <a:pPr lvl="2"/>
            <a:r>
              <a:rPr lang="en-IN" dirty="0"/>
              <a:t>Mutually beneficial relationships can be created by listening, giving respect, and providing feedback to the employees </a:t>
            </a:r>
          </a:p>
          <a:p>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13</a:t>
            </a:fld>
            <a:endParaRPr lang="en-US"/>
          </a:p>
        </p:txBody>
      </p:sp>
    </p:spTree>
    <p:extLst>
      <p:ext uri="{BB962C8B-B14F-4D97-AF65-F5344CB8AC3E}">
        <p14:creationId xmlns:p14="http://schemas.microsoft.com/office/powerpoint/2010/main" val="65960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a:t>Ethics Programs and Communication</a:t>
            </a:r>
          </a:p>
        </p:txBody>
      </p:sp>
      <p:sp>
        <p:nvSpPr>
          <p:cNvPr id="4" name="Slide Number Placeholder 3"/>
          <p:cNvSpPr>
            <a:spLocks noGrp="1"/>
          </p:cNvSpPr>
          <p:nvPr>
            <p:ph type="sldNum" sz="quarter" idx="12"/>
          </p:nvPr>
        </p:nvSpPr>
        <p:spPr/>
        <p:txBody>
          <a:bodyPr/>
          <a:lstStyle/>
          <a:p>
            <a:fld id="{520E3B54-D682-47CE-842E-22D33782B90E}" type="slidenum">
              <a:rPr lang="en-US" smtClean="0"/>
              <a:t>14</a:t>
            </a:fld>
            <a:endParaRPr lang="en-US"/>
          </a:p>
        </p:txBody>
      </p:sp>
      <p:sp>
        <p:nvSpPr>
          <p:cNvPr id="3" name="Content Placeholder 2"/>
          <p:cNvSpPr>
            <a:spLocks noGrp="1"/>
          </p:cNvSpPr>
          <p:nvPr>
            <p:ph idx="1"/>
          </p:nvPr>
        </p:nvSpPr>
        <p:spPr/>
        <p:txBody>
          <a:bodyPr/>
          <a:lstStyle/>
          <a:p>
            <a:r>
              <a:rPr lang="en-US" dirty="0"/>
              <a:t>Programs that help communicate values to the employees</a:t>
            </a:r>
          </a:p>
          <a:p>
            <a:pPr lvl="1"/>
            <a:r>
              <a:rPr lang="en-US" dirty="0"/>
              <a:t>Codes of ethics</a:t>
            </a:r>
          </a:p>
          <a:p>
            <a:pPr lvl="1"/>
            <a:r>
              <a:rPr lang="en-US" dirty="0"/>
              <a:t>Ethical training</a:t>
            </a:r>
          </a:p>
          <a:p>
            <a:r>
              <a:rPr lang="en-US" dirty="0"/>
              <a:t>Formal and informal interpersonal communication assists in building leader–follower relationships</a:t>
            </a:r>
          </a:p>
        </p:txBody>
      </p:sp>
    </p:spTree>
    <p:extLst>
      <p:ext uri="{BB962C8B-B14F-4D97-AF65-F5344CB8AC3E}">
        <p14:creationId xmlns:p14="http://schemas.microsoft.com/office/powerpoint/2010/main" val="14734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Power Differences and Workplace Politics</a:t>
            </a:r>
          </a:p>
        </p:txBody>
      </p:sp>
      <p:sp>
        <p:nvSpPr>
          <p:cNvPr id="4" name="Slide Number Placeholder 3"/>
          <p:cNvSpPr>
            <a:spLocks noGrp="1"/>
          </p:cNvSpPr>
          <p:nvPr>
            <p:ph type="sldNum" sz="quarter" idx="12"/>
          </p:nvPr>
        </p:nvSpPr>
        <p:spPr/>
        <p:txBody>
          <a:bodyPr/>
          <a:lstStyle/>
          <a:p>
            <a:fld id="{520E3B54-D682-47CE-842E-22D33782B90E}" type="slidenum">
              <a:rPr lang="en-US" smtClean="0"/>
              <a:t>15</a:t>
            </a:fld>
            <a:endParaRPr lang="en-US"/>
          </a:p>
        </p:txBody>
      </p:sp>
      <p:sp>
        <p:nvSpPr>
          <p:cNvPr id="6" name="Content Placeholder 5"/>
          <p:cNvSpPr>
            <a:spLocks noGrp="1"/>
          </p:cNvSpPr>
          <p:nvPr>
            <p:ph idx="1"/>
          </p:nvPr>
        </p:nvSpPr>
        <p:spPr/>
        <p:txBody>
          <a:bodyPr>
            <a:noAutofit/>
          </a:bodyPr>
          <a:lstStyle/>
          <a:p>
            <a:pPr>
              <a:spcBef>
                <a:spcPts val="800"/>
              </a:spcBef>
            </a:pPr>
            <a:r>
              <a:rPr lang="en-IN" b="0" i="0" dirty="0"/>
              <a:t>Employees may ignore observed misconduct at work </a:t>
            </a:r>
            <a:r>
              <a:rPr lang="en-IN" b="0" i="0"/>
              <a:t>if </a:t>
            </a:r>
            <a:r>
              <a:rPr lang="en-US"/>
              <a:t>their </a:t>
            </a:r>
            <a:r>
              <a:rPr lang="en-US" dirty="0"/>
              <a:t>concerns are </a:t>
            </a:r>
            <a:r>
              <a:rPr lang="en-US"/>
              <a:t>not addressed appropriately</a:t>
            </a:r>
            <a:endParaRPr lang="en-IN" dirty="0"/>
          </a:p>
          <a:p>
            <a:pPr lvl="1">
              <a:spcBef>
                <a:spcPts val="800"/>
              </a:spcBef>
            </a:pPr>
            <a:r>
              <a:rPr lang="en-IN" b="0" i="0" dirty="0"/>
              <a:t>Ones who feel intimidated by power differences avoid communication with the leader</a:t>
            </a:r>
            <a:endParaRPr lang="en-IN" dirty="0"/>
          </a:p>
          <a:p>
            <a:pPr lvl="0" rtl="0">
              <a:spcBef>
                <a:spcPts val="800"/>
              </a:spcBef>
            </a:pPr>
            <a:r>
              <a:rPr lang="en-IN" b="0" i="0" dirty="0"/>
              <a:t>Workplace politics involves gossip, manipulation, playing </a:t>
            </a:r>
            <a:r>
              <a:rPr lang="en-IN" b="0" i="0" dirty="0" err="1"/>
              <a:t>favorites</a:t>
            </a:r>
            <a:r>
              <a:rPr lang="en-IN" b="0" i="0" dirty="0"/>
              <a:t>, and taking credit for another’s work</a:t>
            </a:r>
            <a:endParaRPr lang="en-IN" dirty="0"/>
          </a:p>
          <a:p>
            <a:pPr lvl="1" rtl="0">
              <a:spcBef>
                <a:spcPts val="800"/>
              </a:spcBef>
            </a:pPr>
            <a:r>
              <a:rPr lang="en-IN" b="0" i="0" dirty="0"/>
              <a:t>May lead to lower morale, higher turnover, and negative </a:t>
            </a:r>
            <a:r>
              <a:rPr lang="en-IN" b="0" i="0" dirty="0" err="1"/>
              <a:t>behaviors</a:t>
            </a:r>
            <a:r>
              <a:rPr lang="en-IN" b="0" i="0" dirty="0"/>
              <a:t> among employees</a:t>
            </a:r>
            <a:endParaRPr lang="en-IN" dirty="0"/>
          </a:p>
        </p:txBody>
      </p:sp>
    </p:spTree>
    <p:extLst>
      <p:ext uri="{BB962C8B-B14F-4D97-AF65-F5344CB8AC3E}">
        <p14:creationId xmlns:p14="http://schemas.microsoft.com/office/powerpoint/2010/main" val="38769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Feedback</a:t>
            </a:r>
          </a:p>
        </p:txBody>
      </p:sp>
      <p:sp>
        <p:nvSpPr>
          <p:cNvPr id="3" name="Content Placeholder 2"/>
          <p:cNvSpPr>
            <a:spLocks noGrp="1"/>
          </p:cNvSpPr>
          <p:nvPr>
            <p:ph idx="1"/>
          </p:nvPr>
        </p:nvSpPr>
        <p:spPr/>
        <p:txBody>
          <a:bodyPr>
            <a:normAutofit/>
          </a:bodyPr>
          <a:lstStyle/>
          <a:p>
            <a:r>
              <a:rPr lang="en-IN" dirty="0"/>
              <a:t>Occurs through informal or formal systems</a:t>
            </a:r>
          </a:p>
          <a:p>
            <a:r>
              <a:rPr lang="en-IN" dirty="0"/>
              <a:t>Employee-to-leader feedback is essential</a:t>
            </a:r>
          </a:p>
          <a:p>
            <a:pPr lvl="1"/>
            <a:r>
              <a:rPr lang="en-IN" dirty="0"/>
              <a:t>Leaders should strike a balance in providing positive and negative feedback</a:t>
            </a:r>
          </a:p>
          <a:p>
            <a:r>
              <a:rPr lang="en-IN" dirty="0"/>
              <a:t>Ways to generate employee feedback</a:t>
            </a:r>
          </a:p>
          <a:p>
            <a:pPr lvl="1"/>
            <a:r>
              <a:rPr lang="en-US" dirty="0"/>
              <a:t>Interviews, anonymous surveys, ethical audits, and websites</a:t>
            </a:r>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16</a:t>
            </a:fld>
            <a:endParaRPr lang="en-US"/>
          </a:p>
        </p:txBody>
      </p:sp>
    </p:spTree>
    <p:extLst>
      <p:ext uri="{BB962C8B-B14F-4D97-AF65-F5344CB8AC3E}">
        <p14:creationId xmlns:p14="http://schemas.microsoft.com/office/powerpoint/2010/main" val="190274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Leadership Styles and Ethical Decisions</a:t>
            </a:r>
          </a:p>
        </p:txBody>
      </p:sp>
      <p:sp>
        <p:nvSpPr>
          <p:cNvPr id="3" name="Content Placeholder 2"/>
          <p:cNvSpPr>
            <a:spLocks noGrp="1"/>
          </p:cNvSpPr>
          <p:nvPr>
            <p:ph idx="1"/>
          </p:nvPr>
        </p:nvSpPr>
        <p:spPr/>
        <p:txBody>
          <a:bodyPr/>
          <a:lstStyle/>
          <a:p>
            <a:r>
              <a:rPr lang="en-IN" dirty="0"/>
              <a:t>Styles that build strong organizational values among employees contribute to shared standards of conduct</a:t>
            </a:r>
          </a:p>
          <a:p>
            <a:r>
              <a:rPr lang="en-IN" dirty="0"/>
              <a:t>Attributes for leadership - Character, stewardship, and experience</a:t>
            </a:r>
          </a:p>
          <a:p>
            <a:r>
              <a:rPr lang="en-IN" b="1" dirty="0"/>
              <a:t>Emotional intelligence</a:t>
            </a:r>
            <a:r>
              <a:rPr lang="en-IN" dirty="0"/>
              <a:t>: Ability to manage oneself and one’s relationships with others effectively</a:t>
            </a:r>
          </a:p>
          <a:p>
            <a:pPr lvl="1"/>
            <a:r>
              <a:rPr lang="en-IN" dirty="0"/>
              <a:t>Leadership styles based on emotional intelligence</a:t>
            </a:r>
          </a:p>
          <a:p>
            <a:pPr lvl="2"/>
            <a:r>
              <a:rPr lang="en-IN" dirty="0"/>
              <a:t>Coercive, authoritative, affiliative, democratic, pacesetting, and coaching</a:t>
            </a:r>
          </a:p>
          <a:p>
            <a:pPr lvl="1"/>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17</a:t>
            </a:fld>
            <a:endParaRPr lang="en-US"/>
          </a:p>
        </p:txBody>
      </p:sp>
    </p:spTree>
    <p:extLst>
      <p:ext uri="{BB962C8B-B14F-4D97-AF65-F5344CB8AC3E}">
        <p14:creationId xmlns:p14="http://schemas.microsoft.com/office/powerpoint/2010/main" val="236834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Leaders</a:t>
            </a:r>
          </a:p>
        </p:txBody>
      </p:sp>
      <p:graphicFrame>
        <p:nvGraphicFramePr>
          <p:cNvPr id="5" name="Content Placeholder 4" descr="The slide contains 3 small rectangular boxes with rounded edges and 3 large rectangular boxes with curved edges. The large box explains the meaning of the term provided in the small box. In the first pair of boxes, the small box is labeled transactional leader, and the content in the large box reads creates employee satisfaction through negotiation for desired behaviors or levels of performance. In the second pair of boxes, the small box is labeled transformational leader, and the content in the large box reads strives to raise employee commitment and foster trust and motivation. In the third pair of boxes, the small box is labeled authentic leader, and the content in the large box reads practices corporate values daily and forms long-term relationships with stakeholders." title="Types of Leaders"/>
          <p:cNvGraphicFramePr>
            <a:graphicFrameLocks noGrp="1"/>
          </p:cNvGraphicFramePr>
          <p:nvPr>
            <p:ph idx="1"/>
            <p:extLst>
              <p:ext uri="{D42A27DB-BD31-4B8C-83A1-F6EECF244321}">
                <p14:modId xmlns:p14="http://schemas.microsoft.com/office/powerpoint/2010/main" val="436029523"/>
              </p:ext>
            </p:extLst>
          </p:nvPr>
        </p:nvGraphicFramePr>
        <p:xfrm>
          <a:off x="694765" y="1475580"/>
          <a:ext cx="7817044" cy="480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20E3B54-D682-47CE-842E-22D33782B90E}" type="slidenum">
              <a:rPr lang="en-US" smtClean="0"/>
              <a:t>18</a:t>
            </a:fld>
            <a:endParaRPr lang="en-US"/>
          </a:p>
        </p:txBody>
      </p:sp>
    </p:spTree>
    <p:extLst>
      <p:ext uri="{BB962C8B-B14F-4D97-AF65-F5344CB8AC3E}">
        <p14:creationId xmlns:p14="http://schemas.microsoft.com/office/powerpoint/2010/main" val="382937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RADAR Model</a:t>
            </a:r>
          </a:p>
        </p:txBody>
      </p:sp>
      <p:sp>
        <p:nvSpPr>
          <p:cNvPr id="3" name="Content Placeholder 2"/>
          <p:cNvSpPr>
            <a:spLocks noGrp="1"/>
          </p:cNvSpPr>
          <p:nvPr>
            <p:ph idx="1"/>
          </p:nvPr>
        </p:nvSpPr>
        <p:spPr/>
        <p:txBody>
          <a:bodyPr/>
          <a:lstStyle/>
          <a:p>
            <a:r>
              <a:rPr lang="en-IN" dirty="0"/>
              <a:t>Describes an ethical leader’s duty to:</a:t>
            </a:r>
          </a:p>
          <a:p>
            <a:pPr lvl="1"/>
            <a:r>
              <a:rPr lang="en-IN" dirty="0"/>
              <a:t>Recognize ethical issues</a:t>
            </a:r>
          </a:p>
          <a:p>
            <a:pPr lvl="1"/>
            <a:r>
              <a:rPr lang="en-IN" dirty="0"/>
              <a:t>Avoid misconduct whenever possible</a:t>
            </a:r>
          </a:p>
          <a:p>
            <a:pPr lvl="1"/>
            <a:r>
              <a:rPr lang="en-IN" dirty="0"/>
              <a:t>Discover ethical risk areas</a:t>
            </a:r>
          </a:p>
          <a:p>
            <a:pPr lvl="1"/>
            <a:r>
              <a:rPr lang="en-IN" dirty="0"/>
              <a:t>Answer stakeholder concerns when an ethical issue comes to light</a:t>
            </a:r>
          </a:p>
          <a:p>
            <a:pPr lvl="1"/>
            <a:r>
              <a:rPr lang="en-IN" dirty="0"/>
              <a:t>Recover from a misconduct disaster by improving upon weaknesses in the ethics program</a:t>
            </a:r>
          </a:p>
          <a:p>
            <a:pPr lvl="1"/>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19</a:t>
            </a:fld>
            <a:endParaRPr lang="en-US"/>
          </a:p>
        </p:txBody>
      </p:sp>
    </p:spTree>
    <p:extLst>
      <p:ext uri="{BB962C8B-B14F-4D97-AF65-F5344CB8AC3E}">
        <p14:creationId xmlns:p14="http://schemas.microsoft.com/office/powerpoint/2010/main" val="181218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Objectives</a:t>
            </a:r>
          </a:p>
        </p:txBody>
      </p:sp>
      <p:sp>
        <p:nvSpPr>
          <p:cNvPr id="3" name="Content Placeholder 2"/>
          <p:cNvSpPr>
            <a:spLocks noGrp="1"/>
          </p:cNvSpPr>
          <p:nvPr>
            <p:ph idx="1"/>
          </p:nvPr>
        </p:nvSpPr>
        <p:spPr/>
        <p:txBody>
          <a:bodyPr/>
          <a:lstStyle/>
          <a:p>
            <a:r>
              <a:rPr lang="en-IN" dirty="0"/>
              <a:t>Define ethical leadership</a:t>
            </a:r>
          </a:p>
          <a:p>
            <a:r>
              <a:rPr lang="en-IN" dirty="0"/>
              <a:t>Examine requirements for ethical leadership</a:t>
            </a:r>
          </a:p>
          <a:p>
            <a:r>
              <a:rPr lang="en-IN" dirty="0"/>
              <a:t>Realize the benefits that come from effective ethical leadership</a:t>
            </a:r>
          </a:p>
          <a:p>
            <a:r>
              <a:rPr lang="en-IN" dirty="0"/>
              <a:t>Understand how ethical leadership impacts organizational culture</a:t>
            </a:r>
          </a:p>
          <a:p>
            <a:r>
              <a:rPr lang="en-IN" dirty="0"/>
              <a:t>Learn about the different styles of conflict management</a:t>
            </a:r>
          </a:p>
        </p:txBody>
      </p:sp>
      <p:sp>
        <p:nvSpPr>
          <p:cNvPr id="4" name="Slide Number Placeholder 3"/>
          <p:cNvSpPr>
            <a:spLocks noGrp="1"/>
          </p:cNvSpPr>
          <p:nvPr>
            <p:ph type="sldNum" sz="quarter" idx="12"/>
          </p:nvPr>
        </p:nvSpPr>
        <p:spPr/>
        <p:txBody>
          <a:bodyPr/>
          <a:lstStyle/>
          <a:p>
            <a:fld id="{520E3B54-D682-47CE-842E-22D33782B90E}" type="slidenum">
              <a:rPr lang="en-US" smtClean="0"/>
              <a:t>2</a:t>
            </a:fld>
            <a:endParaRPr lang="en-US"/>
          </a:p>
        </p:txBody>
      </p:sp>
    </p:spTree>
    <p:extLst>
      <p:ext uri="{BB962C8B-B14F-4D97-AF65-F5344CB8AC3E}">
        <p14:creationId xmlns:p14="http://schemas.microsoft.com/office/powerpoint/2010/main" val="202673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Objectives </a:t>
            </a:r>
            <a:r>
              <a:rPr lang="en-IN" sz="2000" dirty="0"/>
              <a:t>(continued)</a:t>
            </a:r>
          </a:p>
        </p:txBody>
      </p:sp>
      <p:sp>
        <p:nvSpPr>
          <p:cNvPr id="3" name="Content Placeholder 2"/>
          <p:cNvSpPr>
            <a:spLocks noGrp="1"/>
          </p:cNvSpPr>
          <p:nvPr>
            <p:ph idx="1"/>
          </p:nvPr>
        </p:nvSpPr>
        <p:spPr/>
        <p:txBody>
          <a:bodyPr/>
          <a:lstStyle/>
          <a:p>
            <a:r>
              <a:rPr lang="en-IN" dirty="0"/>
              <a:t>Understand how employees can be empowered to take on responsibilities in ethical leadership</a:t>
            </a:r>
          </a:p>
          <a:p>
            <a:r>
              <a:rPr lang="en-IN" dirty="0"/>
              <a:t>Examine leader–follower relationships</a:t>
            </a:r>
          </a:p>
          <a:p>
            <a:r>
              <a:rPr lang="en-IN" dirty="0"/>
              <a:t>Learn about leadership styles and how they influence ethical leadership</a:t>
            </a:r>
          </a:p>
          <a:p>
            <a:r>
              <a:rPr lang="en-IN" dirty="0"/>
              <a:t>Use the RADAR model to determine how ethical leaders handle misconduct situations</a:t>
            </a:r>
          </a:p>
        </p:txBody>
      </p:sp>
      <p:sp>
        <p:nvSpPr>
          <p:cNvPr id="4" name="Slide Number Placeholder 3"/>
          <p:cNvSpPr>
            <a:spLocks noGrp="1"/>
          </p:cNvSpPr>
          <p:nvPr>
            <p:ph type="sldNum" sz="quarter" idx="12"/>
          </p:nvPr>
        </p:nvSpPr>
        <p:spPr/>
        <p:txBody>
          <a:bodyPr/>
          <a:lstStyle/>
          <a:p>
            <a:fld id="{520E3B54-D682-47CE-842E-22D33782B90E}" type="slidenum">
              <a:rPr lang="en-US" smtClean="0"/>
              <a:t>3</a:t>
            </a:fld>
            <a:endParaRPr lang="en-US"/>
          </a:p>
        </p:txBody>
      </p:sp>
    </p:spTree>
    <p:extLst>
      <p:ext uri="{BB962C8B-B14F-4D97-AF65-F5344CB8AC3E}">
        <p14:creationId xmlns:p14="http://schemas.microsoft.com/office/powerpoint/2010/main" val="272681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Leadership</a:t>
            </a:r>
          </a:p>
        </p:txBody>
      </p:sp>
      <p:sp>
        <p:nvSpPr>
          <p:cNvPr id="3" name="Subtitle 2"/>
          <p:cNvSpPr>
            <a:spLocks noGrp="1"/>
          </p:cNvSpPr>
          <p:nvPr>
            <p:ph idx="1"/>
          </p:nvPr>
        </p:nvSpPr>
        <p:spPr/>
        <p:txBody>
          <a:bodyPr/>
          <a:lstStyle/>
          <a:p>
            <a:r>
              <a:rPr lang="en-IN" dirty="0"/>
              <a:t>Ability to create an ethical culture by motivating employees and enforcing organizational policies and norms</a:t>
            </a:r>
          </a:p>
          <a:p>
            <a:r>
              <a:rPr lang="en-IN" dirty="0"/>
              <a:t>Involves:</a:t>
            </a:r>
          </a:p>
          <a:p>
            <a:pPr lvl="1"/>
            <a:r>
              <a:rPr lang="en-IN" dirty="0"/>
              <a:t>Helping employees implement shared ethical values</a:t>
            </a:r>
          </a:p>
          <a:p>
            <a:pPr lvl="1"/>
            <a:r>
              <a:rPr lang="en-IN" dirty="0"/>
              <a:t>Supporting others in incorporating an ethical culture into their daily decisions</a:t>
            </a:r>
            <a:endParaRPr lang="en-US" dirty="0"/>
          </a:p>
        </p:txBody>
      </p:sp>
      <p:sp>
        <p:nvSpPr>
          <p:cNvPr id="8" name="Slide Number Placeholder 7"/>
          <p:cNvSpPr>
            <a:spLocks noGrp="1"/>
          </p:cNvSpPr>
          <p:nvPr>
            <p:ph type="sldNum" sz="quarter" idx="12"/>
          </p:nvPr>
        </p:nvSpPr>
        <p:spPr/>
        <p:txBody>
          <a:bodyPr/>
          <a:lstStyle/>
          <a:p>
            <a:fld id="{2A7F9223-B69B-4AA9-B6C4-9B69EF94F2BD}" type="slidenum">
              <a:rPr lang="en-US" smtClean="0"/>
              <a:pPr/>
              <a:t>4</a:t>
            </a:fld>
            <a:endParaRPr lang="en-US" dirty="0"/>
          </a:p>
        </p:txBody>
      </p:sp>
    </p:spTree>
    <p:extLst>
      <p:ext uri="{BB962C8B-B14F-4D97-AF65-F5344CB8AC3E}">
        <p14:creationId xmlns:p14="http://schemas.microsoft.com/office/powerpoint/2010/main" val="88120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able 11.2 - Seven Habits of Strong Ethical Leaders"/>
          <p:cNvSpPr>
            <a:spLocks noGrp="1"/>
          </p:cNvSpPr>
          <p:nvPr>
            <p:ph type="title"/>
          </p:nvPr>
        </p:nvSpPr>
        <p:spPr/>
        <p:txBody>
          <a:bodyPr/>
          <a:lstStyle/>
          <a:p>
            <a:r>
              <a:rPr lang="en-US" sz="3600" dirty="0"/>
              <a:t>Table 11.2 - </a:t>
            </a:r>
            <a:r>
              <a:rPr lang="en-IN" sz="3600" dirty="0"/>
              <a:t>Seven Habits of Strong Ethical Leaders</a:t>
            </a:r>
            <a:endParaRPr lang="en-US" sz="3600" dirty="0"/>
          </a:p>
        </p:txBody>
      </p:sp>
      <p:sp>
        <p:nvSpPr>
          <p:cNvPr id="8" name="Slide Number Placeholder 7"/>
          <p:cNvSpPr>
            <a:spLocks noGrp="1"/>
          </p:cNvSpPr>
          <p:nvPr>
            <p:ph type="sldNum" sz="quarter" idx="12"/>
          </p:nvPr>
        </p:nvSpPr>
        <p:spPr/>
        <p:txBody>
          <a:bodyPr/>
          <a:lstStyle/>
          <a:p>
            <a:fld id="{2A7F9223-B69B-4AA9-B6C4-9B69EF94F2BD}" type="slidenum">
              <a:rPr lang="en-US" smtClean="0"/>
              <a:pPr/>
              <a:t>5</a:t>
            </a:fld>
            <a:endParaRPr lang="en-US" dirty="0"/>
          </a:p>
        </p:txBody>
      </p:sp>
      <p:pic>
        <p:nvPicPr>
          <p:cNvPr id="4" name="Picture 3" descr="This table lists seven habits of strong ethical leaders. It consists of seven rows. Point 1 reads ethical leaders have strong personal character, point 2 reads ethical leaders have a passion to do right, point 3 reads ethical leaders are proactive, point 4 reads ethical leaders consider all stakeholders’ interests, point 5 reads ethical leaders are role models for the organization’s values, point 6 reads ethical leaders are transparent and actively involved in decision making, and point 7 reads ethical leaders take a holistic view of the firm’s ethical culture." title="Table 11.2 - Seven Habits of Strong Ethical Lea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79" y="1780284"/>
            <a:ext cx="7645043" cy="4267351"/>
          </a:xfrm>
          <a:prstGeom prst="rect">
            <a:avLst/>
          </a:prstGeom>
        </p:spPr>
      </p:pic>
    </p:spTree>
    <p:extLst>
      <p:ext uri="{BB962C8B-B14F-4D97-AF65-F5344CB8AC3E}">
        <p14:creationId xmlns:p14="http://schemas.microsoft.com/office/powerpoint/2010/main" val="244546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Ethical Leadership</a:t>
            </a:r>
          </a:p>
        </p:txBody>
      </p:sp>
      <p:sp>
        <p:nvSpPr>
          <p:cNvPr id="8" name="Slide Number Placeholder 7"/>
          <p:cNvSpPr>
            <a:spLocks noGrp="1"/>
          </p:cNvSpPr>
          <p:nvPr>
            <p:ph type="sldNum" sz="quarter" idx="12"/>
          </p:nvPr>
        </p:nvSpPr>
        <p:spPr/>
        <p:txBody>
          <a:bodyPr/>
          <a:lstStyle/>
          <a:p>
            <a:fld id="{2A7F9223-B69B-4AA9-B6C4-9B69EF94F2BD}" type="slidenum">
              <a:rPr lang="en-US" smtClean="0"/>
              <a:pPr/>
              <a:t>6</a:t>
            </a:fld>
            <a:endParaRPr lang="en-US" dirty="0"/>
          </a:p>
        </p:txBody>
      </p:sp>
      <p:sp>
        <p:nvSpPr>
          <p:cNvPr id="3" name="Content Placeholder 2"/>
          <p:cNvSpPr>
            <a:spLocks noGrp="1"/>
          </p:cNvSpPr>
          <p:nvPr>
            <p:ph idx="1"/>
          </p:nvPr>
        </p:nvSpPr>
        <p:spPr/>
        <p:txBody>
          <a:bodyPr/>
          <a:lstStyle/>
          <a:p>
            <a:pPr lvl="0" rtl="0"/>
            <a:r>
              <a:rPr lang="en-IN" b="0" i="0" dirty="0"/>
              <a:t>Directly impacts the corporate culture of the firm</a:t>
            </a:r>
          </a:p>
          <a:p>
            <a:pPr lvl="0"/>
            <a:r>
              <a:rPr lang="en-IN" b="0" i="0" dirty="0"/>
              <a:t>Enhances ethical </a:t>
            </a:r>
            <a:r>
              <a:rPr lang="en-IN" b="0" i="0" dirty="0" err="1"/>
              <a:t>behavior</a:t>
            </a:r>
            <a:r>
              <a:rPr lang="en-IN" b="0" i="0" dirty="0"/>
              <a:t> </a:t>
            </a:r>
            <a:r>
              <a:rPr lang="en-IN" dirty="0"/>
              <a:t>patterns when employees are rewarded for their ethical conduct </a:t>
            </a:r>
          </a:p>
          <a:p>
            <a:pPr lvl="0" rtl="0"/>
            <a:r>
              <a:rPr lang="en-IN" b="0" i="0" dirty="0"/>
              <a:t>Leads to employee satisfaction and commitment</a:t>
            </a:r>
            <a:endParaRPr lang="en-IN" dirty="0"/>
          </a:p>
          <a:p>
            <a:pPr lvl="0" rtl="0"/>
            <a:r>
              <a:rPr lang="en-IN" b="0" i="0" dirty="0"/>
              <a:t>Creates strong relationships with external stakeholders</a:t>
            </a:r>
          </a:p>
          <a:p>
            <a:pPr lvl="0" rtl="0"/>
            <a:r>
              <a:rPr lang="en-IN" dirty="0"/>
              <a:t>Impacts the long-term market evaluation of the firm</a:t>
            </a:r>
          </a:p>
        </p:txBody>
      </p:sp>
    </p:spTree>
    <p:extLst>
      <p:ext uri="{BB962C8B-B14F-4D97-AF65-F5344CB8AC3E}">
        <p14:creationId xmlns:p14="http://schemas.microsoft.com/office/powerpoint/2010/main" val="244546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Ethical Leadership and Organizational Culture</a:t>
            </a:r>
          </a:p>
        </p:txBody>
      </p:sp>
      <p:sp>
        <p:nvSpPr>
          <p:cNvPr id="8" name="Slide Number Placeholder 7"/>
          <p:cNvSpPr>
            <a:spLocks noGrp="1"/>
          </p:cNvSpPr>
          <p:nvPr>
            <p:ph type="sldNum" sz="quarter" idx="12"/>
          </p:nvPr>
        </p:nvSpPr>
        <p:spPr/>
        <p:txBody>
          <a:bodyPr/>
          <a:lstStyle/>
          <a:p>
            <a:fld id="{2A7F9223-B69B-4AA9-B6C4-9B69EF94F2BD}" type="slidenum">
              <a:rPr lang="en-US" smtClean="0"/>
              <a:pPr/>
              <a:t>7</a:t>
            </a:fld>
            <a:endParaRPr lang="en-US" dirty="0"/>
          </a:p>
        </p:txBody>
      </p:sp>
      <p:sp>
        <p:nvSpPr>
          <p:cNvPr id="13" name="Content Placeholder 12"/>
          <p:cNvSpPr>
            <a:spLocks noGrp="1"/>
          </p:cNvSpPr>
          <p:nvPr>
            <p:ph idx="1"/>
          </p:nvPr>
        </p:nvSpPr>
        <p:spPr/>
        <p:txBody>
          <a:bodyPr>
            <a:noAutofit/>
          </a:bodyPr>
          <a:lstStyle/>
          <a:p>
            <a:pPr lvl="0" rtl="0">
              <a:spcBef>
                <a:spcPts val="800"/>
              </a:spcBef>
            </a:pPr>
            <a:r>
              <a:rPr lang="en-US" b="0" i="0" dirty="0"/>
              <a:t>Approaches to leadership</a:t>
            </a:r>
            <a:endParaRPr lang="en-IN" dirty="0"/>
          </a:p>
          <a:p>
            <a:pPr lvl="1" rtl="0">
              <a:spcBef>
                <a:spcPts val="800"/>
              </a:spcBef>
            </a:pPr>
            <a:r>
              <a:rPr lang="en-IN" b="0" i="0" dirty="0"/>
              <a:t>Compliance-based approach - Emphasizes obedience to rules and regulations and sets processes in place to ensure compliance</a:t>
            </a:r>
            <a:endParaRPr lang="en-IN" dirty="0"/>
          </a:p>
          <a:p>
            <a:pPr lvl="1" rtl="0">
              <a:spcBef>
                <a:spcPts val="800"/>
              </a:spcBef>
            </a:pPr>
            <a:r>
              <a:rPr lang="en-IN" b="0" i="0" dirty="0"/>
              <a:t>Integrity-based approach - Views ethics as an opportunity to implement core values and empowers employees</a:t>
            </a:r>
          </a:p>
          <a:p>
            <a:pPr>
              <a:spcBef>
                <a:spcPts val="800"/>
              </a:spcBef>
            </a:pPr>
            <a:r>
              <a:rPr lang="en-IN" dirty="0"/>
              <a:t>Leaders can be unethical, apathetic, or ethical</a:t>
            </a:r>
          </a:p>
          <a:p>
            <a:pPr lvl="1">
              <a:spcBef>
                <a:spcPts val="800"/>
              </a:spcBef>
            </a:pPr>
            <a:r>
              <a:rPr lang="en-US" dirty="0"/>
              <a:t>Can impact the development of an organizational culture</a:t>
            </a:r>
            <a:r>
              <a:rPr lang="en-IN" dirty="0"/>
              <a:t> </a:t>
            </a:r>
          </a:p>
        </p:txBody>
      </p:sp>
    </p:spTree>
    <p:extLst>
      <p:ext uri="{BB962C8B-B14F-4D97-AF65-F5344CB8AC3E}">
        <p14:creationId xmlns:p14="http://schemas.microsoft.com/office/powerpoint/2010/main" val="381998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a:t>Ethical Business Conflicts</a:t>
            </a:r>
          </a:p>
        </p:txBody>
      </p:sp>
      <p:sp>
        <p:nvSpPr>
          <p:cNvPr id="3" name="Content Placeholder 2"/>
          <p:cNvSpPr>
            <a:spLocks noGrp="1"/>
          </p:cNvSpPr>
          <p:nvPr>
            <p:ph idx="1"/>
          </p:nvPr>
        </p:nvSpPr>
        <p:spPr/>
        <p:txBody>
          <a:bodyPr/>
          <a:lstStyle/>
          <a:p>
            <a:r>
              <a:rPr lang="en-IN" dirty="0"/>
              <a:t>Occur when divergent views on a decision conflict with organizational goals</a:t>
            </a:r>
          </a:p>
          <a:p>
            <a:r>
              <a:rPr lang="en-IN" dirty="0"/>
              <a:t>Help identify ethical issues that have to be resolved</a:t>
            </a:r>
          </a:p>
          <a:p>
            <a:r>
              <a:rPr lang="en-IN" dirty="0"/>
              <a:t>Transparent communication ensures that the management is aware of ethical conflicts</a:t>
            </a:r>
          </a:p>
          <a:p>
            <a:pPr lvl="1"/>
            <a:r>
              <a:rPr lang="en-IN" dirty="0"/>
              <a:t>Failure to act on employee concerns may lead to more group conflict</a:t>
            </a:r>
          </a:p>
          <a:p>
            <a:pPr lvl="1"/>
            <a:r>
              <a:rPr lang="en-IN" dirty="0"/>
              <a:t>Employees can either </a:t>
            </a:r>
            <a:r>
              <a:rPr lang="en-US" dirty="0"/>
              <a:t>ignore the issue, confront the other person, or report the conflict</a:t>
            </a:r>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8</a:t>
            </a:fld>
            <a:endParaRPr lang="en-US"/>
          </a:p>
        </p:txBody>
      </p:sp>
    </p:spTree>
    <p:extLst>
      <p:ext uri="{BB962C8B-B14F-4D97-AF65-F5344CB8AC3E}">
        <p14:creationId xmlns:p14="http://schemas.microsoft.com/office/powerpoint/2010/main" val="180430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Figure 11.1 - Conflict Management Styles</a:t>
            </a:r>
          </a:p>
        </p:txBody>
      </p:sp>
      <p:sp>
        <p:nvSpPr>
          <p:cNvPr id="4" name="Slide Number Placeholder 3"/>
          <p:cNvSpPr>
            <a:spLocks noGrp="1"/>
          </p:cNvSpPr>
          <p:nvPr>
            <p:ph type="sldNum" sz="quarter" idx="12"/>
          </p:nvPr>
        </p:nvSpPr>
        <p:spPr/>
        <p:txBody>
          <a:bodyPr/>
          <a:lstStyle/>
          <a:p>
            <a:fld id="{520E3B54-D682-47CE-842E-22D33782B90E}" type="slidenum">
              <a:rPr lang="en-US" smtClean="0"/>
              <a:t>9</a:t>
            </a:fld>
            <a:endParaRPr lang="en-US"/>
          </a:p>
        </p:txBody>
      </p:sp>
      <p:pic>
        <p:nvPicPr>
          <p:cNvPr id="3" name="Picture 2" descr="The figure is an illustration of different conflict management styles based on the levels of assertiveness and cooperativeness. Four rectangles are arranged to form a square. The top-left rectangle is labeled competing, the top-right rectangle is labeled collaborating, the bottom-right rectangle is labeled accommodating, and the bottom-left rectangle is labeled avoiding. A square, labeled compromising, is placed at the center, over the four rectangles. There is a horizontal double-ended arrow below the rectangles. This arrow is labeled cooperativeness. The left end of the arrow is labeled low and the right end is labeled high. There is a double-ended vertical arrow on the left side of the rectangles. This arrow is labeled assertiveness,  The bottom end of the arrow is labeled low and the top end is labeled high. " title="Figure 11.1 - Conflict Management Sty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64" y="1447800"/>
            <a:ext cx="7546272" cy="5015893"/>
          </a:xfrm>
          <a:prstGeom prst="rect">
            <a:avLst/>
          </a:prstGeom>
        </p:spPr>
      </p:pic>
    </p:spTree>
    <p:extLst>
      <p:ext uri="{BB962C8B-B14F-4D97-AF65-F5344CB8AC3E}">
        <p14:creationId xmlns:p14="http://schemas.microsoft.com/office/powerpoint/2010/main" val="3387355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7191</TotalTime>
  <Words>797</Words>
  <Application>Microsoft Office PowerPoint</Application>
  <PresentationFormat>On-screen Show (4:3)</PresentationFormat>
  <Paragraphs>118</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Times New Roman</vt:lpstr>
      <vt:lpstr>Wingdings 3</vt:lpstr>
      <vt:lpstr>Ion</vt:lpstr>
      <vt:lpstr>Chapter 11  Ethical Leadership </vt:lpstr>
      <vt:lpstr>Learning Objectives</vt:lpstr>
      <vt:lpstr>Learning Objectives (continued)</vt:lpstr>
      <vt:lpstr>Ethical Leadership</vt:lpstr>
      <vt:lpstr>Table 11.2 - Seven Habits of Strong Ethical Leaders</vt:lpstr>
      <vt:lpstr>Benefits of Ethical Leadership</vt:lpstr>
      <vt:lpstr>Ethical Leadership and Organizational Culture</vt:lpstr>
      <vt:lpstr>Ethical Business Conflicts</vt:lpstr>
      <vt:lpstr>Figure 11.1 - Conflict Management Styles</vt:lpstr>
      <vt:lpstr>Ethical Leaders and Employee Empowerment</vt:lpstr>
      <vt:lpstr>Leadership and Communication</vt:lpstr>
      <vt:lpstr>Figure 11.2 - Four Categories of Communication</vt:lpstr>
      <vt:lpstr>Leader–Follower Relationships</vt:lpstr>
      <vt:lpstr>Ethics Programs and Communication</vt:lpstr>
      <vt:lpstr>Power Differences and Workplace Politics</vt:lpstr>
      <vt:lpstr>Feedback</vt:lpstr>
      <vt:lpstr>Leadership Styles and Ethical Decisions</vt:lpstr>
      <vt:lpstr>Types of Leaders</vt:lpstr>
      <vt:lpstr>RADAR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 Custom Solutions</dc:creator>
  <cp:lastModifiedBy>Walter Frazier</cp:lastModifiedBy>
  <cp:revision>247</cp:revision>
  <dcterms:created xsi:type="dcterms:W3CDTF">2011-08-11T18:31:05Z</dcterms:created>
  <dcterms:modified xsi:type="dcterms:W3CDTF">2020-08-26T16:46:32Z</dcterms:modified>
</cp:coreProperties>
</file>