
<file path=[Content_Types].xml><?xml version="1.0" encoding="utf-8"?>
<Types xmlns="http://schemas.openxmlformats.org/package/2006/content-types">
  <Default Extension="fntdata" ContentType="application/x-fontdata"/>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59" r:id="rId1"/>
  </p:sldMasterIdLst>
  <p:notesMasterIdLst>
    <p:notesMasterId r:id="rId27"/>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Lst>
  <p:sldSz cx="9144000" cy="5143500" type="screen16x9"/>
  <p:notesSz cx="6858000" cy="9144000"/>
  <p:embeddedFontLst>
    <p:embeddedFont>
      <p:font typeface="Average" panose="02000503040000020003" pitchFamily="2" charset="77"/>
      <p:regular r:id="rId28"/>
    </p:embeddedFont>
    <p:embeddedFont>
      <p:font typeface="Oswald" pitchFamily="2" charset="77"/>
      <p:regular r:id="rId29"/>
      <p:bold r:id="rId30"/>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11"/>
    <p:restoredTop sz="94694"/>
  </p:normalViewPr>
  <p:slideViewPr>
    <p:cSldViewPr snapToGrid="0">
      <p:cViewPr varScale="1">
        <p:scale>
          <a:sx n="161" d="100"/>
          <a:sy n="161" d="100"/>
        </p:scale>
        <p:origin x="784" y="200"/>
      </p:cViewPr>
      <p:guideLst>
        <p:guide orient="horz" pos="162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font" Target="fonts/font2.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font" Target="fonts/font1.fntdata"/><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notesMaster" Target="notesMasters/notesMaster1.xml"/><Relationship Id="rId30" Type="http://schemas.openxmlformats.org/officeDocument/2006/relationships/font" Target="fonts/font3.fntdata"/><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
        <p:cNvGrpSpPr/>
        <p:nvPr/>
      </p:nvGrpSpPr>
      <p:grpSpPr>
        <a:xfrm>
          <a:off x="0" y="0"/>
          <a:ext cx="0" cy="0"/>
          <a:chOff x="0" y="0"/>
          <a:chExt cx="0" cy="0"/>
        </a:xfrm>
      </p:grpSpPr>
      <p:sp>
        <p:nvSpPr>
          <p:cNvPr id="56" name="Google Shape;56;g8b5bf83a7c_0_34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7" name="Google Shape;57;g8b5bf83a7c_0_34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1"/>
        <p:cNvGrpSpPr/>
        <p:nvPr/>
      </p:nvGrpSpPr>
      <p:grpSpPr>
        <a:xfrm>
          <a:off x="0" y="0"/>
          <a:ext cx="0" cy="0"/>
          <a:chOff x="0" y="0"/>
          <a:chExt cx="0" cy="0"/>
        </a:xfrm>
      </p:grpSpPr>
      <p:sp>
        <p:nvSpPr>
          <p:cNvPr id="62" name="Google Shape;62;g8b5bf83a7c_0_318: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3" name="Google Shape;63;g8b5bf83a7c_0_31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Leaders play a significant role in connect a team to the external world. External connections promote positive growth of a team as it provides an opportunity to learn. Leaders act as a bridge between the team and the rest of the world. The loyalty levels of a leader make it easy to cope with the external dynamics that may directly or indirectly affect the performance of a team. Team members are dependent on their leaders for network connections with the relevant people in the organization. External leaders have the skills to lead a team in solving unique problems which leads to excellent performance. </a:t>
            </a:r>
            <a:endParaRPr/>
          </a:p>
          <a:p>
            <a:pPr marL="0" lvl="0" indent="0" algn="l" rtl="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8"/>
        <p:cNvGrpSpPr/>
        <p:nvPr/>
      </p:nvGrpSpPr>
      <p:grpSpPr>
        <a:xfrm>
          <a:off x="0" y="0"/>
          <a:ext cx="0" cy="0"/>
          <a:chOff x="0" y="0"/>
          <a:chExt cx="0" cy="0"/>
        </a:xfrm>
      </p:grpSpPr>
      <p:sp>
        <p:nvSpPr>
          <p:cNvPr id="69" name="Google Shape;69;g8b5bf83a7c_0_33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0" name="Google Shape;70;g8b5bf83a7c_0_33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opportunity to creative and make solid decisions based on the external dynamics. Some of the aspects considered in accessing task work connection s are time taken to perform the work and quality. Task work connection reflects the bond between team members and how they manage to accomplish their mission. Team members learn to set boundaries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
        <p:cNvGrpSpPr/>
        <p:nvPr/>
      </p:nvGrpSpPr>
      <p:grpSpPr>
        <a:xfrm>
          <a:off x="0" y="0"/>
          <a:ext cx="0" cy="0"/>
          <a:chOff x="0" y="0"/>
          <a:chExt cx="0" cy="0"/>
        </a:xfrm>
      </p:grpSpPr>
      <p:sp>
        <p:nvSpPr>
          <p:cNvPr id="76" name="Google Shape;76;g8b5bf83a7c_0_33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 name="Google Shape;77;g8b5bf83a7c_0_33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external dynamics. Some of the aspects of a successful teamwork communication, collective planning, coordination and assisting each other. Communication is essential as it creates a common understanding and forum of expression. Communication and coordination strengthens the social network between team members and the external environment. Planning is important when solving a problem that may affect the general performance of a team. Teamwork is most common networking tool in most organizations. </a:t>
            </a:r>
            <a:endParaRPr/>
          </a:p>
          <a:p>
            <a:pPr marL="0" lvl="0" indent="0" algn="l" rtl="0">
              <a:spcBef>
                <a:spcPts val="0"/>
              </a:spcBef>
              <a:spcAft>
                <a:spcPts val="0"/>
              </a:spcAft>
              <a:buNone/>
            </a:pP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2"/>
        <p:cNvGrpSpPr/>
        <p:nvPr/>
      </p:nvGrpSpPr>
      <p:grpSpPr>
        <a:xfrm>
          <a:off x="0" y="0"/>
          <a:ext cx="0" cy="0"/>
          <a:chOff x="0" y="0"/>
          <a:chExt cx="0" cy="0"/>
        </a:xfrm>
      </p:grpSpPr>
      <p:sp>
        <p:nvSpPr>
          <p:cNvPr id="83" name="Google Shape;83;g8b5bf83a7c_0_32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4" name="Google Shape;84;g8b5bf83a7c_0_32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●Organizational networks are created to solve pro9blems and make decisions that improve the social connections. Organizational network refers to all unique bonds created between internal and external parties to build a positive working environment. Top-down management means that the authorities provide the main idea that is spread to connect with all stakeholders in the organization. Top-down management makes it easy to coordinate a large number with minimal social capital. Bureaucratic structures involved in organizational network makes it easy to deal with external dynamics. For instance, a business with strong organizational network finds it easy to overcome external forces such as competition. </a:t>
            </a:r>
            <a:endParaRPr/>
          </a:p>
          <a:p>
            <a:pPr marL="0" lvl="0" indent="0" algn="l" rtl="0">
              <a:spcBef>
                <a:spcPts val="0"/>
              </a:spcBef>
              <a:spcAft>
                <a:spcPts val="0"/>
              </a:spcAft>
              <a:buNone/>
            </a:pP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9"/>
        <p:cNvGrpSpPr/>
        <p:nvPr/>
      </p:nvGrpSpPr>
      <p:grpSpPr>
        <a:xfrm>
          <a:off x="0" y="0"/>
          <a:ext cx="0" cy="0"/>
          <a:chOff x="0" y="0"/>
          <a:chExt cx="0" cy="0"/>
        </a:xfrm>
      </p:grpSpPr>
      <p:sp>
        <p:nvSpPr>
          <p:cNvPr id="90" name="Google Shape;90;g8cab59c22a_0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1" name="Google Shape;91;g8cab59c22a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●Sharing knowledge is an essential part of creating networks within an organization. The aspect acts as a tool that an organization uses to deal with external dynamics through creativity and improved decision making. Some of the common ways of sharing knowledge are;</a:t>
            </a:r>
            <a:endParaRPr/>
          </a:p>
          <a:p>
            <a:pPr marL="0" lvl="0" indent="0" algn="l" rtl="0">
              <a:lnSpc>
                <a:spcPct val="115000"/>
              </a:lnSpc>
              <a:spcBef>
                <a:spcPts val="0"/>
              </a:spcBef>
              <a:spcAft>
                <a:spcPts val="0"/>
              </a:spcAft>
              <a:buNone/>
            </a:pPr>
            <a:r>
              <a:rPr lang="en"/>
              <a:t>●Group work which refers to process of achieving a common mission as a goal by working together. Group members share information and skills with each other while working.</a:t>
            </a:r>
            <a:endParaRPr/>
          </a:p>
          <a:p>
            <a:pPr marL="0" lvl="0" indent="0" algn="l" rtl="0">
              <a:lnSpc>
                <a:spcPct val="115000"/>
              </a:lnSpc>
              <a:spcBef>
                <a:spcPts val="0"/>
              </a:spcBef>
              <a:spcAft>
                <a:spcPts val="0"/>
              </a:spcAft>
              <a:buNone/>
            </a:pPr>
            <a:r>
              <a:rPr lang="en"/>
              <a:t>●Workshop are seminars that an organization plans for employees to learn different aspects of work.</a:t>
            </a:r>
            <a:endParaRPr/>
          </a:p>
          <a:p>
            <a:pPr marL="0" lvl="0" indent="0" algn="l" rtl="0">
              <a:lnSpc>
                <a:spcPct val="115000"/>
              </a:lnSpc>
              <a:spcBef>
                <a:spcPts val="0"/>
              </a:spcBef>
              <a:spcAft>
                <a:spcPts val="0"/>
              </a:spcAft>
              <a:buNone/>
            </a:pPr>
            <a:r>
              <a:rPr lang="en"/>
              <a:t>●Suggestion boxes provide employees with an opportunity to express their opinion on how to solve certain problems.</a:t>
            </a:r>
            <a:endParaRPr/>
          </a:p>
          <a:p>
            <a:pPr marL="0" lvl="0" indent="0" algn="l" rtl="0">
              <a:lnSpc>
                <a:spcPct val="115000"/>
              </a:lnSpc>
              <a:spcBef>
                <a:spcPts val="0"/>
              </a:spcBef>
              <a:spcAft>
                <a:spcPts val="0"/>
              </a:spcAft>
              <a:buNone/>
            </a:pPr>
            <a:r>
              <a:rPr lang="en"/>
              <a:t>●Communication corners</a:t>
            </a:r>
            <a:endParaRPr/>
          </a:p>
          <a:p>
            <a:pPr marL="0" lvl="0" indent="0" algn="l" rtl="0">
              <a:lnSpc>
                <a:spcPct val="115000"/>
              </a:lnSpc>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6"/>
        <p:cNvGrpSpPr/>
        <p:nvPr/>
      </p:nvGrpSpPr>
      <p:grpSpPr>
        <a:xfrm>
          <a:off x="0" y="0"/>
          <a:ext cx="0" cy="0"/>
          <a:chOff x="0" y="0"/>
          <a:chExt cx="0" cy="0"/>
        </a:xfrm>
      </p:grpSpPr>
      <p:sp>
        <p:nvSpPr>
          <p:cNvPr id="97" name="Google Shape;97;g8cab59c22a_1_2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8" name="Google Shape;98;g8cab59c22a_1_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●Knowledge valuation refers to the process of understanding the significance of internally or externally sourced ideas to the performance of an organization. Most managerial bodies assume that external knowledge yields higher than internal one. Organizations use different tools such as the NIH syndrome to gauge its capacity to deal with external forces. Some organizations have incentives that focus on boosting knowledge dependent connections between the internal and external parts of the organization. Knowledge valuation determines the potential of an organization’s performance and networking. Knowledge valuation is essential when handling challenges related to threatening information, intruders, rivals, enemies and competitors in an organization (Tasheva &amp; Hillman, 2019).</a:t>
            </a:r>
            <a:endParaRPr/>
          </a:p>
          <a:p>
            <a:pPr marL="0" lvl="0" indent="0" algn="l" rtl="0">
              <a:lnSpc>
                <a:spcPct val="115000"/>
              </a:lnSpc>
              <a:spcBef>
                <a:spcPts val="0"/>
              </a:spcBef>
              <a:spcAft>
                <a:spcPts val="0"/>
              </a:spcAft>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2"/>
        <p:cNvGrpSpPr/>
        <p:nvPr/>
      </p:nvGrpSpPr>
      <p:grpSpPr>
        <a:xfrm>
          <a:off x="0" y="0"/>
          <a:ext cx="0" cy="0"/>
          <a:chOff x="0" y="0"/>
          <a:chExt cx="0" cy="0"/>
        </a:xfrm>
      </p:grpSpPr>
      <p:sp>
        <p:nvSpPr>
          <p:cNvPr id="103" name="Google Shape;103;g8cab59c22a_1_3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4" name="Google Shape;104;g8cab59c22a_1_3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a:t>
            </a:r>
            <a:r>
              <a:rPr lang="en">
                <a:latin typeface="Times New Roman"/>
                <a:ea typeface="Times New Roman"/>
                <a:cs typeface="Times New Roman"/>
                <a:sym typeface="Times New Roman"/>
              </a:rPr>
              <a:t>Social capital refers to the value that organization or team leaders add to its members based on the structures of operation (Steinmo, &amp; Rasmussen, 2018). Social capital depends on the procedures put in place by the organization’s management as part of the general operations. Some of the common aspects of social capital are;</a:t>
            </a:r>
            <a:endParaRPr>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a:t>●</a:t>
            </a:r>
            <a:r>
              <a:rPr lang="en">
                <a:latin typeface="Times New Roman"/>
                <a:ea typeface="Times New Roman"/>
                <a:cs typeface="Times New Roman"/>
                <a:sym typeface="Times New Roman"/>
              </a:rPr>
              <a:t>Networks</a:t>
            </a:r>
            <a:endParaRPr>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a:t>●</a:t>
            </a:r>
            <a:r>
              <a:rPr lang="en">
                <a:latin typeface="Times New Roman"/>
                <a:ea typeface="Times New Roman"/>
                <a:cs typeface="Times New Roman"/>
                <a:sym typeface="Times New Roman"/>
              </a:rPr>
              <a:t>Diversity</a:t>
            </a:r>
            <a:endParaRPr>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a:t>●</a:t>
            </a:r>
            <a:r>
              <a:rPr lang="en">
                <a:latin typeface="Times New Roman"/>
                <a:ea typeface="Times New Roman"/>
                <a:cs typeface="Times New Roman"/>
                <a:sym typeface="Times New Roman"/>
              </a:rPr>
              <a:t>Sense of belonging</a:t>
            </a:r>
            <a:endParaRPr>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a:t>●</a:t>
            </a:r>
            <a:r>
              <a:rPr lang="en">
                <a:latin typeface="Times New Roman"/>
                <a:ea typeface="Times New Roman"/>
                <a:cs typeface="Times New Roman"/>
                <a:sym typeface="Times New Roman"/>
              </a:rPr>
              <a:t>Reciprocity</a:t>
            </a:r>
            <a:endParaRPr>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a:t>●</a:t>
            </a:r>
            <a:r>
              <a:rPr lang="en">
                <a:latin typeface="Times New Roman"/>
                <a:ea typeface="Times New Roman"/>
                <a:cs typeface="Times New Roman"/>
                <a:sym typeface="Times New Roman"/>
              </a:rPr>
              <a:t>Proactivity</a:t>
            </a:r>
            <a:endParaRPr>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a:t>●</a:t>
            </a:r>
            <a:r>
              <a:rPr lang="en">
                <a:latin typeface="Times New Roman"/>
                <a:ea typeface="Times New Roman"/>
                <a:cs typeface="Times New Roman"/>
                <a:sym typeface="Times New Roman"/>
              </a:rPr>
              <a:t>Professional values</a:t>
            </a:r>
            <a:endParaRPr>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a:t>●</a:t>
            </a:r>
            <a:r>
              <a:rPr lang="en">
                <a:latin typeface="Times New Roman"/>
                <a:ea typeface="Times New Roman"/>
                <a:cs typeface="Times New Roman"/>
                <a:sym typeface="Times New Roman"/>
              </a:rPr>
              <a:t>Participation</a:t>
            </a:r>
            <a:endParaRPr>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a:t>●</a:t>
            </a:r>
            <a:r>
              <a:rPr lang="en">
                <a:latin typeface="Times New Roman"/>
                <a:ea typeface="Times New Roman"/>
                <a:cs typeface="Times New Roman"/>
                <a:sym typeface="Times New Roman"/>
              </a:rPr>
              <a:t>Social capital gives team members the power to participate in decision making problem when dealing with external dynamics. Organizational structures affect how social capital works in promoting performance among tem members. Social capital creates both formal and informal networks in an organization. </a:t>
            </a:r>
            <a:endParaRPr sz="1200">
              <a:latin typeface="Times New Roman"/>
              <a:ea typeface="Times New Roman"/>
              <a:cs typeface="Times New Roman"/>
              <a:sym typeface="Times New Roman"/>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9"/>
        <p:cNvGrpSpPr/>
        <p:nvPr/>
      </p:nvGrpSpPr>
      <p:grpSpPr>
        <a:xfrm>
          <a:off x="0" y="0"/>
          <a:ext cx="0" cy="0"/>
          <a:chOff x="0" y="0"/>
          <a:chExt cx="0" cy="0"/>
        </a:xfrm>
      </p:grpSpPr>
      <p:sp>
        <p:nvSpPr>
          <p:cNvPr id="110" name="Google Shape;110;g8cab59c22a_1_4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1" name="Google Shape;111;g8cab59c22a_1_4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a:t>
            </a:r>
            <a:r>
              <a:rPr lang="en" sz="1200">
                <a:latin typeface="Times New Roman"/>
                <a:ea typeface="Times New Roman"/>
                <a:cs typeface="Times New Roman"/>
                <a:sym typeface="Times New Roman"/>
              </a:rPr>
              <a:t>Team social capital refers to the configuration of the internal relationship between members of a group. Team social capital creates a link among different parties within a group to improve the cohesiveness. Positive social relationship reduces the chances of rivals that may affect the general performance of an organization. Team social capital plays a significant role in strengthening external networks due to random discussions when solving certain problems. The strong social relationships within a team makes it easy to overcome challenges resulting from external forces. Research studies show that team members with positive social relationship have an increased probability in achieving long-term goals (Parker, Halgin, &amp; Borgatti, 2016).</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6"/>
        <p:cNvGrpSpPr/>
        <p:nvPr/>
      </p:nvGrpSpPr>
      <p:grpSpPr>
        <a:xfrm>
          <a:off x="0" y="0"/>
          <a:ext cx="0" cy="0"/>
          <a:chOff x="0" y="0"/>
          <a:chExt cx="0" cy="0"/>
        </a:xfrm>
      </p:grpSpPr>
      <p:sp>
        <p:nvSpPr>
          <p:cNvPr id="117" name="Google Shape;117;g8cab59c22a_1_4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8" name="Google Shape;118;g8cab59c22a_1_4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●Friendship ties refer to positive amicable relationship among people in a group.</a:t>
            </a:r>
            <a:endParaRPr/>
          </a:p>
          <a:p>
            <a:pPr marL="0" lvl="0" indent="0" algn="l" rtl="0">
              <a:lnSpc>
                <a:spcPct val="115000"/>
              </a:lnSpc>
              <a:spcBef>
                <a:spcPts val="0"/>
              </a:spcBef>
              <a:spcAft>
                <a:spcPts val="0"/>
              </a:spcAft>
              <a:buNone/>
            </a:pPr>
            <a:r>
              <a:rPr lang="en"/>
              <a:t>● Friendship ties are close interpersonal connects that people create while in the line of duty. Most friendship ties benefit the organization through improved performance. Some of the common advantages of friendship ties resulting from organizational social capital area;</a:t>
            </a:r>
            <a:endParaRPr/>
          </a:p>
          <a:p>
            <a:pPr marL="0" lvl="0" indent="0" algn="l" rtl="0">
              <a:lnSpc>
                <a:spcPct val="115000"/>
              </a:lnSpc>
              <a:spcBef>
                <a:spcPts val="0"/>
              </a:spcBef>
              <a:spcAft>
                <a:spcPts val="0"/>
              </a:spcAft>
              <a:buNone/>
            </a:pPr>
            <a:r>
              <a:rPr lang="en"/>
              <a:t>●An increase in the level of sharing information</a:t>
            </a:r>
            <a:endParaRPr/>
          </a:p>
          <a:p>
            <a:pPr marL="0" lvl="0" indent="0" algn="l" rtl="0">
              <a:lnSpc>
                <a:spcPct val="115000"/>
              </a:lnSpc>
              <a:spcBef>
                <a:spcPts val="0"/>
              </a:spcBef>
              <a:spcAft>
                <a:spcPts val="0"/>
              </a:spcAft>
              <a:buNone/>
            </a:pPr>
            <a:r>
              <a:rPr lang="en"/>
              <a:t>●An increased level of social satisfaction during work</a:t>
            </a:r>
            <a:endParaRPr/>
          </a:p>
          <a:p>
            <a:pPr marL="0" lvl="0" indent="0" algn="l" rtl="0">
              <a:lnSpc>
                <a:spcPct val="115000"/>
              </a:lnSpc>
              <a:spcBef>
                <a:spcPts val="0"/>
              </a:spcBef>
              <a:spcAft>
                <a:spcPts val="0"/>
              </a:spcAft>
              <a:buNone/>
            </a:pPr>
            <a:r>
              <a:rPr lang="en"/>
              <a:t>●Increased frequency of communication which makes it easy to settle personal differences</a:t>
            </a:r>
            <a:endParaRPr/>
          </a:p>
          <a:p>
            <a:pPr marL="0" lvl="0" indent="0" algn="l" rtl="0">
              <a:lnSpc>
                <a:spcPct val="115000"/>
              </a:lnSpc>
              <a:spcBef>
                <a:spcPts val="0"/>
              </a:spcBef>
              <a:spcAft>
                <a:spcPts val="0"/>
              </a:spcAft>
              <a:buNone/>
            </a:pPr>
            <a:r>
              <a:rPr lang="en"/>
              <a:t>●Research indicate that people involved in friendship ties at work have seven times increased chances of being happy and healthy. The positive relationship is mostly transferred directly to level of performance.</a:t>
            </a:r>
            <a:endParaRPr/>
          </a:p>
          <a:p>
            <a:pPr marL="0" lvl="0" indent="0" algn="l" rtl="0">
              <a:lnSpc>
                <a:spcPct val="115000"/>
              </a:lnSpc>
              <a:spcBef>
                <a:spcPts val="0"/>
              </a:spcBef>
              <a:spcAft>
                <a:spcPts val="0"/>
              </a:spcAft>
              <a:buNone/>
            </a:pP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3"/>
        <p:cNvGrpSpPr/>
        <p:nvPr/>
      </p:nvGrpSpPr>
      <p:grpSpPr>
        <a:xfrm>
          <a:off x="0" y="0"/>
          <a:ext cx="0" cy="0"/>
          <a:chOff x="0" y="0"/>
          <a:chExt cx="0" cy="0"/>
        </a:xfrm>
      </p:grpSpPr>
      <p:sp>
        <p:nvSpPr>
          <p:cNvPr id="124" name="Google Shape;124;g8cab59c22a_1_58: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25" name="Google Shape;125;g8cab59c22a_1_5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●Trust ties focus on both emotional and cognitive aspects that one develops towards the other within a work setting.</a:t>
            </a:r>
            <a:endParaRPr/>
          </a:p>
          <a:p>
            <a:pPr marL="0" lvl="0" indent="0" algn="l" rtl="0">
              <a:lnSpc>
                <a:spcPct val="115000"/>
              </a:lnSpc>
              <a:spcBef>
                <a:spcPts val="0"/>
              </a:spcBef>
              <a:spcAft>
                <a:spcPts val="0"/>
              </a:spcAft>
              <a:buNone/>
            </a:pPr>
            <a:r>
              <a:rPr lang="en"/>
              <a:t>● Emotional aspect of involves guidelines on social exchange that affect the level of coordination when working towards a common goal.</a:t>
            </a:r>
            <a:endParaRPr/>
          </a:p>
          <a:p>
            <a:pPr marL="0" lvl="0" indent="0" algn="l" rtl="0">
              <a:lnSpc>
                <a:spcPct val="115000"/>
              </a:lnSpc>
              <a:spcBef>
                <a:spcPts val="0"/>
              </a:spcBef>
              <a:spcAft>
                <a:spcPts val="0"/>
              </a:spcAft>
              <a:buNone/>
            </a:pPr>
            <a:r>
              <a:rPr lang="en"/>
              <a:t>●Cognitive trust ties refer to the reliability that one develops within a group.</a:t>
            </a:r>
            <a:endParaRPr/>
          </a:p>
          <a:p>
            <a:pPr marL="0" lvl="0" indent="0" algn="l" rtl="0">
              <a:lnSpc>
                <a:spcPct val="115000"/>
              </a:lnSpc>
              <a:spcBef>
                <a:spcPts val="0"/>
              </a:spcBef>
              <a:spcAft>
                <a:spcPts val="0"/>
              </a:spcAft>
              <a:buNone/>
            </a:pPr>
            <a:r>
              <a:rPr lang="en"/>
              <a:t>●The level of trust determines the extent in which team members work together in coordination with the external resources.</a:t>
            </a:r>
            <a:endParaRPr/>
          </a:p>
          <a:p>
            <a:pPr marL="0" lvl="0" indent="0" algn="l" rtl="0">
              <a:lnSpc>
                <a:spcPct val="115000"/>
              </a:lnSpc>
              <a:spcBef>
                <a:spcPts val="0"/>
              </a:spcBef>
              <a:spcAft>
                <a:spcPts val="0"/>
              </a:spcAft>
              <a:buNone/>
            </a:pPr>
            <a:r>
              <a:rPr lang="en"/>
              <a:t>●Advice ties represent the exchange of expertise to improve the general performance of an organization.</a:t>
            </a:r>
            <a:endParaRPr/>
          </a:p>
          <a:p>
            <a:pPr marL="0" lvl="0" indent="0" algn="l" rtl="0">
              <a:lnSpc>
                <a:spcPct val="115000"/>
              </a:lnSpc>
              <a:spcBef>
                <a:spcPts val="0"/>
              </a:spcBef>
              <a:spcAft>
                <a:spcPts val="0"/>
              </a:spcAft>
              <a:buNone/>
            </a:pPr>
            <a:r>
              <a:rPr lang="en"/>
              <a:t>●Trust and advice ties represent the social capital in an organization that managerial forces offer to employees.</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0"/>
        <p:cNvGrpSpPr/>
        <p:nvPr/>
      </p:nvGrpSpPr>
      <p:grpSpPr>
        <a:xfrm>
          <a:off x="0" y="0"/>
          <a:ext cx="0" cy="0"/>
          <a:chOff x="0" y="0"/>
          <a:chExt cx="0" cy="0"/>
        </a:xfrm>
      </p:grpSpPr>
      <p:sp>
        <p:nvSpPr>
          <p:cNvPr id="131" name="Google Shape;131;g8cab59c22a_1_6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2" name="Google Shape;132;g8cab59c22a_1_6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●Leadership ties refer to the link that the managerial system promotes between team members and the external space.</a:t>
            </a:r>
            <a:endParaRPr/>
          </a:p>
          <a:p>
            <a:pPr marL="0" lvl="0" indent="0" algn="l" rtl="0">
              <a:lnSpc>
                <a:spcPct val="115000"/>
              </a:lnSpc>
              <a:spcBef>
                <a:spcPts val="0"/>
              </a:spcBef>
              <a:spcAft>
                <a:spcPts val="0"/>
              </a:spcAft>
              <a:buNone/>
            </a:pPr>
            <a:r>
              <a:rPr lang="en"/>
              <a:t>●Leadership ties focus on providing team members with an opportunity to interact with the external environment effectively.</a:t>
            </a:r>
            <a:endParaRPr/>
          </a:p>
          <a:p>
            <a:pPr marL="0" lvl="0" indent="0" algn="l" rtl="0">
              <a:lnSpc>
                <a:spcPct val="115000"/>
              </a:lnSpc>
              <a:spcBef>
                <a:spcPts val="0"/>
              </a:spcBef>
              <a:spcAft>
                <a:spcPts val="0"/>
              </a:spcAft>
              <a:buNone/>
            </a:pPr>
            <a:r>
              <a:rPr lang="en"/>
              <a:t>●Some of the roles of leadership ties in promoting networking and social capital are;</a:t>
            </a:r>
            <a:endParaRPr/>
          </a:p>
          <a:p>
            <a:pPr marL="0" lvl="0" indent="0" algn="l" rtl="0">
              <a:lnSpc>
                <a:spcPct val="115000"/>
              </a:lnSpc>
              <a:spcBef>
                <a:spcPts val="0"/>
              </a:spcBef>
              <a:spcAft>
                <a:spcPts val="0"/>
              </a:spcAft>
              <a:buNone/>
            </a:pPr>
            <a:r>
              <a:rPr lang="en"/>
              <a:t>●Relating which helps the team to gain social and political awareness in relation to external environment</a:t>
            </a:r>
            <a:endParaRPr/>
          </a:p>
          <a:p>
            <a:pPr marL="0" lvl="0" indent="0" algn="l" rtl="0">
              <a:lnSpc>
                <a:spcPct val="115000"/>
              </a:lnSpc>
              <a:spcBef>
                <a:spcPts val="0"/>
              </a:spcBef>
              <a:spcAft>
                <a:spcPts val="0"/>
              </a:spcAft>
              <a:buNone/>
            </a:pPr>
            <a:r>
              <a:rPr lang="en"/>
              <a:t>●Scouting where team members seek relevant information from the management to improve level of expertise.</a:t>
            </a:r>
            <a:endParaRPr/>
          </a:p>
          <a:p>
            <a:pPr marL="0" lvl="0" indent="0" algn="l" rtl="0">
              <a:lnSpc>
                <a:spcPct val="115000"/>
              </a:lnSpc>
              <a:spcBef>
                <a:spcPts val="0"/>
              </a:spcBef>
              <a:spcAft>
                <a:spcPts val="0"/>
              </a:spcAft>
              <a:buNone/>
            </a:pPr>
            <a:r>
              <a:rPr lang="en"/>
              <a:t>●Persuading entails, the process of seeking to gain external support.</a:t>
            </a:r>
            <a:endParaRPr/>
          </a:p>
          <a:p>
            <a:pPr marL="0" lvl="0" indent="0" algn="l" rtl="0">
              <a:lnSpc>
                <a:spcPct val="115000"/>
              </a:lnSpc>
              <a:spcBef>
                <a:spcPts val="0"/>
              </a:spcBef>
              <a:spcAft>
                <a:spcPts val="0"/>
              </a:spcAft>
              <a:buNone/>
            </a:pPr>
            <a:r>
              <a:rPr lang="en"/>
              <a:t>●The three role processes focus on empowering the team through leadership ties.</a:t>
            </a: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7"/>
        <p:cNvGrpSpPr/>
        <p:nvPr/>
      </p:nvGrpSpPr>
      <p:grpSpPr>
        <a:xfrm>
          <a:off x="0" y="0"/>
          <a:ext cx="0" cy="0"/>
          <a:chOff x="0" y="0"/>
          <a:chExt cx="0" cy="0"/>
        </a:xfrm>
      </p:grpSpPr>
      <p:sp>
        <p:nvSpPr>
          <p:cNvPr id="138" name="Google Shape;138;g8cab59c22a_1_74: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9" name="Google Shape;139;g8cab59c22a_1_7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●Managers have the core role in an organization to expand the social capital by lining teams with the external environment. Expansion of the social capitals calls for strategic planning to identify the problems affecting current networking forces. Some of the ways that managers can apply to increase the social capital are;</a:t>
            </a:r>
            <a:endParaRPr/>
          </a:p>
          <a:p>
            <a:pPr marL="0" lvl="0" indent="0" algn="l" rtl="0">
              <a:lnSpc>
                <a:spcPct val="115000"/>
              </a:lnSpc>
              <a:spcBef>
                <a:spcPts val="0"/>
              </a:spcBef>
              <a:spcAft>
                <a:spcPts val="0"/>
              </a:spcAft>
              <a:buNone/>
            </a:pPr>
            <a:r>
              <a:rPr lang="en"/>
              <a:t>●Increasing proactivity in a team by sharing knowledge and resources with all employees</a:t>
            </a:r>
            <a:endParaRPr/>
          </a:p>
          <a:p>
            <a:pPr marL="0" lvl="0" indent="0" algn="l" rtl="0">
              <a:lnSpc>
                <a:spcPct val="115000"/>
              </a:lnSpc>
              <a:spcBef>
                <a:spcPts val="0"/>
              </a:spcBef>
              <a:spcAft>
                <a:spcPts val="0"/>
              </a:spcAft>
              <a:buNone/>
            </a:pPr>
            <a:r>
              <a:rPr lang="en"/>
              <a:t>●Managers can dedicate time to invest in creating social networks for the team members.</a:t>
            </a:r>
            <a:endParaRPr/>
          </a:p>
          <a:p>
            <a:pPr marL="0" lvl="0" indent="0" algn="l" rtl="0">
              <a:lnSpc>
                <a:spcPct val="115000"/>
              </a:lnSpc>
              <a:spcBef>
                <a:spcPts val="0"/>
              </a:spcBef>
              <a:spcAft>
                <a:spcPts val="0"/>
              </a:spcAft>
              <a:buNone/>
            </a:pPr>
            <a:r>
              <a:rPr lang="en"/>
              <a:t>●Network diversification by using the organizational alumni to connect with external environment (Cummings, &amp; Dennis, 2018).</a:t>
            </a:r>
            <a:endParaRPr/>
          </a:p>
          <a:p>
            <a:pPr marL="0" lvl="0" indent="0" algn="l" rtl="0">
              <a:lnSpc>
                <a:spcPct val="115000"/>
              </a:lnSpc>
              <a:spcBef>
                <a:spcPts val="0"/>
              </a:spcBef>
              <a:spcAft>
                <a:spcPts val="0"/>
              </a:spcAft>
              <a:buNone/>
            </a:pPr>
            <a:r>
              <a:rPr lang="en"/>
              <a:t>●Managers can use social media platforms to improve the networking force.</a:t>
            </a: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4"/>
        <p:cNvGrpSpPr/>
        <p:nvPr/>
      </p:nvGrpSpPr>
      <p:grpSpPr>
        <a:xfrm>
          <a:off x="0" y="0"/>
          <a:ext cx="0" cy="0"/>
          <a:chOff x="0" y="0"/>
          <a:chExt cx="0" cy="0"/>
        </a:xfrm>
      </p:grpSpPr>
      <p:sp>
        <p:nvSpPr>
          <p:cNvPr id="145" name="Google Shape;145;g8cab59c22a_1_8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46" name="Google Shape;146;g8cab59c22a_1_8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●Management of the social capital and networks is essential in the progress of an organization.</a:t>
            </a:r>
            <a:endParaRPr/>
          </a:p>
          <a:p>
            <a:pPr marL="0" lvl="0" indent="0" algn="l" rtl="0">
              <a:lnSpc>
                <a:spcPct val="115000"/>
              </a:lnSpc>
              <a:spcBef>
                <a:spcPts val="0"/>
              </a:spcBef>
              <a:spcAft>
                <a:spcPts val="0"/>
              </a:spcAft>
              <a:buNone/>
            </a:pPr>
            <a:r>
              <a:rPr lang="en"/>
              <a:t>●Social capital determines how team members interact with their social surrounding.</a:t>
            </a:r>
            <a:endParaRPr/>
          </a:p>
          <a:p>
            <a:pPr marL="0" lvl="0" indent="0" algn="l" rtl="0">
              <a:lnSpc>
                <a:spcPct val="115000"/>
              </a:lnSpc>
              <a:spcBef>
                <a:spcPts val="0"/>
              </a:spcBef>
              <a:spcAft>
                <a:spcPts val="0"/>
              </a:spcAft>
              <a:buNone/>
            </a:pPr>
            <a:r>
              <a:rPr lang="en"/>
              <a:t>●Leaders in an organization play the major role in the management of networks and social capital in fight against negative external forces. Sharing knowledge lists among the modes of managing social capital as it adds value to the expertise levels of team members.</a:t>
            </a:r>
            <a:endParaRPr/>
          </a:p>
          <a:p>
            <a:pPr marL="0" lvl="0" indent="0" algn="l" rtl="0">
              <a:lnSpc>
                <a:spcPct val="115000"/>
              </a:lnSpc>
              <a:spcBef>
                <a:spcPts val="0"/>
              </a:spcBef>
              <a:spcAft>
                <a:spcPts val="0"/>
              </a:spcAft>
              <a:buNone/>
            </a:pPr>
            <a:r>
              <a:rPr lang="en"/>
              <a:t>●Management helps in retaining essential skills among team members to solve problems and make critical decisions.</a:t>
            </a:r>
            <a:endParaRPr/>
          </a:p>
          <a:p>
            <a:pPr marL="0" lvl="0" indent="0" algn="l" rtl="0">
              <a:lnSpc>
                <a:spcPct val="115000"/>
              </a:lnSpc>
              <a:spcBef>
                <a:spcPts val="0"/>
              </a:spcBef>
              <a:spcAft>
                <a:spcPts val="0"/>
              </a:spcAft>
              <a:buNone/>
            </a:pPr>
            <a:r>
              <a:rPr lang="en"/>
              <a:t>● Leaders can set up applicable methods of sharing information to manage networks with the external conditions. </a:t>
            </a:r>
            <a:endParaRPr/>
          </a:p>
          <a:p>
            <a:pPr marL="0" lvl="0" indent="0" algn="l" rtl="0">
              <a:spcBef>
                <a:spcPts val="0"/>
              </a:spcBef>
              <a:spcAft>
                <a:spcPts val="0"/>
              </a:spcAft>
              <a:buNone/>
            </a:pP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1"/>
        <p:cNvGrpSpPr/>
        <p:nvPr/>
      </p:nvGrpSpPr>
      <p:grpSpPr>
        <a:xfrm>
          <a:off x="0" y="0"/>
          <a:ext cx="0" cy="0"/>
          <a:chOff x="0" y="0"/>
          <a:chExt cx="0" cy="0"/>
        </a:xfrm>
      </p:grpSpPr>
      <p:sp>
        <p:nvSpPr>
          <p:cNvPr id="152" name="Google Shape;152;g8cab59c22a_1_92: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3" name="Google Shape;153;g8cab59c22a_1_9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a:t>●Networking and social capital list among the essential aspects that organizations must consider to manage the external dynamics of a team.</a:t>
            </a:r>
            <a:endParaRPr/>
          </a:p>
          <a:p>
            <a:pPr marL="0" lvl="0" indent="0" algn="l" rtl="0">
              <a:lnSpc>
                <a:spcPct val="115000"/>
              </a:lnSpc>
              <a:spcBef>
                <a:spcPts val="0"/>
              </a:spcBef>
              <a:spcAft>
                <a:spcPts val="0"/>
              </a:spcAft>
              <a:buNone/>
            </a:pPr>
            <a:r>
              <a:rPr lang="en"/>
              <a:t>● Networking refers to the links that the management creates between the teams and external environment.</a:t>
            </a:r>
            <a:endParaRPr/>
          </a:p>
          <a:p>
            <a:pPr marL="0" lvl="0" indent="0" algn="l" rtl="0">
              <a:lnSpc>
                <a:spcPct val="115000"/>
              </a:lnSpc>
              <a:spcBef>
                <a:spcPts val="0"/>
              </a:spcBef>
              <a:spcAft>
                <a:spcPts val="0"/>
              </a:spcAft>
              <a:buNone/>
            </a:pPr>
            <a:r>
              <a:rPr lang="en"/>
              <a:t>●Social capital is the value added to a team by leaders based on their managerial processes.</a:t>
            </a:r>
            <a:endParaRPr/>
          </a:p>
          <a:p>
            <a:pPr marL="0" lvl="0" indent="0" algn="l" rtl="0">
              <a:lnSpc>
                <a:spcPct val="115000"/>
              </a:lnSpc>
              <a:spcBef>
                <a:spcPts val="0"/>
              </a:spcBef>
              <a:spcAft>
                <a:spcPts val="0"/>
              </a:spcAft>
              <a:buNone/>
            </a:pPr>
            <a:r>
              <a:rPr lang="en"/>
              <a:t>●Some of the strategies used to create networks are sharing knowledge, teamwork, task work, organizational networks and knowledge valuation.</a:t>
            </a:r>
            <a:endParaRPr/>
          </a:p>
          <a:p>
            <a:pPr marL="0" lvl="0" indent="0" algn="l" rtl="0">
              <a:lnSpc>
                <a:spcPct val="115000"/>
              </a:lnSpc>
              <a:spcBef>
                <a:spcPts val="0"/>
              </a:spcBef>
              <a:spcAft>
                <a:spcPts val="0"/>
              </a:spcAft>
              <a:buNone/>
            </a:pPr>
            <a:r>
              <a:rPr lang="en"/>
              <a:t>● The strategies applied in social network promotion are effective leadership styles, friendship ties, advice and friendship ties.</a:t>
            </a:r>
            <a:endParaRPr/>
          </a:p>
          <a:p>
            <a:pPr marL="0" lvl="0" indent="0" algn="l" rtl="0">
              <a:lnSpc>
                <a:spcPct val="115000"/>
              </a:lnSpc>
              <a:spcBef>
                <a:spcPts val="0"/>
              </a:spcBef>
              <a:spcAft>
                <a:spcPts val="0"/>
              </a:spcAft>
              <a:buNone/>
            </a:pPr>
            <a:r>
              <a:rPr lang="en"/>
              <a:t>●Management of networking and social capital is essential in management of external dynamics of a team (Bye, Jenner, &amp; Graham, 2020). </a:t>
            </a:r>
            <a:endParaRPr/>
          </a:p>
          <a:p>
            <a:pPr marL="0" lvl="0" indent="0" algn="l" rtl="0">
              <a:spcBef>
                <a:spcPts val="0"/>
              </a:spcBef>
              <a:spcAft>
                <a:spcPts val="0"/>
              </a:spcAft>
              <a:buNone/>
            </a:pP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8"/>
        <p:cNvGrpSpPr/>
        <p:nvPr/>
      </p:nvGrpSpPr>
      <p:grpSpPr>
        <a:xfrm>
          <a:off x="0" y="0"/>
          <a:ext cx="0" cy="0"/>
          <a:chOff x="0" y="0"/>
          <a:chExt cx="0" cy="0"/>
        </a:xfrm>
      </p:grpSpPr>
      <p:sp>
        <p:nvSpPr>
          <p:cNvPr id="159" name="Google Shape;159;g8cab59c22a_0_5: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0" name="Google Shape;160;g8cab59c22a_0_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According to Coleman(1988), social capital is there to facilitate relationship to drives the achievement of a goal. It acts as a glue that bring individuals together to achieve a certain goal. </a:t>
            </a:r>
            <a:endParaRPr/>
          </a:p>
          <a:p>
            <a:pPr marL="0" lvl="0" indent="0" algn="l" rtl="0">
              <a:spcBef>
                <a:spcPts val="0"/>
              </a:spcBef>
              <a:spcAft>
                <a:spcPts val="0"/>
              </a:spcAft>
              <a:buNone/>
            </a:pPr>
            <a:endParaRPr/>
          </a:p>
          <a:p>
            <a:pPr marL="0" lvl="0" indent="0" algn="l" rtl="0">
              <a:spcBef>
                <a:spcPts val="0"/>
              </a:spcBef>
              <a:spcAft>
                <a:spcPts val="0"/>
              </a:spcAft>
              <a:buNone/>
            </a:pPr>
            <a:r>
              <a:rPr lang="en"/>
              <a:t>Reference:</a:t>
            </a:r>
            <a:endParaRPr/>
          </a:p>
          <a:p>
            <a:pPr marL="0" lvl="0" indent="0" algn="l" rtl="0">
              <a:spcBef>
                <a:spcPts val="0"/>
              </a:spcBef>
              <a:spcAft>
                <a:spcPts val="0"/>
              </a:spcAft>
              <a:buNone/>
            </a:pPr>
            <a:r>
              <a:rPr lang="en" sz="1050">
                <a:solidFill>
                  <a:srgbClr val="333333"/>
                </a:solidFill>
                <a:highlight>
                  <a:srgbClr val="FFFFFF"/>
                </a:highlight>
              </a:rPr>
              <a:t>Coleman, J. (1988). Social Capital in the Creation of Human Capital. </a:t>
            </a:r>
            <a:r>
              <a:rPr lang="en" sz="1050" i="1">
                <a:solidFill>
                  <a:srgbClr val="333333"/>
                </a:solidFill>
                <a:highlight>
                  <a:srgbClr val="FFFFFF"/>
                </a:highlight>
              </a:rPr>
              <a:t>American Journal of Sociology,</a:t>
            </a:r>
            <a:r>
              <a:rPr lang="en" sz="1050">
                <a:solidFill>
                  <a:srgbClr val="333333"/>
                </a:solidFill>
                <a:highlight>
                  <a:srgbClr val="FFFFFF"/>
                </a:highlight>
              </a:rPr>
              <a:t> </a:t>
            </a:r>
            <a:r>
              <a:rPr lang="en" sz="1050" i="1">
                <a:solidFill>
                  <a:srgbClr val="333333"/>
                </a:solidFill>
                <a:highlight>
                  <a:srgbClr val="FFFFFF"/>
                </a:highlight>
              </a:rPr>
              <a:t>94</a:t>
            </a:r>
            <a:r>
              <a:rPr lang="en" sz="1050">
                <a:solidFill>
                  <a:srgbClr val="333333"/>
                </a:solidFill>
                <a:highlight>
                  <a:srgbClr val="FFFFFF"/>
                </a:highlight>
              </a:rPr>
              <a:t>, S95-S120. Retrieved July 24, 2020, from www.jstor.org/stable/2780243</a:t>
            </a: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5"/>
        <p:cNvGrpSpPr/>
        <p:nvPr/>
      </p:nvGrpSpPr>
      <p:grpSpPr>
        <a:xfrm>
          <a:off x="0" y="0"/>
          <a:ext cx="0" cy="0"/>
          <a:chOff x="0" y="0"/>
          <a:chExt cx="0" cy="0"/>
        </a:xfrm>
      </p:grpSpPr>
      <p:sp>
        <p:nvSpPr>
          <p:cNvPr id="166" name="Google Shape;166;g8cab59c22a_0_1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7" name="Google Shape;167;g8cab59c22a_0_1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1050">
                <a:solidFill>
                  <a:srgbClr val="333333"/>
                </a:solidFill>
                <a:highlight>
                  <a:srgbClr val="FFFFFF"/>
                </a:highlight>
              </a:rPr>
              <a:t>Empowerment means individual in the team are comfortable to meet a tasks. This means expectations are communicated in a way that motivates the individuals to do something. Having a shared identity means individuals have the same mind set with regards to the goals and process of achieving those goal. Agreement is necessary amongst the team members.  Shared identity goes hand in hand with shared values and norms </a:t>
            </a:r>
            <a:endParaRPr sz="1050">
              <a:solidFill>
                <a:srgbClr val="333333"/>
              </a:solidFill>
              <a:highlight>
                <a:srgbClr val="FFFFFF"/>
              </a:highlight>
            </a:endParaRPr>
          </a:p>
          <a:p>
            <a:pPr marL="0" lvl="0" indent="0" algn="l" rtl="0">
              <a:spcBef>
                <a:spcPts val="0"/>
              </a:spcBef>
              <a:spcAft>
                <a:spcPts val="0"/>
              </a:spcAft>
              <a:buNone/>
            </a:pPr>
            <a:endParaRPr sz="1050">
              <a:solidFill>
                <a:srgbClr val="333333"/>
              </a:solidFill>
              <a:highlight>
                <a:srgbClr val="FFFFFF"/>
              </a:highlight>
            </a:endParaRPr>
          </a:p>
          <a:p>
            <a:pPr marL="0" lvl="0" indent="0" algn="l" rtl="0">
              <a:spcBef>
                <a:spcPts val="0"/>
              </a:spcBef>
              <a:spcAft>
                <a:spcPts val="0"/>
              </a:spcAft>
              <a:buNone/>
            </a:pPr>
            <a:r>
              <a:rPr lang="en" sz="1050">
                <a:solidFill>
                  <a:srgbClr val="333333"/>
                </a:solidFill>
                <a:highlight>
                  <a:srgbClr val="FFFFFF"/>
                </a:highlight>
              </a:rPr>
              <a:t>Recognition shows that each team member is valuable and reciprocity leads to participation that leads to mutual benefit. </a:t>
            </a:r>
            <a:endParaRPr sz="1050">
              <a:solidFill>
                <a:srgbClr val="333333"/>
              </a:solidFill>
              <a:highlight>
                <a:srgbClr val="FFFFFF"/>
              </a:highlight>
            </a:endParaRPr>
          </a:p>
          <a:p>
            <a:pPr marL="0" lvl="0" indent="0" algn="l" rtl="0">
              <a:spcBef>
                <a:spcPts val="0"/>
              </a:spcBef>
              <a:spcAft>
                <a:spcPts val="0"/>
              </a:spcAft>
              <a:buNone/>
            </a:pPr>
            <a:endParaRPr sz="1050">
              <a:solidFill>
                <a:srgbClr val="333333"/>
              </a:solidFill>
              <a:highlight>
                <a:srgbClr val="FFFFFF"/>
              </a:highlight>
            </a:endParaRPr>
          </a:p>
          <a:p>
            <a:pPr marL="0" lvl="0" indent="0" algn="l" rtl="0">
              <a:spcBef>
                <a:spcPts val="0"/>
              </a:spcBef>
              <a:spcAft>
                <a:spcPts val="0"/>
              </a:spcAft>
              <a:buNone/>
            </a:pPr>
            <a:r>
              <a:rPr lang="en" sz="1050">
                <a:solidFill>
                  <a:srgbClr val="333333"/>
                </a:solidFill>
                <a:highlight>
                  <a:srgbClr val="FFFFFF"/>
                </a:highlight>
              </a:rPr>
              <a:t>Reference:</a:t>
            </a:r>
            <a:endParaRPr sz="1050">
              <a:solidFill>
                <a:srgbClr val="333333"/>
              </a:solidFill>
              <a:highlight>
                <a:srgbClr val="FFFFFF"/>
              </a:highlight>
            </a:endParaRPr>
          </a:p>
          <a:p>
            <a:pPr marL="0" lvl="0" indent="0" algn="l" rtl="0">
              <a:spcBef>
                <a:spcPts val="0"/>
              </a:spcBef>
              <a:spcAft>
                <a:spcPts val="0"/>
              </a:spcAft>
              <a:buNone/>
            </a:pPr>
            <a:r>
              <a:rPr lang="en" sz="1050">
                <a:solidFill>
                  <a:srgbClr val="333333"/>
                </a:solidFill>
                <a:highlight>
                  <a:srgbClr val="FFFFFF"/>
                </a:highlight>
              </a:rPr>
              <a:t>Nahapiet, J., &amp; Ghoshal, S. (1998). Social Capital, Intellectual Capital, and the Organizational Advantage. </a:t>
            </a:r>
            <a:r>
              <a:rPr lang="en" sz="1050" i="1">
                <a:solidFill>
                  <a:srgbClr val="333333"/>
                </a:solidFill>
                <a:highlight>
                  <a:srgbClr val="FFFFFF"/>
                </a:highlight>
              </a:rPr>
              <a:t>The Academy of Management Review,</a:t>
            </a:r>
            <a:r>
              <a:rPr lang="en" sz="1050">
                <a:solidFill>
                  <a:srgbClr val="333333"/>
                </a:solidFill>
                <a:highlight>
                  <a:srgbClr val="FFFFFF"/>
                </a:highlight>
              </a:rPr>
              <a:t> </a:t>
            </a:r>
            <a:r>
              <a:rPr lang="en" sz="1050" i="1">
                <a:solidFill>
                  <a:srgbClr val="333333"/>
                </a:solidFill>
                <a:highlight>
                  <a:srgbClr val="FFFFFF"/>
                </a:highlight>
              </a:rPr>
              <a:t>23</a:t>
            </a:r>
            <a:r>
              <a:rPr lang="en" sz="1050">
                <a:solidFill>
                  <a:srgbClr val="333333"/>
                </a:solidFill>
                <a:highlight>
                  <a:srgbClr val="FFFFFF"/>
                </a:highlight>
              </a:rPr>
              <a:t>(2), 242-266. Retrieved July 24, 2020, from www.jstor.org/stable/259373</a:t>
            </a: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2"/>
        <p:cNvGrpSpPr/>
        <p:nvPr/>
      </p:nvGrpSpPr>
      <p:grpSpPr>
        <a:xfrm>
          <a:off x="0" y="0"/>
          <a:ext cx="0" cy="0"/>
          <a:chOff x="0" y="0"/>
          <a:chExt cx="0" cy="0"/>
        </a:xfrm>
      </p:grpSpPr>
      <p:sp>
        <p:nvSpPr>
          <p:cNvPr id="173" name="Google Shape;173;g8cab59c22a_0_2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4" name="Google Shape;174;g8cab59c22a_0_2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1050">
                <a:solidFill>
                  <a:srgbClr val="333333"/>
                </a:solidFill>
              </a:rPr>
              <a:t>When individuals are comfortable with working with one another, creativity is facilitated. This is where ideas are birth and it causes the work process to go smoothly. Everyone benefits since there is a mutual understanding of the processes.  </a:t>
            </a:r>
            <a:endParaRPr sz="1050">
              <a:solidFill>
                <a:srgbClr val="333333"/>
              </a:solidFill>
            </a:endParaRPr>
          </a:p>
          <a:p>
            <a:pPr marL="0" lvl="0" indent="0" algn="l" rtl="0">
              <a:spcBef>
                <a:spcPts val="0"/>
              </a:spcBef>
              <a:spcAft>
                <a:spcPts val="0"/>
              </a:spcAft>
              <a:buNone/>
            </a:pPr>
            <a:endParaRPr sz="1050">
              <a:solidFill>
                <a:srgbClr val="333333"/>
              </a:solidFill>
            </a:endParaRPr>
          </a:p>
          <a:p>
            <a:pPr marL="0" lvl="0" indent="0" algn="l" rtl="0">
              <a:spcBef>
                <a:spcPts val="0"/>
              </a:spcBef>
              <a:spcAft>
                <a:spcPts val="0"/>
              </a:spcAft>
              <a:buNone/>
            </a:pPr>
            <a:r>
              <a:rPr lang="en" sz="1050">
                <a:solidFill>
                  <a:srgbClr val="333333"/>
                </a:solidFill>
              </a:rPr>
              <a:t>Reference:</a:t>
            </a:r>
            <a:endParaRPr sz="1050">
              <a:solidFill>
                <a:srgbClr val="333333"/>
              </a:solidFill>
            </a:endParaRPr>
          </a:p>
          <a:p>
            <a:pPr marL="0" lvl="0" indent="0" algn="l" rtl="0">
              <a:spcBef>
                <a:spcPts val="0"/>
              </a:spcBef>
              <a:spcAft>
                <a:spcPts val="0"/>
              </a:spcAft>
              <a:buNone/>
            </a:pPr>
            <a:r>
              <a:rPr lang="en" sz="1050">
                <a:solidFill>
                  <a:srgbClr val="333333"/>
                </a:solidFill>
              </a:rPr>
              <a:t>Nahapiet, J., &amp; Ghoshal, S. (1998). Social Capital, Intellectual Capital, and the Organizational Advantage. </a:t>
            </a:r>
            <a:r>
              <a:rPr lang="en" sz="1050" i="1">
                <a:solidFill>
                  <a:srgbClr val="333333"/>
                </a:solidFill>
              </a:rPr>
              <a:t>The Academy of Management Review,</a:t>
            </a:r>
            <a:r>
              <a:rPr lang="en" sz="1050">
                <a:solidFill>
                  <a:srgbClr val="333333"/>
                </a:solidFill>
              </a:rPr>
              <a:t> </a:t>
            </a:r>
            <a:r>
              <a:rPr lang="en" sz="1050" i="1">
                <a:solidFill>
                  <a:srgbClr val="333333"/>
                </a:solidFill>
              </a:rPr>
              <a:t>23</a:t>
            </a:r>
            <a:r>
              <a:rPr lang="en" sz="1050">
                <a:solidFill>
                  <a:srgbClr val="333333"/>
                </a:solidFill>
              </a:rPr>
              <a:t>(2), 242-266. Retrieved July 24, 2020, from www.jstor.org/stable/259373</a:t>
            </a:r>
            <a:endParaRPr/>
          </a:p>
          <a:p>
            <a:pPr marL="0" lvl="0" indent="0" algn="l" rtl="0">
              <a:spcBef>
                <a:spcPts val="0"/>
              </a:spcBef>
              <a:spcAft>
                <a:spcPts val="0"/>
              </a:spcAft>
              <a:buNone/>
            </a:pP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9"/>
        <p:cNvGrpSpPr/>
        <p:nvPr/>
      </p:nvGrpSpPr>
      <p:grpSpPr>
        <a:xfrm>
          <a:off x="0" y="0"/>
          <a:ext cx="0" cy="0"/>
          <a:chOff x="0" y="0"/>
          <a:chExt cx="0" cy="0"/>
        </a:xfrm>
      </p:grpSpPr>
      <p:sp>
        <p:nvSpPr>
          <p:cNvPr id="180" name="Google Shape;180;g8cab59c22a_2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81" name="Google Shape;181;g8cab59c22a_2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While encouraging Networking and Social capital is beneficial in teams, There are a few disadvantages to it as well. The networking we know today often happens online through various professional social media sites which will inevitably bring security issues to the organization. The above issues will definitely act as the hammer to the glass when it happens.</a:t>
            </a: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8"/>
        <p:cNvGrpSpPr/>
        <p:nvPr/>
      </p:nvGrpSpPr>
      <p:grpSpPr>
        <a:xfrm>
          <a:off x="0" y="0"/>
          <a:ext cx="0" cy="0"/>
          <a:chOff x="0" y="0"/>
          <a:chExt cx="0" cy="0"/>
        </a:xfrm>
      </p:grpSpPr>
      <p:sp>
        <p:nvSpPr>
          <p:cNvPr id="189" name="Google Shape;189;g8cab59c22a_2_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90" name="Google Shape;190;g8cab59c22a_2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Security issues due to social networking sites for teams and individuals have happened in the past and will occur again if professionals are not careful about who they interact with. These attacks can demotivate management to entertain networking in the organizations.</a:t>
            </a: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7"/>
        <p:cNvGrpSpPr/>
        <p:nvPr/>
      </p:nvGrpSpPr>
      <p:grpSpPr>
        <a:xfrm>
          <a:off x="0" y="0"/>
          <a:ext cx="0" cy="0"/>
          <a:chOff x="0" y="0"/>
          <a:chExt cx="0" cy="0"/>
        </a:xfrm>
      </p:grpSpPr>
      <p:sp>
        <p:nvSpPr>
          <p:cNvPr id="198" name="Google Shape;198;g8cab59c22a_2_1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99" name="Google Shape;199;g8cab59c22a_2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Individuals are subject to immense pressure and harassment by the public and other teammates during networking events or online networking sites. This can lead to young professionals see networking as a bad sphere in their upcoming careers.</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6"/>
        <p:cNvGrpSpPr/>
        <p:nvPr/>
      </p:nvGrpSpPr>
      <p:grpSpPr>
        <a:xfrm>
          <a:off x="0" y="0"/>
          <a:ext cx="0" cy="0"/>
          <a:chOff x="0" y="0"/>
          <a:chExt cx="0" cy="0"/>
        </a:xfrm>
      </p:grpSpPr>
      <p:sp>
        <p:nvSpPr>
          <p:cNvPr id="207" name="Google Shape;207;g8cab59c22a_2_1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08" name="Google Shape;208;g8cab59c22a_2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Social capital and networking can lead to distractions and deviations from the actual goal of the individual as they are often on the networking sites or replying emails about events. This can lead to reduced productivity for the organization. </a:t>
            </a: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5"/>
        <p:cNvGrpSpPr/>
        <p:nvPr/>
      </p:nvGrpSpPr>
      <p:grpSpPr>
        <a:xfrm>
          <a:off x="0" y="0"/>
          <a:ext cx="0" cy="0"/>
          <a:chOff x="0" y="0"/>
          <a:chExt cx="0" cy="0"/>
        </a:xfrm>
      </p:grpSpPr>
      <p:sp>
        <p:nvSpPr>
          <p:cNvPr id="216" name="Google Shape;216;g8cab59c22a_2_2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7" name="Google Shape;217;g8cab59c22a_2_2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The networking can cause public relations nightmare when false news spreads exponentially fast about products, services or professionals being onboarded or retired in the organization. The network can be used to start damaging rumors about an individual or team. It can also lead to serious privacy issues when members share  details about themselves or a team members publicly.</a:t>
            </a:r>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4"/>
        <p:cNvGrpSpPr/>
        <p:nvPr/>
      </p:nvGrpSpPr>
      <p:grpSpPr>
        <a:xfrm>
          <a:off x="0" y="0"/>
          <a:ext cx="0" cy="0"/>
          <a:chOff x="0" y="0"/>
          <a:chExt cx="0" cy="0"/>
        </a:xfrm>
      </p:grpSpPr>
      <p:sp>
        <p:nvSpPr>
          <p:cNvPr id="225" name="Google Shape;225;g8cab59c22a_1_104: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6" name="Google Shape;226;g8cab59c22a_1_10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0"/>
        <p:cNvGrpSpPr/>
        <p:nvPr/>
      </p:nvGrpSpPr>
      <p:grpSpPr>
        <a:xfrm>
          <a:off x="0" y="0"/>
          <a:ext cx="0" cy="0"/>
          <a:chOff x="0" y="0"/>
          <a:chExt cx="0" cy="0"/>
        </a:xfrm>
      </p:grpSpPr>
      <p:sp>
        <p:nvSpPr>
          <p:cNvPr id="231" name="Google Shape;231;g8cab59c22a_1_115: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2" name="Google Shape;232;g8cab59c22a_1_11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9"/>
        <p:cNvGrpSpPr/>
        <p:nvPr/>
      </p:nvGrpSpPr>
      <p:grpSpPr>
        <a:xfrm>
          <a:off x="0" y="0"/>
          <a:ext cx="0" cy="0"/>
          <a:chOff x="0" y="0"/>
          <a:chExt cx="0" cy="0"/>
        </a:xfrm>
      </p:grpSpPr>
      <p:grpSp>
        <p:nvGrpSpPr>
          <p:cNvPr id="10" name="Google Shape;10;p2"/>
          <p:cNvGrpSpPr/>
          <p:nvPr/>
        </p:nvGrpSpPr>
        <p:grpSpPr>
          <a:xfrm>
            <a:off x="4350279" y="2855377"/>
            <a:ext cx="443589" cy="105632"/>
            <a:chOff x="4137525" y="2915950"/>
            <a:chExt cx="869100" cy="207000"/>
          </a:xfrm>
        </p:grpSpPr>
        <p:sp>
          <p:nvSpPr>
            <p:cNvPr id="11" name="Google Shape;11;p2"/>
            <p:cNvSpPr/>
            <p:nvPr/>
          </p:nvSpPr>
          <p:spPr>
            <a:xfrm>
              <a:off x="4468575" y="2915950"/>
              <a:ext cx="207000" cy="2070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2;p2"/>
            <p:cNvSpPr/>
            <p:nvPr/>
          </p:nvSpPr>
          <p:spPr>
            <a:xfrm>
              <a:off x="4799625" y="2915950"/>
              <a:ext cx="207000" cy="2070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 name="Google Shape;13;p2"/>
            <p:cNvSpPr/>
            <p:nvPr/>
          </p:nvSpPr>
          <p:spPr>
            <a:xfrm>
              <a:off x="4137525" y="2915950"/>
              <a:ext cx="207000" cy="2070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4" name="Google Shape;14;p2"/>
          <p:cNvSpPr txBox="1">
            <a:spLocks noGrp="1"/>
          </p:cNvSpPr>
          <p:nvPr>
            <p:ph type="ctrTitle"/>
          </p:nvPr>
        </p:nvSpPr>
        <p:spPr>
          <a:xfrm>
            <a:off x="671258" y="990800"/>
            <a:ext cx="7801500" cy="1730100"/>
          </a:xfrm>
          <a:prstGeom prst="rect">
            <a:avLst/>
          </a:prstGeom>
        </p:spPr>
        <p:txBody>
          <a:bodyPr spcFirstLastPara="1" wrap="square" lIns="91425" tIns="91425" rIns="91425" bIns="91425" anchor="b" anchorCtr="0">
            <a:noAutofit/>
          </a:bodyPr>
          <a:lstStyle>
            <a:lvl1pPr lvl="0" algn="ctr">
              <a:spcBef>
                <a:spcPts val="0"/>
              </a:spcBef>
              <a:spcAft>
                <a:spcPts val="0"/>
              </a:spcAft>
              <a:buSzPts val="4800"/>
              <a:buNone/>
              <a:defRPr sz="4800"/>
            </a:lvl1pPr>
            <a:lvl2pPr lvl="1" algn="ctr">
              <a:spcBef>
                <a:spcPts val="0"/>
              </a:spcBef>
              <a:spcAft>
                <a:spcPts val="0"/>
              </a:spcAft>
              <a:buSzPts val="4800"/>
              <a:buNone/>
              <a:defRPr sz="4800"/>
            </a:lvl2pPr>
            <a:lvl3pPr lvl="2" algn="ctr">
              <a:spcBef>
                <a:spcPts val="0"/>
              </a:spcBef>
              <a:spcAft>
                <a:spcPts val="0"/>
              </a:spcAft>
              <a:buSzPts val="4800"/>
              <a:buNone/>
              <a:defRPr sz="4800"/>
            </a:lvl3pPr>
            <a:lvl4pPr lvl="3" algn="ctr">
              <a:spcBef>
                <a:spcPts val="0"/>
              </a:spcBef>
              <a:spcAft>
                <a:spcPts val="0"/>
              </a:spcAft>
              <a:buSzPts val="4800"/>
              <a:buNone/>
              <a:defRPr sz="4800"/>
            </a:lvl4pPr>
            <a:lvl5pPr lvl="4" algn="ctr">
              <a:spcBef>
                <a:spcPts val="0"/>
              </a:spcBef>
              <a:spcAft>
                <a:spcPts val="0"/>
              </a:spcAft>
              <a:buSzPts val="4800"/>
              <a:buNone/>
              <a:defRPr sz="4800"/>
            </a:lvl5pPr>
            <a:lvl6pPr lvl="5" algn="ctr">
              <a:spcBef>
                <a:spcPts val="0"/>
              </a:spcBef>
              <a:spcAft>
                <a:spcPts val="0"/>
              </a:spcAft>
              <a:buSzPts val="4800"/>
              <a:buNone/>
              <a:defRPr sz="4800"/>
            </a:lvl6pPr>
            <a:lvl7pPr lvl="6" algn="ctr">
              <a:spcBef>
                <a:spcPts val="0"/>
              </a:spcBef>
              <a:spcAft>
                <a:spcPts val="0"/>
              </a:spcAft>
              <a:buSzPts val="4800"/>
              <a:buNone/>
              <a:defRPr sz="4800"/>
            </a:lvl7pPr>
            <a:lvl8pPr lvl="7" algn="ctr">
              <a:spcBef>
                <a:spcPts val="0"/>
              </a:spcBef>
              <a:spcAft>
                <a:spcPts val="0"/>
              </a:spcAft>
              <a:buSzPts val="4800"/>
              <a:buNone/>
              <a:defRPr sz="4800"/>
            </a:lvl8pPr>
            <a:lvl9pPr lvl="8" algn="ctr">
              <a:spcBef>
                <a:spcPts val="0"/>
              </a:spcBef>
              <a:spcAft>
                <a:spcPts val="0"/>
              </a:spcAft>
              <a:buSzPts val="4800"/>
              <a:buNone/>
              <a:defRPr sz="4800"/>
            </a:lvl9pPr>
          </a:lstStyle>
          <a:p>
            <a:endParaRPr/>
          </a:p>
        </p:txBody>
      </p:sp>
      <p:sp>
        <p:nvSpPr>
          <p:cNvPr id="15" name="Google Shape;15;p2"/>
          <p:cNvSpPr txBox="1">
            <a:spLocks noGrp="1"/>
          </p:cNvSpPr>
          <p:nvPr>
            <p:ph type="subTitle" idx="1"/>
          </p:nvPr>
        </p:nvSpPr>
        <p:spPr>
          <a:xfrm>
            <a:off x="671250" y="3174876"/>
            <a:ext cx="7801500" cy="792600"/>
          </a:xfrm>
          <a:prstGeom prst="rect">
            <a:avLst/>
          </a:prstGeom>
        </p:spPr>
        <p:txBody>
          <a:bodyPr spcFirstLastPara="1" wrap="square" lIns="91425" tIns="91425" rIns="91425" bIns="91425" anchor="t" anchorCtr="0">
            <a:no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a:endParaRPr/>
          </a:p>
        </p:txBody>
      </p:sp>
      <p:sp>
        <p:nvSpPr>
          <p:cNvPr id="16" name="Google Shape;16;p2"/>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17"/>
        <p:cNvGrpSpPr/>
        <p:nvPr/>
      </p:nvGrpSpPr>
      <p:grpSpPr>
        <a:xfrm>
          <a:off x="0" y="0"/>
          <a:ext cx="0" cy="0"/>
          <a:chOff x="0" y="0"/>
          <a:chExt cx="0" cy="0"/>
        </a:xfrm>
      </p:grpSpPr>
      <p:sp>
        <p:nvSpPr>
          <p:cNvPr id="18" name="Google Shape;18;p3"/>
          <p:cNvSpPr txBox="1">
            <a:spLocks noGrp="1"/>
          </p:cNvSpPr>
          <p:nvPr>
            <p:ph type="title"/>
          </p:nvPr>
        </p:nvSpPr>
        <p:spPr>
          <a:xfrm>
            <a:off x="671250" y="2141250"/>
            <a:ext cx="7852200" cy="861000"/>
          </a:xfrm>
          <a:prstGeom prst="rect">
            <a:avLst/>
          </a:prstGeom>
        </p:spPr>
        <p:txBody>
          <a:bodyPr spcFirstLastPara="1" wrap="square" lIns="91425" tIns="91425" rIns="91425" bIns="91425" anchor="ctr" anchorCtr="0">
            <a:no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19" name="Google Shape;19;p3"/>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20"/>
        <p:cNvGrpSpPr/>
        <p:nvPr/>
      </p:nvGrpSpPr>
      <p:grpSpPr>
        <a:xfrm>
          <a:off x="0" y="0"/>
          <a:ext cx="0" cy="0"/>
          <a:chOff x="0" y="0"/>
          <a:chExt cx="0" cy="0"/>
        </a:xfrm>
      </p:grpSpPr>
      <p:sp>
        <p:nvSpPr>
          <p:cNvPr id="21" name="Google Shape;21;p4"/>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3000"/>
              <a:buNone/>
              <a:defRPr/>
            </a:lvl1pPr>
            <a:lvl2pPr lvl="1">
              <a:spcBef>
                <a:spcPts val="0"/>
              </a:spcBef>
              <a:spcAft>
                <a:spcPts val="0"/>
              </a:spcAft>
              <a:buSzPts val="3000"/>
              <a:buNone/>
              <a:defRPr/>
            </a:lvl2pPr>
            <a:lvl3pPr lvl="2">
              <a:spcBef>
                <a:spcPts val="0"/>
              </a:spcBef>
              <a:spcAft>
                <a:spcPts val="0"/>
              </a:spcAft>
              <a:buSzPts val="3000"/>
              <a:buNone/>
              <a:defRPr/>
            </a:lvl3pPr>
            <a:lvl4pPr lvl="3">
              <a:spcBef>
                <a:spcPts val="0"/>
              </a:spcBef>
              <a:spcAft>
                <a:spcPts val="0"/>
              </a:spcAft>
              <a:buSzPts val="3000"/>
              <a:buNone/>
              <a:defRPr/>
            </a:lvl4pPr>
            <a:lvl5pPr lvl="4">
              <a:spcBef>
                <a:spcPts val="0"/>
              </a:spcBef>
              <a:spcAft>
                <a:spcPts val="0"/>
              </a:spcAft>
              <a:buSzPts val="3000"/>
              <a:buNone/>
              <a:defRPr/>
            </a:lvl5pPr>
            <a:lvl6pPr lvl="5">
              <a:spcBef>
                <a:spcPts val="0"/>
              </a:spcBef>
              <a:spcAft>
                <a:spcPts val="0"/>
              </a:spcAft>
              <a:buSzPts val="3000"/>
              <a:buNone/>
              <a:defRPr/>
            </a:lvl6pPr>
            <a:lvl7pPr lvl="6">
              <a:spcBef>
                <a:spcPts val="0"/>
              </a:spcBef>
              <a:spcAft>
                <a:spcPts val="0"/>
              </a:spcAft>
              <a:buSzPts val="3000"/>
              <a:buNone/>
              <a:defRPr/>
            </a:lvl7pPr>
            <a:lvl8pPr lvl="7">
              <a:spcBef>
                <a:spcPts val="0"/>
              </a:spcBef>
              <a:spcAft>
                <a:spcPts val="0"/>
              </a:spcAft>
              <a:buSzPts val="3000"/>
              <a:buNone/>
              <a:defRPr/>
            </a:lvl8pPr>
            <a:lvl9pPr lvl="8">
              <a:spcBef>
                <a:spcPts val="0"/>
              </a:spcBef>
              <a:spcAft>
                <a:spcPts val="0"/>
              </a:spcAft>
              <a:buSzPts val="3000"/>
              <a:buNone/>
              <a:defRPr/>
            </a:lvl9pPr>
          </a:lstStyle>
          <a:p>
            <a:endParaRPr/>
          </a:p>
        </p:txBody>
      </p:sp>
      <p:sp>
        <p:nvSpPr>
          <p:cNvPr id="22" name="Google Shape;22;p4"/>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lvl1pPr marL="457200" lvl="0" indent="-342900">
              <a:spcBef>
                <a:spcPts val="0"/>
              </a:spcBef>
              <a:spcAft>
                <a:spcPts val="0"/>
              </a:spcAft>
              <a:buSzPts val="1800"/>
              <a:buChar char="●"/>
              <a:defRPr/>
            </a:lvl1pPr>
            <a:lvl2pPr marL="914400" lvl="1" indent="-317500">
              <a:spcBef>
                <a:spcPts val="1600"/>
              </a:spcBef>
              <a:spcAft>
                <a:spcPts val="0"/>
              </a:spcAft>
              <a:buSzPts val="1400"/>
              <a:buChar char="○"/>
              <a:defRPr/>
            </a:lvl2pPr>
            <a:lvl3pPr marL="1371600" lvl="2" indent="-317500">
              <a:spcBef>
                <a:spcPts val="1600"/>
              </a:spcBef>
              <a:spcAft>
                <a:spcPts val="0"/>
              </a:spcAft>
              <a:buSzPts val="1400"/>
              <a:buChar char="■"/>
              <a:defRPr/>
            </a:lvl3pPr>
            <a:lvl4pPr marL="1828800" lvl="3" indent="-317500">
              <a:spcBef>
                <a:spcPts val="1600"/>
              </a:spcBef>
              <a:spcAft>
                <a:spcPts val="0"/>
              </a:spcAft>
              <a:buSzPts val="1400"/>
              <a:buChar char="●"/>
              <a:defRPr/>
            </a:lvl4pPr>
            <a:lvl5pPr marL="2286000" lvl="4" indent="-317500">
              <a:spcBef>
                <a:spcPts val="1600"/>
              </a:spcBef>
              <a:spcAft>
                <a:spcPts val="0"/>
              </a:spcAft>
              <a:buSzPts val="1400"/>
              <a:buChar char="○"/>
              <a:defRPr/>
            </a:lvl5pPr>
            <a:lvl6pPr marL="2743200" lvl="5" indent="-317500">
              <a:spcBef>
                <a:spcPts val="1600"/>
              </a:spcBef>
              <a:spcAft>
                <a:spcPts val="0"/>
              </a:spcAft>
              <a:buSzPts val="1400"/>
              <a:buChar char="■"/>
              <a:defRPr/>
            </a:lvl6pPr>
            <a:lvl7pPr marL="3200400" lvl="6" indent="-317500">
              <a:spcBef>
                <a:spcPts val="1600"/>
              </a:spcBef>
              <a:spcAft>
                <a:spcPts val="0"/>
              </a:spcAft>
              <a:buSzPts val="1400"/>
              <a:buChar char="●"/>
              <a:defRPr/>
            </a:lvl7pPr>
            <a:lvl8pPr marL="3657600" lvl="7" indent="-317500">
              <a:spcBef>
                <a:spcPts val="1600"/>
              </a:spcBef>
              <a:spcAft>
                <a:spcPts val="0"/>
              </a:spcAft>
              <a:buSzPts val="1400"/>
              <a:buChar char="○"/>
              <a:defRPr/>
            </a:lvl8pPr>
            <a:lvl9pPr marL="4114800" lvl="8" indent="-317500">
              <a:spcBef>
                <a:spcPts val="1600"/>
              </a:spcBef>
              <a:spcAft>
                <a:spcPts val="1600"/>
              </a:spcAft>
              <a:buSzPts val="1400"/>
              <a:buChar char="■"/>
              <a:defRPr/>
            </a:lvl9pPr>
          </a:lstStyle>
          <a:p>
            <a:endParaRPr/>
          </a:p>
        </p:txBody>
      </p:sp>
      <p:sp>
        <p:nvSpPr>
          <p:cNvPr id="23" name="Google Shape;23;p4"/>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24"/>
        <p:cNvGrpSpPr/>
        <p:nvPr/>
      </p:nvGrpSpPr>
      <p:grpSpPr>
        <a:xfrm>
          <a:off x="0" y="0"/>
          <a:ext cx="0" cy="0"/>
          <a:chOff x="0" y="0"/>
          <a:chExt cx="0" cy="0"/>
        </a:xfrm>
      </p:grpSpPr>
      <p:sp>
        <p:nvSpPr>
          <p:cNvPr id="25" name="Google Shape;25;p5"/>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3000"/>
              <a:buNone/>
              <a:defRPr/>
            </a:lvl1pPr>
            <a:lvl2pPr lvl="1">
              <a:spcBef>
                <a:spcPts val="0"/>
              </a:spcBef>
              <a:spcAft>
                <a:spcPts val="0"/>
              </a:spcAft>
              <a:buSzPts val="3000"/>
              <a:buNone/>
              <a:defRPr/>
            </a:lvl2pPr>
            <a:lvl3pPr lvl="2">
              <a:spcBef>
                <a:spcPts val="0"/>
              </a:spcBef>
              <a:spcAft>
                <a:spcPts val="0"/>
              </a:spcAft>
              <a:buSzPts val="3000"/>
              <a:buNone/>
              <a:defRPr/>
            </a:lvl3pPr>
            <a:lvl4pPr lvl="3">
              <a:spcBef>
                <a:spcPts val="0"/>
              </a:spcBef>
              <a:spcAft>
                <a:spcPts val="0"/>
              </a:spcAft>
              <a:buSzPts val="3000"/>
              <a:buNone/>
              <a:defRPr/>
            </a:lvl4pPr>
            <a:lvl5pPr lvl="4">
              <a:spcBef>
                <a:spcPts val="0"/>
              </a:spcBef>
              <a:spcAft>
                <a:spcPts val="0"/>
              </a:spcAft>
              <a:buSzPts val="3000"/>
              <a:buNone/>
              <a:defRPr/>
            </a:lvl5pPr>
            <a:lvl6pPr lvl="5">
              <a:spcBef>
                <a:spcPts val="0"/>
              </a:spcBef>
              <a:spcAft>
                <a:spcPts val="0"/>
              </a:spcAft>
              <a:buSzPts val="3000"/>
              <a:buNone/>
              <a:defRPr/>
            </a:lvl6pPr>
            <a:lvl7pPr lvl="6">
              <a:spcBef>
                <a:spcPts val="0"/>
              </a:spcBef>
              <a:spcAft>
                <a:spcPts val="0"/>
              </a:spcAft>
              <a:buSzPts val="3000"/>
              <a:buNone/>
              <a:defRPr/>
            </a:lvl7pPr>
            <a:lvl8pPr lvl="7">
              <a:spcBef>
                <a:spcPts val="0"/>
              </a:spcBef>
              <a:spcAft>
                <a:spcPts val="0"/>
              </a:spcAft>
              <a:buSzPts val="3000"/>
              <a:buNone/>
              <a:defRPr/>
            </a:lvl8pPr>
            <a:lvl9pPr lvl="8">
              <a:spcBef>
                <a:spcPts val="0"/>
              </a:spcBef>
              <a:spcAft>
                <a:spcPts val="0"/>
              </a:spcAft>
              <a:buSzPts val="3000"/>
              <a:buNone/>
              <a:defRPr/>
            </a:lvl9pPr>
          </a:lstStyle>
          <a:p>
            <a:endParaRPr/>
          </a:p>
        </p:txBody>
      </p:sp>
      <p:sp>
        <p:nvSpPr>
          <p:cNvPr id="26" name="Google Shape;26;p5"/>
          <p:cNvSpPr txBox="1">
            <a:spLocks noGrp="1"/>
          </p:cNvSpPr>
          <p:nvPr>
            <p:ph type="body" idx="1"/>
          </p:nvPr>
        </p:nvSpPr>
        <p:spPr>
          <a:xfrm>
            <a:off x="311700" y="1152475"/>
            <a:ext cx="3999900" cy="34164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27" name="Google Shape;27;p5"/>
          <p:cNvSpPr txBox="1">
            <a:spLocks noGrp="1"/>
          </p:cNvSpPr>
          <p:nvPr>
            <p:ph type="body" idx="2"/>
          </p:nvPr>
        </p:nvSpPr>
        <p:spPr>
          <a:xfrm>
            <a:off x="4832400" y="1152475"/>
            <a:ext cx="3999900" cy="34164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28" name="Google Shape;28;p5"/>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29"/>
        <p:cNvGrpSpPr/>
        <p:nvPr/>
      </p:nvGrpSpPr>
      <p:grpSpPr>
        <a:xfrm>
          <a:off x="0" y="0"/>
          <a:ext cx="0" cy="0"/>
          <a:chOff x="0" y="0"/>
          <a:chExt cx="0" cy="0"/>
        </a:xfrm>
      </p:grpSpPr>
      <p:sp>
        <p:nvSpPr>
          <p:cNvPr id="30" name="Google Shape;30;p6"/>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3000"/>
              <a:buNone/>
              <a:defRPr/>
            </a:lvl1pPr>
            <a:lvl2pPr lvl="1">
              <a:spcBef>
                <a:spcPts val="0"/>
              </a:spcBef>
              <a:spcAft>
                <a:spcPts val="0"/>
              </a:spcAft>
              <a:buSzPts val="3000"/>
              <a:buNone/>
              <a:defRPr/>
            </a:lvl2pPr>
            <a:lvl3pPr lvl="2">
              <a:spcBef>
                <a:spcPts val="0"/>
              </a:spcBef>
              <a:spcAft>
                <a:spcPts val="0"/>
              </a:spcAft>
              <a:buSzPts val="3000"/>
              <a:buNone/>
              <a:defRPr/>
            </a:lvl3pPr>
            <a:lvl4pPr lvl="3">
              <a:spcBef>
                <a:spcPts val="0"/>
              </a:spcBef>
              <a:spcAft>
                <a:spcPts val="0"/>
              </a:spcAft>
              <a:buSzPts val="3000"/>
              <a:buNone/>
              <a:defRPr/>
            </a:lvl4pPr>
            <a:lvl5pPr lvl="4">
              <a:spcBef>
                <a:spcPts val="0"/>
              </a:spcBef>
              <a:spcAft>
                <a:spcPts val="0"/>
              </a:spcAft>
              <a:buSzPts val="3000"/>
              <a:buNone/>
              <a:defRPr/>
            </a:lvl5pPr>
            <a:lvl6pPr lvl="5">
              <a:spcBef>
                <a:spcPts val="0"/>
              </a:spcBef>
              <a:spcAft>
                <a:spcPts val="0"/>
              </a:spcAft>
              <a:buSzPts val="3000"/>
              <a:buNone/>
              <a:defRPr/>
            </a:lvl6pPr>
            <a:lvl7pPr lvl="6">
              <a:spcBef>
                <a:spcPts val="0"/>
              </a:spcBef>
              <a:spcAft>
                <a:spcPts val="0"/>
              </a:spcAft>
              <a:buSzPts val="3000"/>
              <a:buNone/>
              <a:defRPr/>
            </a:lvl7pPr>
            <a:lvl8pPr lvl="7">
              <a:spcBef>
                <a:spcPts val="0"/>
              </a:spcBef>
              <a:spcAft>
                <a:spcPts val="0"/>
              </a:spcAft>
              <a:buSzPts val="3000"/>
              <a:buNone/>
              <a:defRPr/>
            </a:lvl8pPr>
            <a:lvl9pPr lvl="8">
              <a:spcBef>
                <a:spcPts val="0"/>
              </a:spcBef>
              <a:spcAft>
                <a:spcPts val="0"/>
              </a:spcAft>
              <a:buSzPts val="3000"/>
              <a:buNone/>
              <a:defRPr/>
            </a:lvl9pPr>
          </a:lstStyle>
          <a:p>
            <a:endParaRPr/>
          </a:p>
        </p:txBody>
      </p:sp>
      <p:sp>
        <p:nvSpPr>
          <p:cNvPr id="31" name="Google Shape;31;p6"/>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32"/>
        <p:cNvGrpSpPr/>
        <p:nvPr/>
      </p:nvGrpSpPr>
      <p:grpSpPr>
        <a:xfrm>
          <a:off x="0" y="0"/>
          <a:ext cx="0" cy="0"/>
          <a:chOff x="0" y="0"/>
          <a:chExt cx="0" cy="0"/>
        </a:xfrm>
      </p:grpSpPr>
      <p:sp>
        <p:nvSpPr>
          <p:cNvPr id="33" name="Google Shape;33;p7"/>
          <p:cNvSpPr txBox="1">
            <a:spLocks noGrp="1"/>
          </p:cNvSpPr>
          <p:nvPr>
            <p:ph type="title"/>
          </p:nvPr>
        </p:nvSpPr>
        <p:spPr>
          <a:xfrm>
            <a:off x="311700" y="555600"/>
            <a:ext cx="2808000" cy="755700"/>
          </a:xfrm>
          <a:prstGeom prst="rect">
            <a:avLst/>
          </a:prstGeom>
        </p:spPr>
        <p:txBody>
          <a:bodyPr spcFirstLastPara="1" wrap="square" lIns="91425" tIns="91425" rIns="91425" bIns="91425" anchor="b" anchorCtr="0">
            <a:no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a:endParaRPr/>
          </a:p>
        </p:txBody>
      </p:sp>
      <p:sp>
        <p:nvSpPr>
          <p:cNvPr id="34" name="Google Shape;34;p7"/>
          <p:cNvSpPr txBox="1">
            <a:spLocks noGrp="1"/>
          </p:cNvSpPr>
          <p:nvPr>
            <p:ph type="body" idx="1"/>
          </p:nvPr>
        </p:nvSpPr>
        <p:spPr>
          <a:xfrm>
            <a:off x="311700" y="1389600"/>
            <a:ext cx="2808000" cy="31794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sz="12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35" name="Google Shape;35;p7"/>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Main point">
  <p:cSld name="MAIN_POINT">
    <p:bg>
      <p:bgPr>
        <a:solidFill>
          <a:schemeClr val="lt2"/>
        </a:solidFill>
        <a:effectLst/>
      </p:bgPr>
    </p:bg>
    <p:spTree>
      <p:nvGrpSpPr>
        <p:cNvPr id="1" name="Shape 36"/>
        <p:cNvGrpSpPr/>
        <p:nvPr/>
      </p:nvGrpSpPr>
      <p:grpSpPr>
        <a:xfrm>
          <a:off x="0" y="0"/>
          <a:ext cx="0" cy="0"/>
          <a:chOff x="0" y="0"/>
          <a:chExt cx="0" cy="0"/>
        </a:xfrm>
      </p:grpSpPr>
      <p:sp>
        <p:nvSpPr>
          <p:cNvPr id="37" name="Google Shape;37;p8"/>
          <p:cNvSpPr txBox="1">
            <a:spLocks noGrp="1"/>
          </p:cNvSpPr>
          <p:nvPr>
            <p:ph type="title"/>
          </p:nvPr>
        </p:nvSpPr>
        <p:spPr>
          <a:xfrm>
            <a:off x="490250" y="526350"/>
            <a:ext cx="6227100" cy="4090800"/>
          </a:xfrm>
          <a:prstGeom prst="rect">
            <a:avLst/>
          </a:prstGeom>
        </p:spPr>
        <p:txBody>
          <a:bodyPr spcFirstLastPara="1" wrap="square" lIns="91425" tIns="91425" rIns="91425" bIns="91425" anchor="ctr" anchorCtr="0">
            <a:noAutofit/>
          </a:bodyPr>
          <a:lstStyle>
            <a:lvl1pPr lvl="0">
              <a:spcBef>
                <a:spcPts val="0"/>
              </a:spcBef>
              <a:spcAft>
                <a:spcPts val="0"/>
              </a:spcAft>
              <a:buClr>
                <a:schemeClr val="lt1"/>
              </a:buClr>
              <a:buSzPts val="4800"/>
              <a:buNone/>
              <a:defRPr sz="4800">
                <a:solidFill>
                  <a:schemeClr val="lt1"/>
                </a:solidFill>
              </a:defRPr>
            </a:lvl1pPr>
            <a:lvl2pPr lvl="1">
              <a:spcBef>
                <a:spcPts val="0"/>
              </a:spcBef>
              <a:spcAft>
                <a:spcPts val="0"/>
              </a:spcAft>
              <a:buClr>
                <a:schemeClr val="lt1"/>
              </a:buClr>
              <a:buSzPts val="4800"/>
              <a:buNone/>
              <a:defRPr sz="4800">
                <a:solidFill>
                  <a:schemeClr val="lt1"/>
                </a:solidFill>
              </a:defRPr>
            </a:lvl2pPr>
            <a:lvl3pPr lvl="2">
              <a:spcBef>
                <a:spcPts val="0"/>
              </a:spcBef>
              <a:spcAft>
                <a:spcPts val="0"/>
              </a:spcAft>
              <a:buClr>
                <a:schemeClr val="lt1"/>
              </a:buClr>
              <a:buSzPts val="4800"/>
              <a:buNone/>
              <a:defRPr sz="4800">
                <a:solidFill>
                  <a:schemeClr val="lt1"/>
                </a:solidFill>
              </a:defRPr>
            </a:lvl3pPr>
            <a:lvl4pPr lvl="3">
              <a:spcBef>
                <a:spcPts val="0"/>
              </a:spcBef>
              <a:spcAft>
                <a:spcPts val="0"/>
              </a:spcAft>
              <a:buClr>
                <a:schemeClr val="lt1"/>
              </a:buClr>
              <a:buSzPts val="4800"/>
              <a:buNone/>
              <a:defRPr sz="4800">
                <a:solidFill>
                  <a:schemeClr val="lt1"/>
                </a:solidFill>
              </a:defRPr>
            </a:lvl4pPr>
            <a:lvl5pPr lvl="4">
              <a:spcBef>
                <a:spcPts val="0"/>
              </a:spcBef>
              <a:spcAft>
                <a:spcPts val="0"/>
              </a:spcAft>
              <a:buClr>
                <a:schemeClr val="lt1"/>
              </a:buClr>
              <a:buSzPts val="4800"/>
              <a:buNone/>
              <a:defRPr sz="4800">
                <a:solidFill>
                  <a:schemeClr val="lt1"/>
                </a:solidFill>
              </a:defRPr>
            </a:lvl5pPr>
            <a:lvl6pPr lvl="5">
              <a:spcBef>
                <a:spcPts val="0"/>
              </a:spcBef>
              <a:spcAft>
                <a:spcPts val="0"/>
              </a:spcAft>
              <a:buClr>
                <a:schemeClr val="lt1"/>
              </a:buClr>
              <a:buSzPts val="4800"/>
              <a:buNone/>
              <a:defRPr sz="4800">
                <a:solidFill>
                  <a:schemeClr val="lt1"/>
                </a:solidFill>
              </a:defRPr>
            </a:lvl6pPr>
            <a:lvl7pPr lvl="6">
              <a:spcBef>
                <a:spcPts val="0"/>
              </a:spcBef>
              <a:spcAft>
                <a:spcPts val="0"/>
              </a:spcAft>
              <a:buClr>
                <a:schemeClr val="lt1"/>
              </a:buClr>
              <a:buSzPts val="4800"/>
              <a:buNone/>
              <a:defRPr sz="4800">
                <a:solidFill>
                  <a:schemeClr val="lt1"/>
                </a:solidFill>
              </a:defRPr>
            </a:lvl7pPr>
            <a:lvl8pPr lvl="7">
              <a:spcBef>
                <a:spcPts val="0"/>
              </a:spcBef>
              <a:spcAft>
                <a:spcPts val="0"/>
              </a:spcAft>
              <a:buClr>
                <a:schemeClr val="lt1"/>
              </a:buClr>
              <a:buSzPts val="4800"/>
              <a:buNone/>
              <a:defRPr sz="4800">
                <a:solidFill>
                  <a:schemeClr val="lt1"/>
                </a:solidFill>
              </a:defRPr>
            </a:lvl8pPr>
            <a:lvl9pPr lvl="8">
              <a:spcBef>
                <a:spcPts val="0"/>
              </a:spcBef>
              <a:spcAft>
                <a:spcPts val="0"/>
              </a:spcAft>
              <a:buClr>
                <a:schemeClr val="lt1"/>
              </a:buClr>
              <a:buSzPts val="4800"/>
              <a:buNone/>
              <a:defRPr sz="4800">
                <a:solidFill>
                  <a:schemeClr val="lt1"/>
                </a:solidFill>
              </a:defRPr>
            </a:lvl9pPr>
          </a:lstStyle>
          <a:p>
            <a:endParaRPr/>
          </a:p>
        </p:txBody>
      </p:sp>
      <p:sp>
        <p:nvSpPr>
          <p:cNvPr id="38" name="Google Shape;38;p8"/>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39"/>
        <p:cNvGrpSpPr/>
        <p:nvPr/>
      </p:nvGrpSpPr>
      <p:grpSpPr>
        <a:xfrm>
          <a:off x="0" y="0"/>
          <a:ext cx="0" cy="0"/>
          <a:chOff x="0" y="0"/>
          <a:chExt cx="0" cy="0"/>
        </a:xfrm>
      </p:grpSpPr>
      <p:sp>
        <p:nvSpPr>
          <p:cNvPr id="40" name="Google Shape;40;p9"/>
          <p:cNvSpPr/>
          <p:nvPr/>
        </p:nvSpPr>
        <p:spPr>
          <a:xfrm>
            <a:off x="4572000" y="0"/>
            <a:ext cx="4572000" cy="51435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41" name="Google Shape;41;p9"/>
          <p:cNvCxnSpPr/>
          <p:nvPr/>
        </p:nvCxnSpPr>
        <p:spPr>
          <a:xfrm>
            <a:off x="5029675" y="4495500"/>
            <a:ext cx="468300" cy="0"/>
          </a:xfrm>
          <a:prstGeom prst="straightConnector1">
            <a:avLst/>
          </a:prstGeom>
          <a:noFill/>
          <a:ln w="19050" cap="flat" cmpd="sng">
            <a:solidFill>
              <a:schemeClr val="lt1"/>
            </a:solidFill>
            <a:prstDash val="solid"/>
            <a:round/>
            <a:headEnd type="none" w="sm" len="sm"/>
            <a:tailEnd type="none" w="sm" len="sm"/>
          </a:ln>
        </p:spPr>
      </p:cxnSp>
      <p:sp>
        <p:nvSpPr>
          <p:cNvPr id="42" name="Google Shape;42;p9"/>
          <p:cNvSpPr txBox="1">
            <a:spLocks noGrp="1"/>
          </p:cNvSpPr>
          <p:nvPr>
            <p:ph type="title"/>
          </p:nvPr>
        </p:nvSpPr>
        <p:spPr>
          <a:xfrm>
            <a:off x="265500" y="1081400"/>
            <a:ext cx="4045200" cy="1710300"/>
          </a:xfrm>
          <a:prstGeom prst="rect">
            <a:avLst/>
          </a:prstGeom>
        </p:spPr>
        <p:txBody>
          <a:bodyPr spcFirstLastPara="1" wrap="square" lIns="91425" tIns="91425" rIns="91425" bIns="91425" anchor="b" anchorCtr="0">
            <a:no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a:endParaRPr/>
          </a:p>
        </p:txBody>
      </p:sp>
      <p:sp>
        <p:nvSpPr>
          <p:cNvPr id="43" name="Google Shape;43;p9"/>
          <p:cNvSpPr txBox="1">
            <a:spLocks noGrp="1"/>
          </p:cNvSpPr>
          <p:nvPr>
            <p:ph type="subTitle" idx="1"/>
          </p:nvPr>
        </p:nvSpPr>
        <p:spPr>
          <a:xfrm>
            <a:off x="265500" y="2845201"/>
            <a:ext cx="4045200" cy="1345500"/>
          </a:xfrm>
          <a:prstGeom prst="rect">
            <a:avLst/>
          </a:prstGeom>
        </p:spPr>
        <p:txBody>
          <a:bodyPr spcFirstLastPara="1" wrap="square" lIns="91425" tIns="91425" rIns="91425" bIns="91425" anchor="t" anchorCtr="0">
            <a:noAutofit/>
          </a:bodyPr>
          <a:lstStyle>
            <a:lvl1pPr lvl="0" algn="ctr">
              <a:lnSpc>
                <a:spcPct val="100000"/>
              </a:lnSpc>
              <a:spcBef>
                <a:spcPts val="0"/>
              </a:spcBef>
              <a:spcAft>
                <a:spcPts val="0"/>
              </a:spcAft>
              <a:buClr>
                <a:schemeClr val="dk1"/>
              </a:buClr>
              <a:buSzPts val="2100"/>
              <a:buNone/>
              <a:defRPr sz="2100">
                <a:solidFill>
                  <a:schemeClr val="dk1"/>
                </a:solidFill>
              </a:defRPr>
            </a:lvl1pPr>
            <a:lvl2pPr lvl="1" algn="ctr">
              <a:lnSpc>
                <a:spcPct val="100000"/>
              </a:lnSpc>
              <a:spcBef>
                <a:spcPts val="0"/>
              </a:spcBef>
              <a:spcAft>
                <a:spcPts val="0"/>
              </a:spcAft>
              <a:buClr>
                <a:schemeClr val="dk1"/>
              </a:buClr>
              <a:buSzPts val="2100"/>
              <a:buNone/>
              <a:defRPr sz="2100">
                <a:solidFill>
                  <a:schemeClr val="dk1"/>
                </a:solidFill>
              </a:defRPr>
            </a:lvl2pPr>
            <a:lvl3pPr lvl="2" algn="ctr">
              <a:lnSpc>
                <a:spcPct val="100000"/>
              </a:lnSpc>
              <a:spcBef>
                <a:spcPts val="0"/>
              </a:spcBef>
              <a:spcAft>
                <a:spcPts val="0"/>
              </a:spcAft>
              <a:buClr>
                <a:schemeClr val="dk1"/>
              </a:buClr>
              <a:buSzPts val="2100"/>
              <a:buNone/>
              <a:defRPr sz="2100">
                <a:solidFill>
                  <a:schemeClr val="dk1"/>
                </a:solidFill>
              </a:defRPr>
            </a:lvl3pPr>
            <a:lvl4pPr lvl="3" algn="ctr">
              <a:lnSpc>
                <a:spcPct val="100000"/>
              </a:lnSpc>
              <a:spcBef>
                <a:spcPts val="0"/>
              </a:spcBef>
              <a:spcAft>
                <a:spcPts val="0"/>
              </a:spcAft>
              <a:buClr>
                <a:schemeClr val="dk1"/>
              </a:buClr>
              <a:buSzPts val="2100"/>
              <a:buNone/>
              <a:defRPr sz="2100">
                <a:solidFill>
                  <a:schemeClr val="dk1"/>
                </a:solidFill>
              </a:defRPr>
            </a:lvl4pPr>
            <a:lvl5pPr lvl="4" algn="ctr">
              <a:lnSpc>
                <a:spcPct val="100000"/>
              </a:lnSpc>
              <a:spcBef>
                <a:spcPts val="0"/>
              </a:spcBef>
              <a:spcAft>
                <a:spcPts val="0"/>
              </a:spcAft>
              <a:buClr>
                <a:schemeClr val="dk1"/>
              </a:buClr>
              <a:buSzPts val="2100"/>
              <a:buNone/>
              <a:defRPr sz="2100">
                <a:solidFill>
                  <a:schemeClr val="dk1"/>
                </a:solidFill>
              </a:defRPr>
            </a:lvl5pPr>
            <a:lvl6pPr lvl="5" algn="ctr">
              <a:lnSpc>
                <a:spcPct val="100000"/>
              </a:lnSpc>
              <a:spcBef>
                <a:spcPts val="0"/>
              </a:spcBef>
              <a:spcAft>
                <a:spcPts val="0"/>
              </a:spcAft>
              <a:buClr>
                <a:schemeClr val="dk1"/>
              </a:buClr>
              <a:buSzPts val="2100"/>
              <a:buNone/>
              <a:defRPr sz="2100">
                <a:solidFill>
                  <a:schemeClr val="dk1"/>
                </a:solidFill>
              </a:defRPr>
            </a:lvl6pPr>
            <a:lvl7pPr lvl="6" algn="ctr">
              <a:lnSpc>
                <a:spcPct val="100000"/>
              </a:lnSpc>
              <a:spcBef>
                <a:spcPts val="0"/>
              </a:spcBef>
              <a:spcAft>
                <a:spcPts val="0"/>
              </a:spcAft>
              <a:buClr>
                <a:schemeClr val="dk1"/>
              </a:buClr>
              <a:buSzPts val="2100"/>
              <a:buNone/>
              <a:defRPr sz="2100">
                <a:solidFill>
                  <a:schemeClr val="dk1"/>
                </a:solidFill>
              </a:defRPr>
            </a:lvl7pPr>
            <a:lvl8pPr lvl="7" algn="ctr">
              <a:lnSpc>
                <a:spcPct val="100000"/>
              </a:lnSpc>
              <a:spcBef>
                <a:spcPts val="0"/>
              </a:spcBef>
              <a:spcAft>
                <a:spcPts val="0"/>
              </a:spcAft>
              <a:buClr>
                <a:schemeClr val="dk1"/>
              </a:buClr>
              <a:buSzPts val="2100"/>
              <a:buNone/>
              <a:defRPr sz="2100">
                <a:solidFill>
                  <a:schemeClr val="dk1"/>
                </a:solidFill>
              </a:defRPr>
            </a:lvl8pPr>
            <a:lvl9pPr lvl="8" algn="ctr">
              <a:lnSpc>
                <a:spcPct val="100000"/>
              </a:lnSpc>
              <a:spcBef>
                <a:spcPts val="0"/>
              </a:spcBef>
              <a:spcAft>
                <a:spcPts val="0"/>
              </a:spcAft>
              <a:buClr>
                <a:schemeClr val="dk1"/>
              </a:buClr>
              <a:buSzPts val="2100"/>
              <a:buNone/>
              <a:defRPr sz="2100">
                <a:solidFill>
                  <a:schemeClr val="dk1"/>
                </a:solidFill>
              </a:defRPr>
            </a:lvl9pPr>
          </a:lstStyle>
          <a:p>
            <a:endParaRPr/>
          </a:p>
        </p:txBody>
      </p:sp>
      <p:sp>
        <p:nvSpPr>
          <p:cNvPr id="44" name="Google Shape;44;p9"/>
          <p:cNvSpPr txBox="1">
            <a:spLocks noGrp="1"/>
          </p:cNvSpPr>
          <p:nvPr>
            <p:ph type="body" idx="2"/>
          </p:nvPr>
        </p:nvSpPr>
        <p:spPr>
          <a:xfrm>
            <a:off x="4939500" y="724200"/>
            <a:ext cx="3837000" cy="3695100"/>
          </a:xfrm>
          <a:prstGeom prst="rect">
            <a:avLst/>
          </a:prstGeom>
        </p:spPr>
        <p:txBody>
          <a:bodyPr spcFirstLastPara="1" wrap="square" lIns="91425" tIns="91425" rIns="91425" bIns="91425" anchor="ctr" anchorCtr="0">
            <a:noAutofit/>
          </a:bodyPr>
          <a:lstStyle>
            <a:lvl1pPr marL="457200" lvl="0" indent="-342900">
              <a:spcBef>
                <a:spcPts val="0"/>
              </a:spcBef>
              <a:spcAft>
                <a:spcPts val="0"/>
              </a:spcAft>
              <a:buClr>
                <a:schemeClr val="lt1"/>
              </a:buClr>
              <a:buSzPts val="1800"/>
              <a:buChar char="●"/>
              <a:defRPr>
                <a:solidFill>
                  <a:schemeClr val="lt1"/>
                </a:solidFill>
              </a:defRPr>
            </a:lvl1pPr>
            <a:lvl2pPr marL="914400" lvl="1" indent="-317500">
              <a:spcBef>
                <a:spcPts val="1600"/>
              </a:spcBef>
              <a:spcAft>
                <a:spcPts val="0"/>
              </a:spcAft>
              <a:buClr>
                <a:schemeClr val="lt1"/>
              </a:buClr>
              <a:buSzPts val="1400"/>
              <a:buChar char="○"/>
              <a:defRPr>
                <a:solidFill>
                  <a:schemeClr val="lt1"/>
                </a:solidFill>
              </a:defRPr>
            </a:lvl2pPr>
            <a:lvl3pPr marL="1371600" lvl="2" indent="-317500">
              <a:spcBef>
                <a:spcPts val="1600"/>
              </a:spcBef>
              <a:spcAft>
                <a:spcPts val="0"/>
              </a:spcAft>
              <a:buClr>
                <a:schemeClr val="lt1"/>
              </a:buClr>
              <a:buSzPts val="1400"/>
              <a:buChar char="■"/>
              <a:defRPr>
                <a:solidFill>
                  <a:schemeClr val="lt1"/>
                </a:solidFill>
              </a:defRPr>
            </a:lvl3pPr>
            <a:lvl4pPr marL="1828800" lvl="3" indent="-317500">
              <a:spcBef>
                <a:spcPts val="1600"/>
              </a:spcBef>
              <a:spcAft>
                <a:spcPts val="0"/>
              </a:spcAft>
              <a:buClr>
                <a:schemeClr val="lt1"/>
              </a:buClr>
              <a:buSzPts val="1400"/>
              <a:buChar char="●"/>
              <a:defRPr>
                <a:solidFill>
                  <a:schemeClr val="lt1"/>
                </a:solidFill>
              </a:defRPr>
            </a:lvl4pPr>
            <a:lvl5pPr marL="2286000" lvl="4" indent="-317500">
              <a:spcBef>
                <a:spcPts val="1600"/>
              </a:spcBef>
              <a:spcAft>
                <a:spcPts val="0"/>
              </a:spcAft>
              <a:buClr>
                <a:schemeClr val="lt1"/>
              </a:buClr>
              <a:buSzPts val="1400"/>
              <a:buChar char="○"/>
              <a:defRPr>
                <a:solidFill>
                  <a:schemeClr val="lt1"/>
                </a:solidFill>
              </a:defRPr>
            </a:lvl5pPr>
            <a:lvl6pPr marL="2743200" lvl="5" indent="-317500">
              <a:spcBef>
                <a:spcPts val="1600"/>
              </a:spcBef>
              <a:spcAft>
                <a:spcPts val="0"/>
              </a:spcAft>
              <a:buClr>
                <a:schemeClr val="lt1"/>
              </a:buClr>
              <a:buSzPts val="1400"/>
              <a:buChar char="■"/>
              <a:defRPr>
                <a:solidFill>
                  <a:schemeClr val="lt1"/>
                </a:solidFill>
              </a:defRPr>
            </a:lvl6pPr>
            <a:lvl7pPr marL="3200400" lvl="6" indent="-317500">
              <a:spcBef>
                <a:spcPts val="1600"/>
              </a:spcBef>
              <a:spcAft>
                <a:spcPts val="0"/>
              </a:spcAft>
              <a:buClr>
                <a:schemeClr val="lt1"/>
              </a:buClr>
              <a:buSzPts val="1400"/>
              <a:buChar char="●"/>
              <a:defRPr>
                <a:solidFill>
                  <a:schemeClr val="lt1"/>
                </a:solidFill>
              </a:defRPr>
            </a:lvl7pPr>
            <a:lvl8pPr marL="3657600" lvl="7" indent="-317500">
              <a:spcBef>
                <a:spcPts val="1600"/>
              </a:spcBef>
              <a:spcAft>
                <a:spcPts val="0"/>
              </a:spcAft>
              <a:buClr>
                <a:schemeClr val="lt1"/>
              </a:buClr>
              <a:buSzPts val="1400"/>
              <a:buChar char="○"/>
              <a:defRPr>
                <a:solidFill>
                  <a:schemeClr val="lt1"/>
                </a:solidFill>
              </a:defRPr>
            </a:lvl8pPr>
            <a:lvl9pPr marL="4114800" lvl="8" indent="-317500">
              <a:spcBef>
                <a:spcPts val="1600"/>
              </a:spcBef>
              <a:spcAft>
                <a:spcPts val="1600"/>
              </a:spcAft>
              <a:buClr>
                <a:schemeClr val="lt1"/>
              </a:buClr>
              <a:buSzPts val="1400"/>
              <a:buChar char="■"/>
              <a:defRPr>
                <a:solidFill>
                  <a:schemeClr val="lt1"/>
                </a:solidFill>
              </a:defRPr>
            </a:lvl9pPr>
          </a:lstStyle>
          <a:p>
            <a:endParaRPr/>
          </a:p>
        </p:txBody>
      </p:sp>
      <p:sp>
        <p:nvSpPr>
          <p:cNvPr id="45" name="Google Shape;45;p9"/>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46"/>
        <p:cNvGrpSpPr/>
        <p:nvPr/>
      </p:nvGrpSpPr>
      <p:grpSpPr>
        <a:xfrm>
          <a:off x="0" y="0"/>
          <a:ext cx="0" cy="0"/>
          <a:chOff x="0" y="0"/>
          <a:chExt cx="0" cy="0"/>
        </a:xfrm>
      </p:grpSpPr>
      <p:sp>
        <p:nvSpPr>
          <p:cNvPr id="47" name="Google Shape;47;p10"/>
          <p:cNvSpPr txBox="1">
            <a:spLocks noGrp="1"/>
          </p:cNvSpPr>
          <p:nvPr>
            <p:ph type="body" idx="1"/>
          </p:nvPr>
        </p:nvSpPr>
        <p:spPr>
          <a:xfrm>
            <a:off x="311700" y="4230575"/>
            <a:ext cx="5998800" cy="605100"/>
          </a:xfrm>
          <a:prstGeom prst="rect">
            <a:avLst/>
          </a:prstGeom>
        </p:spPr>
        <p:txBody>
          <a:bodyPr spcFirstLastPara="1" wrap="square" lIns="91425" tIns="91425" rIns="91425" bIns="91425" anchor="ctr" anchorCtr="0">
            <a:noAutofit/>
          </a:bodyPr>
          <a:lstStyle>
            <a:lvl1pPr marL="457200" lvl="0" indent="-228600">
              <a:lnSpc>
                <a:spcPct val="100000"/>
              </a:lnSpc>
              <a:spcBef>
                <a:spcPts val="0"/>
              </a:spcBef>
              <a:spcAft>
                <a:spcPts val="0"/>
              </a:spcAft>
              <a:buClr>
                <a:schemeClr val="dk1"/>
              </a:buClr>
              <a:buSzPts val="2100"/>
              <a:buFont typeface="Oswald"/>
              <a:buNone/>
              <a:defRPr sz="2100">
                <a:solidFill>
                  <a:schemeClr val="dk1"/>
                </a:solidFill>
                <a:latin typeface="Oswald"/>
                <a:ea typeface="Oswald"/>
                <a:cs typeface="Oswald"/>
                <a:sym typeface="Oswald"/>
              </a:defRPr>
            </a:lvl1pPr>
          </a:lstStyle>
          <a:p>
            <a:endParaRPr/>
          </a:p>
        </p:txBody>
      </p:sp>
      <p:sp>
        <p:nvSpPr>
          <p:cNvPr id="48" name="Google Shape;48;p10"/>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49"/>
        <p:cNvGrpSpPr/>
        <p:nvPr/>
      </p:nvGrpSpPr>
      <p:grpSpPr>
        <a:xfrm>
          <a:off x="0" y="0"/>
          <a:ext cx="0" cy="0"/>
          <a:chOff x="0" y="0"/>
          <a:chExt cx="0" cy="0"/>
        </a:xfrm>
      </p:grpSpPr>
      <p:sp>
        <p:nvSpPr>
          <p:cNvPr id="50" name="Google Shape;50;p11"/>
          <p:cNvSpPr txBox="1">
            <a:spLocks noGrp="1"/>
          </p:cNvSpPr>
          <p:nvPr>
            <p:ph type="title" hasCustomPrompt="1"/>
          </p:nvPr>
        </p:nvSpPr>
        <p:spPr>
          <a:xfrm>
            <a:off x="311700" y="1255275"/>
            <a:ext cx="8520600" cy="1890600"/>
          </a:xfrm>
          <a:prstGeom prst="rect">
            <a:avLst/>
          </a:prstGeom>
        </p:spPr>
        <p:txBody>
          <a:bodyPr spcFirstLastPara="1" wrap="square" lIns="91425" tIns="91425" rIns="91425" bIns="91425" anchor="b" anchorCtr="0">
            <a:no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51" name="Google Shape;51;p11"/>
          <p:cNvSpPr txBox="1">
            <a:spLocks noGrp="1"/>
          </p:cNvSpPr>
          <p:nvPr>
            <p:ph type="body" idx="1"/>
          </p:nvPr>
        </p:nvSpPr>
        <p:spPr>
          <a:xfrm>
            <a:off x="311700" y="3228425"/>
            <a:ext cx="8520600" cy="1300800"/>
          </a:xfrm>
          <a:prstGeom prst="rect">
            <a:avLst/>
          </a:prstGeom>
        </p:spPr>
        <p:txBody>
          <a:bodyPr spcFirstLastPara="1" wrap="square" lIns="91425" tIns="91425" rIns="91425" bIns="91425" anchor="t" anchorCtr="0">
            <a:noAutofit/>
          </a:bodyPr>
          <a:lstStyle>
            <a:lvl1pPr marL="457200" lvl="0" indent="-342900" algn="ctr">
              <a:spcBef>
                <a:spcPts val="0"/>
              </a:spcBef>
              <a:spcAft>
                <a:spcPts val="0"/>
              </a:spcAft>
              <a:buSzPts val="1800"/>
              <a:buChar char="●"/>
              <a:defRPr/>
            </a:lvl1pPr>
            <a:lvl2pPr marL="914400" lvl="1" indent="-317500" algn="ctr">
              <a:spcBef>
                <a:spcPts val="1600"/>
              </a:spcBef>
              <a:spcAft>
                <a:spcPts val="0"/>
              </a:spcAft>
              <a:buSzPts val="1400"/>
              <a:buChar char="○"/>
              <a:defRPr/>
            </a:lvl2pPr>
            <a:lvl3pPr marL="1371600" lvl="2" indent="-317500" algn="ctr">
              <a:spcBef>
                <a:spcPts val="1600"/>
              </a:spcBef>
              <a:spcAft>
                <a:spcPts val="0"/>
              </a:spcAft>
              <a:buSzPts val="1400"/>
              <a:buChar char="■"/>
              <a:defRPr/>
            </a:lvl3pPr>
            <a:lvl4pPr marL="1828800" lvl="3" indent="-317500" algn="ctr">
              <a:spcBef>
                <a:spcPts val="1600"/>
              </a:spcBef>
              <a:spcAft>
                <a:spcPts val="0"/>
              </a:spcAft>
              <a:buSzPts val="1400"/>
              <a:buChar char="●"/>
              <a:defRPr/>
            </a:lvl4pPr>
            <a:lvl5pPr marL="2286000" lvl="4" indent="-317500" algn="ctr">
              <a:spcBef>
                <a:spcPts val="1600"/>
              </a:spcBef>
              <a:spcAft>
                <a:spcPts val="0"/>
              </a:spcAft>
              <a:buSzPts val="1400"/>
              <a:buChar char="○"/>
              <a:defRPr/>
            </a:lvl5pPr>
            <a:lvl6pPr marL="2743200" lvl="5" indent="-317500" algn="ctr">
              <a:spcBef>
                <a:spcPts val="1600"/>
              </a:spcBef>
              <a:spcAft>
                <a:spcPts val="0"/>
              </a:spcAft>
              <a:buSzPts val="1400"/>
              <a:buChar char="■"/>
              <a:defRPr/>
            </a:lvl6pPr>
            <a:lvl7pPr marL="3200400" lvl="6" indent="-317500" algn="ctr">
              <a:spcBef>
                <a:spcPts val="1600"/>
              </a:spcBef>
              <a:spcAft>
                <a:spcPts val="0"/>
              </a:spcAft>
              <a:buSzPts val="1400"/>
              <a:buChar char="●"/>
              <a:defRPr/>
            </a:lvl7pPr>
            <a:lvl8pPr marL="3657600" lvl="7" indent="-317500" algn="ctr">
              <a:spcBef>
                <a:spcPts val="1600"/>
              </a:spcBef>
              <a:spcAft>
                <a:spcPts val="0"/>
              </a:spcAft>
              <a:buSzPts val="1400"/>
              <a:buChar char="○"/>
              <a:defRPr/>
            </a:lvl8pPr>
            <a:lvl9pPr marL="4114800" lvl="8" indent="-317500" algn="ctr">
              <a:spcBef>
                <a:spcPts val="1600"/>
              </a:spcBef>
              <a:spcAft>
                <a:spcPts val="1600"/>
              </a:spcAft>
              <a:buSzPts val="1400"/>
              <a:buChar char="■"/>
              <a:defRPr/>
            </a:lvl9pPr>
          </a:lstStyle>
          <a:p>
            <a:endParaRPr/>
          </a:p>
        </p:txBody>
      </p:sp>
      <p:sp>
        <p:nvSpPr>
          <p:cNvPr id="52" name="Google Shape;52;p11"/>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53"/>
        <p:cNvGrpSpPr/>
        <p:nvPr/>
      </p:nvGrpSpPr>
      <p:grpSpPr>
        <a:xfrm>
          <a:off x="0" y="0"/>
          <a:ext cx="0" cy="0"/>
          <a:chOff x="0" y="0"/>
          <a:chExt cx="0" cy="0"/>
        </a:xfrm>
      </p:grpSpPr>
      <p:sp>
        <p:nvSpPr>
          <p:cNvPr id="54" name="Google Shape;54;p12"/>
          <p:cNvSpPr txBox="1">
            <a:spLocks noGrp="1"/>
          </p:cNvSpPr>
          <p:nvPr>
            <p:ph type="sldNum" idx="12"/>
          </p:nvPr>
        </p:nvSpPr>
        <p:spPr>
          <a:xfrm>
            <a:off x="8490250" y="4681009"/>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late">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3000"/>
              <a:buFont typeface="Oswald"/>
              <a:buNone/>
              <a:defRPr sz="3000">
                <a:solidFill>
                  <a:schemeClr val="dk1"/>
                </a:solidFill>
                <a:latin typeface="Oswald"/>
                <a:ea typeface="Oswald"/>
                <a:cs typeface="Oswald"/>
                <a:sym typeface="Oswald"/>
              </a:defRPr>
            </a:lvl1pPr>
            <a:lvl2pPr lvl="1">
              <a:spcBef>
                <a:spcPts val="0"/>
              </a:spcBef>
              <a:spcAft>
                <a:spcPts val="0"/>
              </a:spcAft>
              <a:buClr>
                <a:schemeClr val="dk1"/>
              </a:buClr>
              <a:buSzPts val="3000"/>
              <a:buFont typeface="Oswald"/>
              <a:buNone/>
              <a:defRPr sz="3000">
                <a:solidFill>
                  <a:schemeClr val="dk1"/>
                </a:solidFill>
                <a:latin typeface="Oswald"/>
                <a:ea typeface="Oswald"/>
                <a:cs typeface="Oswald"/>
                <a:sym typeface="Oswald"/>
              </a:defRPr>
            </a:lvl2pPr>
            <a:lvl3pPr lvl="2">
              <a:spcBef>
                <a:spcPts val="0"/>
              </a:spcBef>
              <a:spcAft>
                <a:spcPts val="0"/>
              </a:spcAft>
              <a:buClr>
                <a:schemeClr val="dk1"/>
              </a:buClr>
              <a:buSzPts val="3000"/>
              <a:buFont typeface="Oswald"/>
              <a:buNone/>
              <a:defRPr sz="3000">
                <a:solidFill>
                  <a:schemeClr val="dk1"/>
                </a:solidFill>
                <a:latin typeface="Oswald"/>
                <a:ea typeface="Oswald"/>
                <a:cs typeface="Oswald"/>
                <a:sym typeface="Oswald"/>
              </a:defRPr>
            </a:lvl3pPr>
            <a:lvl4pPr lvl="3">
              <a:spcBef>
                <a:spcPts val="0"/>
              </a:spcBef>
              <a:spcAft>
                <a:spcPts val="0"/>
              </a:spcAft>
              <a:buClr>
                <a:schemeClr val="dk1"/>
              </a:buClr>
              <a:buSzPts val="3000"/>
              <a:buFont typeface="Oswald"/>
              <a:buNone/>
              <a:defRPr sz="3000">
                <a:solidFill>
                  <a:schemeClr val="dk1"/>
                </a:solidFill>
                <a:latin typeface="Oswald"/>
                <a:ea typeface="Oswald"/>
                <a:cs typeface="Oswald"/>
                <a:sym typeface="Oswald"/>
              </a:defRPr>
            </a:lvl4pPr>
            <a:lvl5pPr lvl="4">
              <a:spcBef>
                <a:spcPts val="0"/>
              </a:spcBef>
              <a:spcAft>
                <a:spcPts val="0"/>
              </a:spcAft>
              <a:buClr>
                <a:schemeClr val="dk1"/>
              </a:buClr>
              <a:buSzPts val="3000"/>
              <a:buFont typeface="Oswald"/>
              <a:buNone/>
              <a:defRPr sz="3000">
                <a:solidFill>
                  <a:schemeClr val="dk1"/>
                </a:solidFill>
                <a:latin typeface="Oswald"/>
                <a:ea typeface="Oswald"/>
                <a:cs typeface="Oswald"/>
                <a:sym typeface="Oswald"/>
              </a:defRPr>
            </a:lvl5pPr>
            <a:lvl6pPr lvl="5">
              <a:spcBef>
                <a:spcPts val="0"/>
              </a:spcBef>
              <a:spcAft>
                <a:spcPts val="0"/>
              </a:spcAft>
              <a:buClr>
                <a:schemeClr val="dk1"/>
              </a:buClr>
              <a:buSzPts val="3000"/>
              <a:buFont typeface="Oswald"/>
              <a:buNone/>
              <a:defRPr sz="3000">
                <a:solidFill>
                  <a:schemeClr val="dk1"/>
                </a:solidFill>
                <a:latin typeface="Oswald"/>
                <a:ea typeface="Oswald"/>
                <a:cs typeface="Oswald"/>
                <a:sym typeface="Oswald"/>
              </a:defRPr>
            </a:lvl6pPr>
            <a:lvl7pPr lvl="6">
              <a:spcBef>
                <a:spcPts val="0"/>
              </a:spcBef>
              <a:spcAft>
                <a:spcPts val="0"/>
              </a:spcAft>
              <a:buClr>
                <a:schemeClr val="dk1"/>
              </a:buClr>
              <a:buSzPts val="3000"/>
              <a:buFont typeface="Oswald"/>
              <a:buNone/>
              <a:defRPr sz="3000">
                <a:solidFill>
                  <a:schemeClr val="dk1"/>
                </a:solidFill>
                <a:latin typeface="Oswald"/>
                <a:ea typeface="Oswald"/>
                <a:cs typeface="Oswald"/>
                <a:sym typeface="Oswald"/>
              </a:defRPr>
            </a:lvl7pPr>
            <a:lvl8pPr lvl="7">
              <a:spcBef>
                <a:spcPts val="0"/>
              </a:spcBef>
              <a:spcAft>
                <a:spcPts val="0"/>
              </a:spcAft>
              <a:buClr>
                <a:schemeClr val="dk1"/>
              </a:buClr>
              <a:buSzPts val="3000"/>
              <a:buFont typeface="Oswald"/>
              <a:buNone/>
              <a:defRPr sz="3000">
                <a:solidFill>
                  <a:schemeClr val="dk1"/>
                </a:solidFill>
                <a:latin typeface="Oswald"/>
                <a:ea typeface="Oswald"/>
                <a:cs typeface="Oswald"/>
                <a:sym typeface="Oswald"/>
              </a:defRPr>
            </a:lvl8pPr>
            <a:lvl9pPr lvl="8">
              <a:spcBef>
                <a:spcPts val="0"/>
              </a:spcBef>
              <a:spcAft>
                <a:spcPts val="0"/>
              </a:spcAft>
              <a:buClr>
                <a:schemeClr val="dk1"/>
              </a:buClr>
              <a:buSzPts val="3000"/>
              <a:buFont typeface="Oswald"/>
              <a:buNone/>
              <a:defRPr sz="3000">
                <a:solidFill>
                  <a:schemeClr val="dk1"/>
                </a:solidFill>
                <a:latin typeface="Oswald"/>
                <a:ea typeface="Oswald"/>
                <a:cs typeface="Oswald"/>
                <a:sym typeface="Oswald"/>
              </a:defRPr>
            </a:lvl9pPr>
          </a:lstStyle>
          <a:p>
            <a:endParaRPr/>
          </a:p>
        </p:txBody>
      </p:sp>
      <p:sp>
        <p:nvSpPr>
          <p:cNvPr id="7" name="Google Shape;7;p1"/>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Autofit/>
          </a:bodyPr>
          <a:lstStyle>
            <a:lvl1pPr marL="457200" lvl="0" indent="-342900">
              <a:lnSpc>
                <a:spcPct val="115000"/>
              </a:lnSpc>
              <a:spcBef>
                <a:spcPts val="0"/>
              </a:spcBef>
              <a:spcAft>
                <a:spcPts val="0"/>
              </a:spcAft>
              <a:buClr>
                <a:schemeClr val="accent3"/>
              </a:buClr>
              <a:buSzPts val="1800"/>
              <a:buFont typeface="Average"/>
              <a:buChar char="●"/>
              <a:defRPr sz="1800">
                <a:solidFill>
                  <a:schemeClr val="accent3"/>
                </a:solidFill>
                <a:latin typeface="Average"/>
                <a:ea typeface="Average"/>
                <a:cs typeface="Average"/>
                <a:sym typeface="Average"/>
              </a:defRPr>
            </a:lvl1pPr>
            <a:lvl2pPr marL="914400" lvl="1" indent="-317500">
              <a:lnSpc>
                <a:spcPct val="115000"/>
              </a:lnSpc>
              <a:spcBef>
                <a:spcPts val="1600"/>
              </a:spcBef>
              <a:spcAft>
                <a:spcPts val="0"/>
              </a:spcAft>
              <a:buClr>
                <a:schemeClr val="accent3"/>
              </a:buClr>
              <a:buSzPts val="1400"/>
              <a:buFont typeface="Average"/>
              <a:buChar char="○"/>
              <a:defRPr>
                <a:solidFill>
                  <a:schemeClr val="accent3"/>
                </a:solidFill>
                <a:latin typeface="Average"/>
                <a:ea typeface="Average"/>
                <a:cs typeface="Average"/>
                <a:sym typeface="Average"/>
              </a:defRPr>
            </a:lvl2pPr>
            <a:lvl3pPr marL="1371600" lvl="2" indent="-317500">
              <a:lnSpc>
                <a:spcPct val="115000"/>
              </a:lnSpc>
              <a:spcBef>
                <a:spcPts val="1600"/>
              </a:spcBef>
              <a:spcAft>
                <a:spcPts val="0"/>
              </a:spcAft>
              <a:buClr>
                <a:schemeClr val="accent3"/>
              </a:buClr>
              <a:buSzPts val="1400"/>
              <a:buFont typeface="Average"/>
              <a:buChar char="■"/>
              <a:defRPr>
                <a:solidFill>
                  <a:schemeClr val="accent3"/>
                </a:solidFill>
                <a:latin typeface="Average"/>
                <a:ea typeface="Average"/>
                <a:cs typeface="Average"/>
                <a:sym typeface="Average"/>
              </a:defRPr>
            </a:lvl3pPr>
            <a:lvl4pPr marL="1828800" lvl="3" indent="-317500">
              <a:lnSpc>
                <a:spcPct val="115000"/>
              </a:lnSpc>
              <a:spcBef>
                <a:spcPts val="1600"/>
              </a:spcBef>
              <a:spcAft>
                <a:spcPts val="0"/>
              </a:spcAft>
              <a:buClr>
                <a:schemeClr val="accent3"/>
              </a:buClr>
              <a:buSzPts val="1400"/>
              <a:buFont typeface="Average"/>
              <a:buChar char="●"/>
              <a:defRPr>
                <a:solidFill>
                  <a:schemeClr val="accent3"/>
                </a:solidFill>
                <a:latin typeface="Average"/>
                <a:ea typeface="Average"/>
                <a:cs typeface="Average"/>
                <a:sym typeface="Average"/>
              </a:defRPr>
            </a:lvl4pPr>
            <a:lvl5pPr marL="2286000" lvl="4" indent="-317500">
              <a:lnSpc>
                <a:spcPct val="115000"/>
              </a:lnSpc>
              <a:spcBef>
                <a:spcPts val="1600"/>
              </a:spcBef>
              <a:spcAft>
                <a:spcPts val="0"/>
              </a:spcAft>
              <a:buClr>
                <a:schemeClr val="accent3"/>
              </a:buClr>
              <a:buSzPts val="1400"/>
              <a:buFont typeface="Average"/>
              <a:buChar char="○"/>
              <a:defRPr>
                <a:solidFill>
                  <a:schemeClr val="accent3"/>
                </a:solidFill>
                <a:latin typeface="Average"/>
                <a:ea typeface="Average"/>
                <a:cs typeface="Average"/>
                <a:sym typeface="Average"/>
              </a:defRPr>
            </a:lvl5pPr>
            <a:lvl6pPr marL="2743200" lvl="5" indent="-317500">
              <a:lnSpc>
                <a:spcPct val="115000"/>
              </a:lnSpc>
              <a:spcBef>
                <a:spcPts val="1600"/>
              </a:spcBef>
              <a:spcAft>
                <a:spcPts val="0"/>
              </a:spcAft>
              <a:buClr>
                <a:schemeClr val="accent3"/>
              </a:buClr>
              <a:buSzPts val="1400"/>
              <a:buFont typeface="Average"/>
              <a:buChar char="■"/>
              <a:defRPr>
                <a:solidFill>
                  <a:schemeClr val="accent3"/>
                </a:solidFill>
                <a:latin typeface="Average"/>
                <a:ea typeface="Average"/>
                <a:cs typeface="Average"/>
                <a:sym typeface="Average"/>
              </a:defRPr>
            </a:lvl6pPr>
            <a:lvl7pPr marL="3200400" lvl="6" indent="-317500">
              <a:lnSpc>
                <a:spcPct val="115000"/>
              </a:lnSpc>
              <a:spcBef>
                <a:spcPts val="1600"/>
              </a:spcBef>
              <a:spcAft>
                <a:spcPts val="0"/>
              </a:spcAft>
              <a:buClr>
                <a:schemeClr val="accent3"/>
              </a:buClr>
              <a:buSzPts val="1400"/>
              <a:buFont typeface="Average"/>
              <a:buChar char="●"/>
              <a:defRPr>
                <a:solidFill>
                  <a:schemeClr val="accent3"/>
                </a:solidFill>
                <a:latin typeface="Average"/>
                <a:ea typeface="Average"/>
                <a:cs typeface="Average"/>
                <a:sym typeface="Average"/>
              </a:defRPr>
            </a:lvl7pPr>
            <a:lvl8pPr marL="3657600" lvl="7" indent="-317500">
              <a:lnSpc>
                <a:spcPct val="115000"/>
              </a:lnSpc>
              <a:spcBef>
                <a:spcPts val="1600"/>
              </a:spcBef>
              <a:spcAft>
                <a:spcPts val="0"/>
              </a:spcAft>
              <a:buClr>
                <a:schemeClr val="accent3"/>
              </a:buClr>
              <a:buSzPts val="1400"/>
              <a:buFont typeface="Average"/>
              <a:buChar char="○"/>
              <a:defRPr>
                <a:solidFill>
                  <a:schemeClr val="accent3"/>
                </a:solidFill>
                <a:latin typeface="Average"/>
                <a:ea typeface="Average"/>
                <a:cs typeface="Average"/>
                <a:sym typeface="Average"/>
              </a:defRPr>
            </a:lvl8pPr>
            <a:lvl9pPr marL="4114800" lvl="8" indent="-317500">
              <a:lnSpc>
                <a:spcPct val="115000"/>
              </a:lnSpc>
              <a:spcBef>
                <a:spcPts val="1600"/>
              </a:spcBef>
              <a:spcAft>
                <a:spcPts val="1600"/>
              </a:spcAft>
              <a:buClr>
                <a:schemeClr val="accent3"/>
              </a:buClr>
              <a:buSzPts val="1400"/>
              <a:buFont typeface="Average"/>
              <a:buChar char="■"/>
              <a:defRPr>
                <a:solidFill>
                  <a:schemeClr val="accent3"/>
                </a:solidFill>
                <a:latin typeface="Average"/>
                <a:ea typeface="Average"/>
                <a:cs typeface="Average"/>
                <a:sym typeface="Average"/>
              </a:defRPr>
            </a:lvl9pPr>
          </a:lstStyle>
          <a:p>
            <a:endParaRPr/>
          </a:p>
        </p:txBody>
      </p:sp>
      <p:sp>
        <p:nvSpPr>
          <p:cNvPr id="8" name="Google Shape;8;p1"/>
          <p:cNvSpPr txBox="1">
            <a:spLocks noGrp="1"/>
          </p:cNvSpPr>
          <p:nvPr>
            <p:ph type="sldNum" idx="12"/>
          </p:nvPr>
        </p:nvSpPr>
        <p:spPr>
          <a:xfrm>
            <a:off x="8490250" y="4681009"/>
            <a:ext cx="548700" cy="393600"/>
          </a:xfrm>
          <a:prstGeom prst="rect">
            <a:avLst/>
          </a:prstGeom>
          <a:noFill/>
          <a:ln>
            <a:noFill/>
          </a:ln>
        </p:spPr>
        <p:txBody>
          <a:bodyPr spcFirstLastPara="1" wrap="square" lIns="91425" tIns="91425" rIns="91425" bIns="91425" anchor="ctr" anchorCtr="0">
            <a:noAutofit/>
          </a:bodyPr>
          <a:lstStyle>
            <a:lvl1pPr lvl="0" algn="r">
              <a:buNone/>
              <a:defRPr sz="1000">
                <a:solidFill>
                  <a:schemeClr val="accent3"/>
                </a:solidFill>
                <a:latin typeface="Average"/>
                <a:ea typeface="Average"/>
                <a:cs typeface="Average"/>
                <a:sym typeface="Average"/>
              </a:defRPr>
            </a:lvl1pPr>
            <a:lvl2pPr lvl="1" algn="r">
              <a:buNone/>
              <a:defRPr sz="1000">
                <a:solidFill>
                  <a:schemeClr val="accent3"/>
                </a:solidFill>
                <a:latin typeface="Average"/>
                <a:ea typeface="Average"/>
                <a:cs typeface="Average"/>
                <a:sym typeface="Average"/>
              </a:defRPr>
            </a:lvl2pPr>
            <a:lvl3pPr lvl="2" algn="r">
              <a:buNone/>
              <a:defRPr sz="1000">
                <a:solidFill>
                  <a:schemeClr val="accent3"/>
                </a:solidFill>
                <a:latin typeface="Average"/>
                <a:ea typeface="Average"/>
                <a:cs typeface="Average"/>
                <a:sym typeface="Average"/>
              </a:defRPr>
            </a:lvl3pPr>
            <a:lvl4pPr lvl="3" algn="r">
              <a:buNone/>
              <a:defRPr sz="1000">
                <a:solidFill>
                  <a:schemeClr val="accent3"/>
                </a:solidFill>
                <a:latin typeface="Average"/>
                <a:ea typeface="Average"/>
                <a:cs typeface="Average"/>
                <a:sym typeface="Average"/>
              </a:defRPr>
            </a:lvl4pPr>
            <a:lvl5pPr lvl="4" algn="r">
              <a:buNone/>
              <a:defRPr sz="1000">
                <a:solidFill>
                  <a:schemeClr val="accent3"/>
                </a:solidFill>
                <a:latin typeface="Average"/>
                <a:ea typeface="Average"/>
                <a:cs typeface="Average"/>
                <a:sym typeface="Average"/>
              </a:defRPr>
            </a:lvl5pPr>
            <a:lvl6pPr lvl="5" algn="r">
              <a:buNone/>
              <a:defRPr sz="1000">
                <a:solidFill>
                  <a:schemeClr val="accent3"/>
                </a:solidFill>
                <a:latin typeface="Average"/>
                <a:ea typeface="Average"/>
                <a:cs typeface="Average"/>
                <a:sym typeface="Average"/>
              </a:defRPr>
            </a:lvl6pPr>
            <a:lvl7pPr lvl="6" algn="r">
              <a:buNone/>
              <a:defRPr sz="1000">
                <a:solidFill>
                  <a:schemeClr val="accent3"/>
                </a:solidFill>
                <a:latin typeface="Average"/>
                <a:ea typeface="Average"/>
                <a:cs typeface="Average"/>
                <a:sym typeface="Average"/>
              </a:defRPr>
            </a:lvl7pPr>
            <a:lvl8pPr lvl="7" algn="r">
              <a:buNone/>
              <a:defRPr sz="1000">
                <a:solidFill>
                  <a:schemeClr val="accent3"/>
                </a:solidFill>
                <a:latin typeface="Average"/>
                <a:ea typeface="Average"/>
                <a:cs typeface="Average"/>
                <a:sym typeface="Average"/>
              </a:defRPr>
            </a:lvl8pPr>
            <a:lvl9pPr lvl="8" algn="r">
              <a:buNone/>
              <a:defRPr sz="1000">
                <a:solidFill>
                  <a:schemeClr val="accent3"/>
                </a:solidFill>
                <a:latin typeface="Average"/>
                <a:ea typeface="Average"/>
                <a:cs typeface="Average"/>
                <a:sym typeface="Average"/>
              </a:defRPr>
            </a:lvl9pPr>
          </a:lstStyle>
          <a:p>
            <a:pPr marL="0" lvl="0" indent="0" algn="r" rtl="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9.xml"/><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3.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7.xml"/><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8.xml"/><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notesSlide" Target="../notesSlides/notesSlide19.xml"/><Relationship Id="rId1" Type="http://schemas.openxmlformats.org/officeDocument/2006/relationships/slideLayout" Target="../slideLayouts/slideLayout3.xml"/><Relationship Id="rId4" Type="http://schemas.openxmlformats.org/officeDocument/2006/relationships/hyperlink" Target="https://www.quantum.ie/wp-content/uploads/2013/07/Hammer-glass.jpg" TargetMode="External"/></Relationships>
</file>

<file path=ppt/slides/_rels/slide20.xml.rels><?xml version="1.0" encoding="UTF-8" standalone="yes"?>
<Relationships xmlns="http://schemas.openxmlformats.org/package/2006/relationships"><Relationship Id="rId3" Type="http://schemas.openxmlformats.org/officeDocument/2006/relationships/hyperlink" Target="https://www.google.com/imgres?imgurl=https%3A%2F%2Fcdn.business2community.com%2Fwp-content%2Fuploads%2F2013%2F04%2Ffacebook2-300x266.jpg&amp;imgrefurl=https%3A%2F%2Fwww.business2community.com%2Fsocial-media%2Fthe-future-players-of-secure-networking-0477716&amp;tbnid=3MN8x1lmsIZI5M&amp;vet=12ahUKEwiFluTX6eTqAhUPvKwKHfawCuUQMygKegUIARDOAQ..i&amp;docid=2FacALwPicdwnM&amp;w=300&amp;h=266&amp;q=security%20social%20networks&amp;ved=2ahUKEwiFluTX6eTqAhUPvKwKHfawCuUQMygKegUIARDOAQ" TargetMode="External"/><Relationship Id="rId2" Type="http://schemas.openxmlformats.org/officeDocument/2006/relationships/notesSlide" Target="../notesSlides/notesSlide20.xml"/><Relationship Id="rId1" Type="http://schemas.openxmlformats.org/officeDocument/2006/relationships/slideLayout" Target="../slideLayouts/slideLayout3.xml"/><Relationship Id="rId4" Type="http://schemas.openxmlformats.org/officeDocument/2006/relationships/image" Target="../media/image17.jpg"/></Relationships>
</file>

<file path=ppt/slides/_rels/slide21.xml.rels><?xml version="1.0" encoding="UTF-8" standalone="yes"?>
<Relationships xmlns="http://schemas.openxmlformats.org/package/2006/relationships"><Relationship Id="rId3" Type="http://schemas.openxmlformats.org/officeDocument/2006/relationships/image" Target="../media/image18.jpg"/><Relationship Id="rId2" Type="http://schemas.openxmlformats.org/officeDocument/2006/relationships/notesSlide" Target="../notesSlides/notesSlide21.xml"/><Relationship Id="rId1" Type="http://schemas.openxmlformats.org/officeDocument/2006/relationships/slideLayout" Target="../slideLayouts/slideLayout3.xml"/><Relationship Id="rId4" Type="http://schemas.openxmlformats.org/officeDocument/2006/relationships/hyperlink" Target="https://www.google.com/imgres?imgurl=https%3A%2F%2Fthumbs.dreamstime.com%2Fz%2Fcyberbullying-concept-idea-harassment-internet-online-violence-sad-victim-standing-laptop-abuse-social-network-153271316.jpg&amp;imgrefurl=https%3A%2F%2Fwww.dreamstime.com%2Fcyberbullying-concept-idea-harassment-internet-online-violence-sad-victim-standing-laptop-abuse-social-network-image153271316&amp;tbnid=dQFRB81i6SMBRM&amp;vet=12ahUKEwjBsrCS6-TqAhVX_KwKHVz0CTkQMygHegUIARCyAQ..i&amp;docid=pLc-n9pReDQ5TM&amp;w=1600&amp;h=1155&amp;q=harassment%20social%20networks&amp;ved=2ahUKEwjBsrCS6-TqAhVX_KwKHVz0CTkQMygHegUIARCyAQ" TargetMode="External"/></Relationships>
</file>

<file path=ppt/slides/_rels/slide22.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2.xml"/><Relationship Id="rId1" Type="http://schemas.openxmlformats.org/officeDocument/2006/relationships/slideLayout" Target="../slideLayouts/slideLayout3.xml"/><Relationship Id="rId4" Type="http://schemas.openxmlformats.org/officeDocument/2006/relationships/hyperlink" Target="https://www.google.com/imgres?imgurl=https%3A%2F%2Fwww.impactbnd.com%2Fhubfs%2Foffice-concentration-tips.jpg&amp;imgrefurl=https%3A%2F%2Fwww.impactbnd.com%2Fblog%2F6-concentration-tips-to-help-you-banish-distractions-get-back-to-work&amp;tbnid=ptWKjsthxVAjaM&amp;vet=12ahUKEwizvsK-7OTqAhVpja0KHZfmBo4QMygDegUIARDbAQ..i&amp;docid=tKmE4k-H0pmsVM&amp;w=1920&amp;h=1247&amp;q=distraction&amp;hl=en&amp;ved=2ahUKEwizvsK-7OTqAhVpja0KHZfmBo4QMygDegUIARDbAQ" TargetMode="External"/></Relationships>
</file>

<file path=ppt/slides/_rels/slide23.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notesSlide" Target="../notesSlides/notesSlide23.xml"/><Relationship Id="rId1" Type="http://schemas.openxmlformats.org/officeDocument/2006/relationships/slideLayout" Target="../slideLayouts/slideLayout3.xml"/><Relationship Id="rId4" Type="http://schemas.openxmlformats.org/officeDocument/2006/relationships/hyperlink" Target="https://www.google.com/url?sa=i&amp;url=http%3A%2F%2Fthestoreyteller.online%2F2017%2F09%2F28%2F1533%2F&amp;psig=AOvVaw0SkAB-V1CyX1iSkt_6dhPc&amp;ust=1595644506463000&amp;source=images&amp;cd=vfe&amp;ved=0CAIQjRxqFwoTCJiH4rDt5OoCFQAAAAAdAAAAABAD" TargetMode="Externa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3.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58"/>
        <p:cNvGrpSpPr/>
        <p:nvPr/>
      </p:nvGrpSpPr>
      <p:grpSpPr>
        <a:xfrm>
          <a:off x="0" y="0"/>
          <a:ext cx="0" cy="0"/>
          <a:chOff x="0" y="0"/>
          <a:chExt cx="0" cy="0"/>
        </a:xfrm>
      </p:grpSpPr>
      <p:sp>
        <p:nvSpPr>
          <p:cNvPr id="59" name="Google Shape;59;p13"/>
          <p:cNvSpPr txBox="1">
            <a:spLocks noGrp="1"/>
          </p:cNvSpPr>
          <p:nvPr>
            <p:ph type="ctrTitle"/>
          </p:nvPr>
        </p:nvSpPr>
        <p:spPr>
          <a:xfrm>
            <a:off x="671258" y="311600"/>
            <a:ext cx="7801500" cy="1493346"/>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3200" b="1">
                <a:solidFill>
                  <a:srgbClr val="FFFFFF"/>
                </a:solidFill>
                <a:latin typeface="Times New Roman"/>
                <a:ea typeface="Times New Roman"/>
                <a:cs typeface="Times New Roman"/>
                <a:sym typeface="Times New Roman"/>
              </a:rPr>
              <a:t>             </a:t>
            </a:r>
            <a:r>
              <a:rPr lang="en" sz="3200" b="1">
                <a:solidFill>
                  <a:srgbClr val="FFFFFF"/>
                </a:solidFill>
                <a:latin typeface="Times New Roman" panose="02020603050405020304" pitchFamily="18" charset="0"/>
                <a:ea typeface="Times New Roman"/>
                <a:cs typeface="Times New Roman" panose="02020603050405020304" pitchFamily="18" charset="0"/>
                <a:sym typeface="Times New Roman"/>
              </a:rPr>
              <a:t>Team </a:t>
            </a:r>
            <a:r>
              <a:rPr lang="en" sz="3200" b="1" dirty="0">
                <a:solidFill>
                  <a:srgbClr val="FFFFFF"/>
                </a:solidFill>
                <a:latin typeface="Times New Roman" panose="02020603050405020304" pitchFamily="18" charset="0"/>
                <a:ea typeface="Times New Roman"/>
                <a:cs typeface="Times New Roman" panose="02020603050405020304" pitchFamily="18" charset="0"/>
                <a:sym typeface="Times New Roman"/>
              </a:rPr>
              <a:t>PowerPoint Presentation 6</a:t>
            </a:r>
            <a:endParaRPr sz="3200" b="1" dirty="0">
              <a:solidFill>
                <a:srgbClr val="FFFFFF"/>
              </a:solidFill>
              <a:latin typeface="Times New Roman" panose="02020603050405020304" pitchFamily="18" charset="0"/>
              <a:ea typeface="Times New Roman"/>
              <a:cs typeface="Times New Roman" panose="02020603050405020304" pitchFamily="18" charset="0"/>
              <a:sym typeface="Times New Roman"/>
            </a:endParaRPr>
          </a:p>
          <a:p>
            <a:pPr marL="0" lvl="0" indent="0" algn="ctr" rtl="0">
              <a:spcBef>
                <a:spcPts val="0"/>
              </a:spcBef>
              <a:spcAft>
                <a:spcPts val="0"/>
              </a:spcAft>
              <a:buNone/>
            </a:pPr>
            <a:r>
              <a:rPr lang="en-US" sz="3200" dirty="0">
                <a:latin typeface="Times New Roman" panose="02020603050405020304" pitchFamily="18" charset="0"/>
                <a:cs typeface="Times New Roman" panose="02020603050405020304" pitchFamily="18" charset="0"/>
              </a:rPr>
              <a:t>Group-C</a:t>
            </a:r>
            <a:endParaRPr sz="3200" dirty="0">
              <a:latin typeface="Times New Roman" panose="02020603050405020304" pitchFamily="18" charset="0"/>
              <a:cs typeface="Times New Roman" panose="02020603050405020304" pitchFamily="18" charset="0"/>
            </a:endParaRPr>
          </a:p>
        </p:txBody>
      </p:sp>
      <p:sp>
        <p:nvSpPr>
          <p:cNvPr id="60" name="Google Shape;60;p13"/>
          <p:cNvSpPr txBox="1">
            <a:spLocks noGrp="1"/>
          </p:cNvSpPr>
          <p:nvPr>
            <p:ph type="subTitle" idx="1"/>
          </p:nvPr>
        </p:nvSpPr>
        <p:spPr>
          <a:xfrm>
            <a:off x="671250" y="1586475"/>
            <a:ext cx="7801500" cy="2711100"/>
          </a:xfrm>
          <a:prstGeom prst="rect">
            <a:avLst/>
          </a:prstGeom>
        </p:spPr>
        <p:txBody>
          <a:bodyPr spcFirstLastPara="1" wrap="square" lIns="91425" tIns="91425" rIns="91425" bIns="91425" anchor="t" anchorCtr="0">
            <a:noAutofit/>
          </a:bodyPr>
          <a:lstStyle/>
          <a:p>
            <a:pPr marL="0" lvl="0" indent="0" algn="ctr" rtl="0">
              <a:lnSpc>
                <a:spcPct val="115000"/>
              </a:lnSpc>
              <a:spcBef>
                <a:spcPts val="600"/>
              </a:spcBef>
              <a:spcAft>
                <a:spcPts val="0"/>
              </a:spcAft>
              <a:buClr>
                <a:srgbClr val="C0791B"/>
              </a:buClr>
              <a:buSzPts val="1100"/>
              <a:buFont typeface="Arial"/>
              <a:buNone/>
            </a:pPr>
            <a:r>
              <a:rPr lang="en" sz="2600" dirty="0" err="1">
                <a:solidFill>
                  <a:srgbClr val="C0791B"/>
                </a:solidFill>
                <a:latin typeface="Times New Roman"/>
                <a:ea typeface="Times New Roman"/>
                <a:cs typeface="Times New Roman"/>
                <a:sym typeface="Times New Roman"/>
              </a:rPr>
              <a:t>Asabe</a:t>
            </a:r>
            <a:r>
              <a:rPr lang="en" sz="2600" dirty="0">
                <a:solidFill>
                  <a:srgbClr val="C0791B"/>
                </a:solidFill>
                <a:latin typeface="Times New Roman"/>
                <a:ea typeface="Times New Roman"/>
                <a:cs typeface="Times New Roman"/>
                <a:sym typeface="Times New Roman"/>
              </a:rPr>
              <a:t> </a:t>
            </a:r>
            <a:r>
              <a:rPr lang="en" sz="2600" dirty="0" err="1">
                <a:solidFill>
                  <a:srgbClr val="C0791B"/>
                </a:solidFill>
                <a:latin typeface="Times New Roman"/>
                <a:ea typeface="Times New Roman"/>
                <a:cs typeface="Times New Roman"/>
                <a:sym typeface="Times New Roman"/>
              </a:rPr>
              <a:t>Dawudu</a:t>
            </a:r>
            <a:r>
              <a:rPr lang="en" sz="2600" dirty="0">
                <a:solidFill>
                  <a:srgbClr val="C0791B"/>
                </a:solidFill>
                <a:latin typeface="Times New Roman"/>
                <a:ea typeface="Times New Roman"/>
                <a:cs typeface="Times New Roman"/>
                <a:sym typeface="Times New Roman"/>
              </a:rPr>
              <a:t> (564211)</a:t>
            </a:r>
            <a:endParaRPr sz="2600" dirty="0">
              <a:solidFill>
                <a:srgbClr val="C0791B"/>
              </a:solidFill>
              <a:latin typeface="Times New Roman"/>
              <a:ea typeface="Times New Roman"/>
              <a:cs typeface="Times New Roman"/>
              <a:sym typeface="Times New Roman"/>
            </a:endParaRPr>
          </a:p>
          <a:p>
            <a:pPr marL="0" lvl="0" indent="0" algn="ctr" rtl="0">
              <a:lnSpc>
                <a:spcPct val="115000"/>
              </a:lnSpc>
              <a:spcBef>
                <a:spcPts val="600"/>
              </a:spcBef>
              <a:spcAft>
                <a:spcPts val="0"/>
              </a:spcAft>
              <a:buClr>
                <a:srgbClr val="C0791B"/>
              </a:buClr>
              <a:buSzPts val="1100"/>
              <a:buFont typeface="Arial"/>
              <a:buNone/>
            </a:pPr>
            <a:r>
              <a:rPr lang="en" sz="2600" dirty="0">
                <a:solidFill>
                  <a:srgbClr val="C0791B"/>
                </a:solidFill>
                <a:latin typeface="Times New Roman"/>
                <a:ea typeface="Times New Roman"/>
                <a:cs typeface="Times New Roman"/>
                <a:sym typeface="Times New Roman"/>
              </a:rPr>
              <a:t>Rakesh </a:t>
            </a:r>
            <a:r>
              <a:rPr lang="en" sz="2600" dirty="0" err="1">
                <a:solidFill>
                  <a:srgbClr val="C0791B"/>
                </a:solidFill>
                <a:latin typeface="Times New Roman"/>
                <a:ea typeface="Times New Roman"/>
                <a:cs typeface="Times New Roman"/>
                <a:sym typeface="Times New Roman"/>
              </a:rPr>
              <a:t>Chanamolu</a:t>
            </a:r>
            <a:r>
              <a:rPr lang="en" sz="2600" dirty="0">
                <a:solidFill>
                  <a:srgbClr val="C0791B"/>
                </a:solidFill>
                <a:latin typeface="Times New Roman"/>
                <a:ea typeface="Times New Roman"/>
                <a:cs typeface="Times New Roman"/>
                <a:sym typeface="Times New Roman"/>
              </a:rPr>
              <a:t> (589269)</a:t>
            </a:r>
            <a:endParaRPr sz="2600" dirty="0">
              <a:solidFill>
                <a:srgbClr val="C0791B"/>
              </a:solidFill>
              <a:latin typeface="Times New Roman"/>
              <a:ea typeface="Times New Roman"/>
              <a:cs typeface="Times New Roman"/>
              <a:sym typeface="Times New Roman"/>
            </a:endParaRPr>
          </a:p>
          <a:p>
            <a:pPr marL="0" lvl="0" indent="0" algn="ctr" rtl="0">
              <a:lnSpc>
                <a:spcPct val="115000"/>
              </a:lnSpc>
              <a:spcBef>
                <a:spcPts val="600"/>
              </a:spcBef>
              <a:spcAft>
                <a:spcPts val="0"/>
              </a:spcAft>
              <a:buClr>
                <a:srgbClr val="C0791B"/>
              </a:buClr>
              <a:buSzPts val="1100"/>
              <a:buFont typeface="Arial"/>
              <a:buNone/>
            </a:pPr>
            <a:r>
              <a:rPr lang="en" sz="2600" dirty="0">
                <a:solidFill>
                  <a:srgbClr val="C0791B"/>
                </a:solidFill>
                <a:latin typeface="Times New Roman"/>
                <a:ea typeface="Times New Roman"/>
                <a:cs typeface="Times New Roman"/>
                <a:sym typeface="Times New Roman"/>
              </a:rPr>
              <a:t>Sai Pavan </a:t>
            </a:r>
            <a:r>
              <a:rPr lang="en" sz="2600" dirty="0" err="1">
                <a:solidFill>
                  <a:srgbClr val="C0791B"/>
                </a:solidFill>
                <a:latin typeface="Times New Roman"/>
                <a:ea typeface="Times New Roman"/>
                <a:cs typeface="Times New Roman"/>
                <a:sym typeface="Times New Roman"/>
              </a:rPr>
              <a:t>Neerukonda</a:t>
            </a:r>
            <a:r>
              <a:rPr lang="en" sz="2600" dirty="0">
                <a:solidFill>
                  <a:srgbClr val="C0791B"/>
                </a:solidFill>
                <a:latin typeface="Times New Roman"/>
                <a:ea typeface="Times New Roman"/>
                <a:cs typeface="Times New Roman"/>
                <a:sym typeface="Times New Roman"/>
              </a:rPr>
              <a:t> (578084)</a:t>
            </a:r>
            <a:endParaRPr sz="2600" dirty="0">
              <a:solidFill>
                <a:srgbClr val="C0791B"/>
              </a:solidFill>
              <a:latin typeface="Times New Roman"/>
              <a:ea typeface="Times New Roman"/>
              <a:cs typeface="Times New Roman"/>
              <a:sym typeface="Times New Roman"/>
            </a:endParaRPr>
          </a:p>
          <a:p>
            <a:pPr marL="0" lvl="0" indent="0" algn="ctr" rtl="0">
              <a:lnSpc>
                <a:spcPct val="115000"/>
              </a:lnSpc>
              <a:spcBef>
                <a:spcPts val="600"/>
              </a:spcBef>
              <a:spcAft>
                <a:spcPts val="0"/>
              </a:spcAft>
              <a:buClr>
                <a:srgbClr val="C0791B"/>
              </a:buClr>
              <a:buSzPts val="1100"/>
              <a:buFont typeface="Arial"/>
              <a:buNone/>
            </a:pPr>
            <a:r>
              <a:rPr lang="en" sz="2600" dirty="0">
                <a:solidFill>
                  <a:srgbClr val="C0791B"/>
                </a:solidFill>
                <a:latin typeface="Times New Roman"/>
                <a:ea typeface="Times New Roman"/>
                <a:cs typeface="Times New Roman"/>
                <a:sym typeface="Times New Roman"/>
              </a:rPr>
              <a:t>Keerthi </a:t>
            </a:r>
            <a:r>
              <a:rPr lang="en" sz="2600" dirty="0" err="1">
                <a:solidFill>
                  <a:srgbClr val="C0791B"/>
                </a:solidFill>
                <a:latin typeface="Times New Roman"/>
                <a:ea typeface="Times New Roman"/>
                <a:cs typeface="Times New Roman"/>
                <a:sym typeface="Times New Roman"/>
              </a:rPr>
              <a:t>Sambavu</a:t>
            </a:r>
            <a:r>
              <a:rPr lang="en" sz="2600" dirty="0">
                <a:solidFill>
                  <a:srgbClr val="C0791B"/>
                </a:solidFill>
                <a:latin typeface="Times New Roman"/>
                <a:ea typeface="Times New Roman"/>
                <a:cs typeface="Times New Roman"/>
                <a:sym typeface="Times New Roman"/>
              </a:rPr>
              <a:t> (586306)</a:t>
            </a:r>
            <a:endParaRPr sz="2600" dirty="0">
              <a:solidFill>
                <a:srgbClr val="C0791B"/>
              </a:solidFill>
              <a:latin typeface="Times New Roman"/>
              <a:ea typeface="Times New Roman"/>
              <a:cs typeface="Times New Roman"/>
              <a:sym typeface="Times New Roman"/>
            </a:endParaRPr>
          </a:p>
          <a:p>
            <a:pPr marL="1828800" lvl="0" indent="0" algn="l" rtl="0">
              <a:lnSpc>
                <a:spcPct val="115000"/>
              </a:lnSpc>
              <a:spcBef>
                <a:spcPts val="600"/>
              </a:spcBef>
              <a:spcAft>
                <a:spcPts val="0"/>
              </a:spcAft>
              <a:buClr>
                <a:srgbClr val="C0791B"/>
              </a:buClr>
              <a:buSzPts val="1100"/>
              <a:buFont typeface="Arial"/>
              <a:buNone/>
            </a:pPr>
            <a:r>
              <a:rPr lang="en" sz="2600" dirty="0">
                <a:solidFill>
                  <a:srgbClr val="C0791B"/>
                </a:solidFill>
                <a:latin typeface="Times New Roman"/>
                <a:ea typeface="Times New Roman"/>
                <a:cs typeface="Times New Roman"/>
                <a:sym typeface="Times New Roman"/>
              </a:rPr>
              <a:t>   Srinath </a:t>
            </a:r>
            <a:r>
              <a:rPr lang="en" sz="2600" dirty="0" err="1">
                <a:solidFill>
                  <a:srgbClr val="C0791B"/>
                </a:solidFill>
                <a:latin typeface="Times New Roman"/>
                <a:ea typeface="Times New Roman"/>
                <a:cs typeface="Times New Roman"/>
                <a:sym typeface="Times New Roman"/>
              </a:rPr>
              <a:t>Kokkirala</a:t>
            </a:r>
            <a:r>
              <a:rPr lang="en" sz="2600" dirty="0">
                <a:solidFill>
                  <a:srgbClr val="C0791B"/>
                </a:solidFill>
                <a:latin typeface="Times New Roman"/>
                <a:ea typeface="Times New Roman"/>
                <a:cs typeface="Times New Roman"/>
                <a:sym typeface="Times New Roman"/>
              </a:rPr>
              <a:t> (589169)</a:t>
            </a:r>
            <a:endParaRPr sz="2600" dirty="0">
              <a:latin typeface="Times New Roman"/>
              <a:ea typeface="Times New Roman"/>
              <a:cs typeface="Times New Roman"/>
              <a:sym typeface="Times New Roman"/>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64"/>
        <p:cNvGrpSpPr/>
        <p:nvPr/>
      </p:nvGrpSpPr>
      <p:grpSpPr>
        <a:xfrm>
          <a:off x="0" y="0"/>
          <a:ext cx="0" cy="0"/>
          <a:chOff x="0" y="0"/>
          <a:chExt cx="0" cy="0"/>
        </a:xfrm>
      </p:grpSpPr>
      <p:sp>
        <p:nvSpPr>
          <p:cNvPr id="65" name="Google Shape;65;p14"/>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Networking and Social Capital</a:t>
            </a:r>
            <a:endParaRPr/>
          </a:p>
        </p:txBody>
      </p:sp>
      <p:sp>
        <p:nvSpPr>
          <p:cNvPr id="66" name="Google Shape;66;p14"/>
          <p:cNvSpPr txBox="1">
            <a:spLocks noGrp="1"/>
          </p:cNvSpPr>
          <p:nvPr>
            <p:ph type="body" idx="1"/>
          </p:nvPr>
        </p:nvSpPr>
        <p:spPr>
          <a:xfrm>
            <a:off x="311700" y="1145400"/>
            <a:ext cx="8520600" cy="3416400"/>
          </a:xfrm>
          <a:prstGeom prst="rect">
            <a:avLst/>
          </a:prstGeom>
        </p:spPr>
        <p:txBody>
          <a:bodyPr spcFirstLastPara="1" wrap="square" lIns="91425" tIns="91425" rIns="91425" bIns="91425" anchor="t" anchorCtr="0">
            <a:noAutofit/>
          </a:bodyPr>
          <a:lstStyle/>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External team leadership:</a:t>
            </a:r>
            <a:endParaRPr sz="2400">
              <a:solidFill>
                <a:srgbClr val="CACACA"/>
              </a:solidFill>
              <a:latin typeface="Times New Roman"/>
              <a:ea typeface="Times New Roman"/>
              <a:cs typeface="Times New Roman"/>
              <a:sym typeface="Times New Roman"/>
            </a:endParaRPr>
          </a:p>
          <a:p>
            <a:pPr marL="457200" lvl="0" indent="-317500" algn="l" rtl="0">
              <a:lnSpc>
                <a:spcPct val="115000"/>
              </a:lnSpc>
              <a:spcBef>
                <a:spcPts val="0"/>
              </a:spcBef>
              <a:spcAft>
                <a:spcPts val="0"/>
              </a:spcAft>
              <a:buClr>
                <a:srgbClr val="CACACA"/>
              </a:buClr>
              <a:buSzPts val="1400"/>
              <a:buChar char="●"/>
            </a:pPr>
            <a:r>
              <a:rPr lang="en" sz="2400">
                <a:solidFill>
                  <a:srgbClr val="CACACA"/>
                </a:solidFill>
                <a:latin typeface="Times New Roman"/>
                <a:ea typeface="Times New Roman"/>
                <a:cs typeface="Times New Roman"/>
                <a:sym typeface="Times New Roman"/>
              </a:rPr>
              <a:t>Manage multiple teams</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Promote loyalty of the team</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Connect the team to external world.</a:t>
            </a:r>
            <a:endParaRPr sz="2400">
              <a:solidFill>
                <a:srgbClr val="CACACA"/>
              </a:solidFill>
              <a:latin typeface="Times New Roman"/>
              <a:ea typeface="Times New Roman"/>
              <a:cs typeface="Times New Roman"/>
              <a:sym typeface="Times New Roman"/>
            </a:endParaRPr>
          </a:p>
          <a:p>
            <a:pPr marL="0" lvl="0" indent="0" algn="l"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r>
              <a:rPr lang="en" sz="1600">
                <a:solidFill>
                  <a:srgbClr val="C0791B"/>
                </a:solidFill>
                <a:latin typeface="Times New Roman"/>
                <a:ea typeface="Times New Roman"/>
                <a:cs typeface="Times New Roman"/>
                <a:sym typeface="Times New Roman"/>
              </a:rPr>
              <a:t>Sai Pavan Neerukonda (578084)</a:t>
            </a:r>
            <a:endParaRPr sz="800"/>
          </a:p>
        </p:txBody>
      </p:sp>
      <p:pic>
        <p:nvPicPr>
          <p:cNvPr id="67" name="Google Shape;67;p14"/>
          <p:cNvPicPr preferRelativeResize="0"/>
          <p:nvPr/>
        </p:nvPicPr>
        <p:blipFill>
          <a:blip r:embed="rId3">
            <a:alphaModFix/>
          </a:blip>
          <a:stretch>
            <a:fillRect/>
          </a:stretch>
        </p:blipFill>
        <p:spPr>
          <a:xfrm>
            <a:off x="5276900" y="1017727"/>
            <a:ext cx="2990850" cy="2972550"/>
          </a:xfrm>
          <a:prstGeom prst="rect">
            <a:avLst/>
          </a:prstGeom>
          <a:noFill/>
          <a:ln>
            <a:noFill/>
          </a:ln>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71"/>
        <p:cNvGrpSpPr/>
        <p:nvPr/>
      </p:nvGrpSpPr>
      <p:grpSpPr>
        <a:xfrm>
          <a:off x="0" y="0"/>
          <a:ext cx="0" cy="0"/>
          <a:chOff x="0" y="0"/>
          <a:chExt cx="0" cy="0"/>
        </a:xfrm>
      </p:grpSpPr>
      <p:sp>
        <p:nvSpPr>
          <p:cNvPr id="72" name="Google Shape;72;p15"/>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Task-work Networking </a:t>
            </a:r>
            <a:endParaRPr/>
          </a:p>
        </p:txBody>
      </p:sp>
      <p:sp>
        <p:nvSpPr>
          <p:cNvPr id="73" name="Google Shape;73;p15"/>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Task work</a:t>
            </a:r>
            <a:endParaRPr sz="1400">
              <a:solidFill>
                <a:srgbClr val="CACACA"/>
              </a:solidFill>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Subject expertise</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Creative behavior</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Boundary spanning</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Decision making</a:t>
            </a: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spcBef>
                <a:spcPts val="600"/>
              </a:spcBef>
              <a:spcAft>
                <a:spcPts val="0"/>
              </a:spcAft>
              <a:buNone/>
            </a:pPr>
            <a:r>
              <a:rPr lang="en" sz="1600">
                <a:solidFill>
                  <a:srgbClr val="C0791B"/>
                </a:solidFill>
                <a:latin typeface="Times New Roman"/>
                <a:ea typeface="Times New Roman"/>
                <a:cs typeface="Times New Roman"/>
                <a:sym typeface="Times New Roman"/>
              </a:rPr>
              <a:t>Sai Pavan Neerukonda (578084)</a:t>
            </a:r>
            <a:endParaRPr sz="2400">
              <a:solidFill>
                <a:srgbClr val="CACACA"/>
              </a:solidFill>
              <a:latin typeface="Times New Roman"/>
              <a:ea typeface="Times New Roman"/>
              <a:cs typeface="Times New Roman"/>
              <a:sym typeface="Times New Roman"/>
            </a:endParaRPr>
          </a:p>
        </p:txBody>
      </p:sp>
      <p:pic>
        <p:nvPicPr>
          <p:cNvPr id="74" name="Google Shape;74;p15"/>
          <p:cNvPicPr preferRelativeResize="0"/>
          <p:nvPr/>
        </p:nvPicPr>
        <p:blipFill>
          <a:blip r:embed="rId3">
            <a:alphaModFix/>
          </a:blip>
          <a:stretch>
            <a:fillRect/>
          </a:stretch>
        </p:blipFill>
        <p:spPr>
          <a:xfrm>
            <a:off x="4998825" y="1219888"/>
            <a:ext cx="2457450" cy="2562225"/>
          </a:xfrm>
          <a:prstGeom prst="rect">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78"/>
        <p:cNvGrpSpPr/>
        <p:nvPr/>
      </p:nvGrpSpPr>
      <p:grpSpPr>
        <a:xfrm>
          <a:off x="0" y="0"/>
          <a:ext cx="0" cy="0"/>
          <a:chOff x="0" y="0"/>
          <a:chExt cx="0" cy="0"/>
        </a:xfrm>
      </p:grpSpPr>
      <p:sp>
        <p:nvSpPr>
          <p:cNvPr id="79" name="Google Shape;79;p16"/>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Teamwork Network Structures</a:t>
            </a:r>
            <a:endParaRPr/>
          </a:p>
        </p:txBody>
      </p:sp>
      <p:sp>
        <p:nvSpPr>
          <p:cNvPr id="80" name="Google Shape;80;p16"/>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Aspects of teamwork</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Planning</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Communication</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Coordination</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Assistance</a:t>
            </a: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1400">
              <a:solidFill>
                <a:srgbClr val="CACACA"/>
              </a:solidFill>
            </a:endParaRPr>
          </a:p>
          <a:p>
            <a:pPr marL="0" lvl="0" indent="0" algn="l" rtl="0">
              <a:lnSpc>
                <a:spcPct val="115000"/>
              </a:lnSpc>
              <a:spcBef>
                <a:spcPts val="0"/>
              </a:spcBef>
              <a:spcAft>
                <a:spcPts val="0"/>
              </a:spcAft>
              <a:buNone/>
            </a:pPr>
            <a:endParaRPr sz="1400">
              <a:solidFill>
                <a:srgbClr val="CACACA"/>
              </a:solidFill>
            </a:endParaRPr>
          </a:p>
          <a:p>
            <a:pPr marL="0" lvl="0" indent="0" algn="l" rtl="0">
              <a:lnSpc>
                <a:spcPct val="115000"/>
              </a:lnSpc>
              <a:spcBef>
                <a:spcPts val="0"/>
              </a:spcBef>
              <a:spcAft>
                <a:spcPts val="0"/>
              </a:spcAft>
              <a:buNone/>
            </a:pPr>
            <a:endParaRPr sz="1400">
              <a:solidFill>
                <a:srgbClr val="CACACA"/>
              </a:solidFill>
            </a:endParaRPr>
          </a:p>
          <a:p>
            <a:pPr marL="0" lvl="0" indent="0" algn="l" rtl="0">
              <a:spcBef>
                <a:spcPts val="600"/>
              </a:spcBef>
              <a:spcAft>
                <a:spcPts val="0"/>
              </a:spcAft>
              <a:buNone/>
            </a:pPr>
            <a:r>
              <a:rPr lang="en" sz="1600">
                <a:solidFill>
                  <a:srgbClr val="C0791B"/>
                </a:solidFill>
                <a:latin typeface="Times New Roman"/>
                <a:ea typeface="Times New Roman"/>
                <a:cs typeface="Times New Roman"/>
                <a:sym typeface="Times New Roman"/>
              </a:rPr>
              <a:t>Sai Pavan Neerukonda (578084)</a:t>
            </a:r>
            <a:endParaRPr sz="1400">
              <a:solidFill>
                <a:srgbClr val="CACACA"/>
              </a:solidFill>
            </a:endParaRPr>
          </a:p>
          <a:p>
            <a:pPr marL="0" lvl="0" indent="0" algn="l" rtl="0">
              <a:spcBef>
                <a:spcPts val="0"/>
              </a:spcBef>
              <a:spcAft>
                <a:spcPts val="1600"/>
              </a:spcAft>
              <a:buNone/>
            </a:pPr>
            <a:endParaRPr/>
          </a:p>
        </p:txBody>
      </p:sp>
      <p:pic>
        <p:nvPicPr>
          <p:cNvPr id="81" name="Google Shape;81;p16"/>
          <p:cNvPicPr preferRelativeResize="0"/>
          <p:nvPr/>
        </p:nvPicPr>
        <p:blipFill>
          <a:blip r:embed="rId3">
            <a:alphaModFix/>
          </a:blip>
          <a:stretch>
            <a:fillRect/>
          </a:stretch>
        </p:blipFill>
        <p:spPr>
          <a:xfrm>
            <a:off x="5247663" y="1259088"/>
            <a:ext cx="3000375" cy="2562225"/>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85"/>
        <p:cNvGrpSpPr/>
        <p:nvPr/>
      </p:nvGrpSpPr>
      <p:grpSpPr>
        <a:xfrm>
          <a:off x="0" y="0"/>
          <a:ext cx="0" cy="0"/>
          <a:chOff x="0" y="0"/>
          <a:chExt cx="0" cy="0"/>
        </a:xfrm>
      </p:grpSpPr>
      <p:sp>
        <p:nvSpPr>
          <p:cNvPr id="86" name="Google Shape;86;p17"/>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Organizational Networks</a:t>
            </a:r>
            <a:endParaRPr/>
          </a:p>
        </p:txBody>
      </p:sp>
      <p:sp>
        <p:nvSpPr>
          <p:cNvPr id="87" name="Google Shape;87;p17"/>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Aspects of an Organization </a:t>
            </a:r>
            <a:endParaRPr sz="2400">
              <a:solidFill>
                <a:srgbClr val="CACACA"/>
              </a:solidFill>
              <a:latin typeface="Times New Roman"/>
              <a:ea typeface="Times New Roman"/>
              <a:cs typeface="Times New Roman"/>
              <a:sym typeface="Times New Roman"/>
            </a:endParaRPr>
          </a:p>
          <a:p>
            <a:pPr marL="457200" lvl="0" indent="0" algn="l" rtl="0">
              <a:lnSpc>
                <a:spcPct val="115000"/>
              </a:lnSpc>
              <a:spcBef>
                <a:spcPts val="0"/>
              </a:spcBef>
              <a:spcAft>
                <a:spcPts val="0"/>
              </a:spcAft>
              <a:buNone/>
            </a:pPr>
            <a:r>
              <a:rPr lang="en" sz="2400">
                <a:solidFill>
                  <a:srgbClr val="CACACA"/>
                </a:solidFill>
                <a:latin typeface="Times New Roman"/>
                <a:ea typeface="Times New Roman"/>
                <a:cs typeface="Times New Roman"/>
                <a:sym typeface="Times New Roman"/>
              </a:rPr>
              <a:t>towards networking</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Top-down management</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Bureaucratic structures</a:t>
            </a:r>
            <a:endParaRPr sz="2400">
              <a:solidFill>
                <a:srgbClr val="CACACA"/>
              </a:solidFill>
              <a:latin typeface="Times New Roman"/>
              <a:ea typeface="Times New Roman"/>
              <a:cs typeface="Times New Roman"/>
              <a:sym typeface="Times New Roman"/>
            </a:endParaRPr>
          </a:p>
          <a:p>
            <a:pPr marL="0" lvl="0" indent="0" algn="l" rtl="0">
              <a:spcBef>
                <a:spcPts val="0"/>
              </a:spcBef>
              <a:spcAft>
                <a:spcPts val="0"/>
              </a:spcAft>
              <a:buNone/>
            </a:pPr>
            <a:endParaRPr/>
          </a:p>
          <a:p>
            <a:pPr marL="0" lvl="0" indent="0" algn="l" rtl="0">
              <a:spcBef>
                <a:spcPts val="1600"/>
              </a:spcBef>
              <a:spcAft>
                <a:spcPts val="0"/>
              </a:spcAft>
              <a:buNone/>
            </a:pPr>
            <a:endParaRPr/>
          </a:p>
          <a:p>
            <a:pPr marL="0" lvl="0" indent="0" algn="l" rtl="0">
              <a:spcBef>
                <a:spcPts val="1600"/>
              </a:spcBef>
              <a:spcAft>
                <a:spcPts val="0"/>
              </a:spcAft>
              <a:buNone/>
            </a:pPr>
            <a:r>
              <a:rPr lang="en" sz="1600">
                <a:solidFill>
                  <a:srgbClr val="C0791B"/>
                </a:solidFill>
                <a:latin typeface="Times New Roman"/>
                <a:ea typeface="Times New Roman"/>
                <a:cs typeface="Times New Roman"/>
                <a:sym typeface="Times New Roman"/>
              </a:rPr>
              <a:t>Sai Pavan Neerukonda (578084)</a:t>
            </a:r>
            <a:endParaRPr/>
          </a:p>
        </p:txBody>
      </p:sp>
      <p:pic>
        <p:nvPicPr>
          <p:cNvPr id="88" name="Google Shape;88;p17"/>
          <p:cNvPicPr preferRelativeResize="0"/>
          <p:nvPr/>
        </p:nvPicPr>
        <p:blipFill>
          <a:blip r:embed="rId3">
            <a:alphaModFix/>
          </a:blip>
          <a:stretch>
            <a:fillRect/>
          </a:stretch>
        </p:blipFill>
        <p:spPr>
          <a:xfrm>
            <a:off x="5540988" y="1152463"/>
            <a:ext cx="3000375" cy="2562225"/>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92"/>
        <p:cNvGrpSpPr/>
        <p:nvPr/>
      </p:nvGrpSpPr>
      <p:grpSpPr>
        <a:xfrm>
          <a:off x="0" y="0"/>
          <a:ext cx="0" cy="0"/>
          <a:chOff x="0" y="0"/>
          <a:chExt cx="0" cy="0"/>
        </a:xfrm>
      </p:grpSpPr>
      <p:sp>
        <p:nvSpPr>
          <p:cNvPr id="93" name="Google Shape;93;p18"/>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Organization Networking Structures</a:t>
            </a:r>
            <a:endParaRPr/>
          </a:p>
        </p:txBody>
      </p:sp>
      <p:sp>
        <p:nvSpPr>
          <p:cNvPr id="94" name="Google Shape;94;p18"/>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Sharing knowledge</a:t>
            </a: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sz="2400">
                <a:solidFill>
                  <a:srgbClr val="CACACA"/>
                </a:solidFill>
                <a:latin typeface="Times New Roman"/>
                <a:ea typeface="Times New Roman"/>
                <a:cs typeface="Times New Roman"/>
                <a:sym typeface="Times New Roman"/>
              </a:rPr>
              <a:t>Methods of sharing knowledge include;</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Group work</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Workshop</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Suggestion boxes</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Communication Corners</a:t>
            </a:r>
            <a:endParaRPr sz="2400">
              <a:solidFill>
                <a:srgbClr val="CACACA"/>
              </a:solidFill>
              <a:latin typeface="Times New Roman"/>
              <a:ea typeface="Times New Roman"/>
              <a:cs typeface="Times New Roman"/>
              <a:sym typeface="Times New Roman"/>
            </a:endParaRPr>
          </a:p>
          <a:p>
            <a:pPr marL="45720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spcBef>
                <a:spcPts val="600"/>
              </a:spcBef>
              <a:spcAft>
                <a:spcPts val="0"/>
              </a:spcAft>
              <a:buNone/>
            </a:pPr>
            <a:r>
              <a:rPr lang="en" sz="1600">
                <a:solidFill>
                  <a:srgbClr val="C0791B"/>
                </a:solidFill>
                <a:latin typeface="Times New Roman"/>
                <a:ea typeface="Times New Roman"/>
                <a:cs typeface="Times New Roman"/>
                <a:sym typeface="Times New Roman"/>
              </a:rPr>
              <a:t>Sai Pavan Neerukonda (578084)</a:t>
            </a:r>
            <a:endParaRPr sz="2400">
              <a:solidFill>
                <a:srgbClr val="CACACA"/>
              </a:solidFill>
              <a:latin typeface="Times New Roman"/>
              <a:ea typeface="Times New Roman"/>
              <a:cs typeface="Times New Roman"/>
              <a:sym typeface="Times New Roman"/>
            </a:endParaRPr>
          </a:p>
        </p:txBody>
      </p:sp>
      <p:pic>
        <p:nvPicPr>
          <p:cNvPr id="95" name="Google Shape;95;p18"/>
          <p:cNvPicPr preferRelativeResize="0"/>
          <p:nvPr/>
        </p:nvPicPr>
        <p:blipFill>
          <a:blip r:embed="rId3">
            <a:alphaModFix/>
          </a:blip>
          <a:stretch>
            <a:fillRect/>
          </a:stretch>
        </p:blipFill>
        <p:spPr>
          <a:xfrm>
            <a:off x="5799400" y="1184513"/>
            <a:ext cx="2990850" cy="2562225"/>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99"/>
        <p:cNvGrpSpPr/>
        <p:nvPr/>
      </p:nvGrpSpPr>
      <p:grpSpPr>
        <a:xfrm>
          <a:off x="0" y="0"/>
          <a:ext cx="0" cy="0"/>
          <a:chOff x="0" y="0"/>
          <a:chExt cx="0" cy="0"/>
        </a:xfrm>
      </p:grpSpPr>
      <p:sp>
        <p:nvSpPr>
          <p:cNvPr id="100" name="Google Shape;100;p19"/>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Knowledge Valuation</a:t>
            </a:r>
            <a:endParaRPr/>
          </a:p>
        </p:txBody>
      </p:sp>
      <p:sp>
        <p:nvSpPr>
          <p:cNvPr id="101" name="Google Shape;101;p19"/>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Outsider knowledge valuation connects individuals external dynamics.</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Organizations use not-invented here (NIH) syndrome to access the value of externally sourced knowledge.</a:t>
            </a: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r>
              <a:rPr lang="en" sz="2400">
                <a:solidFill>
                  <a:srgbClr val="CACACA"/>
                </a:solidFill>
                <a:latin typeface="Times New Roman"/>
                <a:ea typeface="Times New Roman"/>
                <a:cs typeface="Times New Roman"/>
                <a:sym typeface="Times New Roman"/>
              </a:rPr>
              <a:t>Knowledge valuation effects;</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External networks</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Organizational performance</a:t>
            </a:r>
            <a:endParaRPr sz="2400">
              <a:solidFill>
                <a:srgbClr val="CACACA"/>
              </a:solidFill>
              <a:latin typeface="Times New Roman"/>
              <a:ea typeface="Times New Roman"/>
              <a:cs typeface="Times New Roman"/>
              <a:sym typeface="Times New Roman"/>
            </a:endParaRPr>
          </a:p>
          <a:p>
            <a:pPr marL="0" lvl="0" indent="0" algn="l" rtl="0">
              <a:spcBef>
                <a:spcPts val="600"/>
              </a:spcBef>
              <a:spcAft>
                <a:spcPts val="0"/>
              </a:spcAft>
              <a:buNone/>
            </a:pPr>
            <a:r>
              <a:rPr lang="en" sz="1600">
                <a:solidFill>
                  <a:srgbClr val="C0791B"/>
                </a:solidFill>
                <a:latin typeface="Times New Roman"/>
                <a:ea typeface="Times New Roman"/>
                <a:cs typeface="Times New Roman"/>
                <a:sym typeface="Times New Roman"/>
              </a:rPr>
              <a:t>Keerthi Sambavu (586306)</a:t>
            </a:r>
            <a:endParaRPr sz="80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05"/>
        <p:cNvGrpSpPr/>
        <p:nvPr/>
      </p:nvGrpSpPr>
      <p:grpSpPr>
        <a:xfrm>
          <a:off x="0" y="0"/>
          <a:ext cx="0" cy="0"/>
          <a:chOff x="0" y="0"/>
          <a:chExt cx="0" cy="0"/>
        </a:xfrm>
      </p:grpSpPr>
      <p:sp>
        <p:nvSpPr>
          <p:cNvPr id="106" name="Google Shape;106;p20"/>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Social Capital</a:t>
            </a:r>
            <a:endParaRPr/>
          </a:p>
        </p:txBody>
      </p:sp>
      <p:sp>
        <p:nvSpPr>
          <p:cNvPr id="107" name="Google Shape;107;p20"/>
          <p:cNvSpPr txBox="1">
            <a:spLocks noGrp="1"/>
          </p:cNvSpPr>
          <p:nvPr>
            <p:ph type="body" idx="1"/>
          </p:nvPr>
        </p:nvSpPr>
        <p:spPr>
          <a:xfrm>
            <a:off x="311700" y="1152475"/>
            <a:ext cx="8520600" cy="3750600"/>
          </a:xfrm>
          <a:prstGeom prst="rect">
            <a:avLst/>
          </a:prstGeom>
        </p:spPr>
        <p:txBody>
          <a:bodyPr spcFirstLastPara="1" wrap="square" lIns="91425" tIns="91425" rIns="91425" bIns="91425" anchor="t" anchorCtr="0">
            <a:noAutofit/>
          </a:bodyPr>
          <a:lstStyle/>
          <a:p>
            <a:pPr marL="0" lvl="0" indent="0" algn="l" rtl="0">
              <a:spcBef>
                <a:spcPts val="600"/>
              </a:spcBef>
              <a:spcAft>
                <a:spcPts val="0"/>
              </a:spcAft>
              <a:buNone/>
            </a:pPr>
            <a:endParaRPr sz="1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endParaRPr sz="1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endParaRPr sz="1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endParaRPr sz="1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endParaRPr sz="1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endParaRPr sz="1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endParaRPr sz="1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endParaRPr sz="1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endParaRPr sz="1600">
              <a:solidFill>
                <a:srgbClr val="C0791B"/>
              </a:solidFill>
              <a:latin typeface="Times New Roman"/>
              <a:ea typeface="Times New Roman"/>
              <a:cs typeface="Times New Roman"/>
              <a:sym typeface="Times New Roman"/>
            </a:endParaRPr>
          </a:p>
          <a:p>
            <a:pPr marL="0" lvl="0" indent="0" algn="l" rtl="0">
              <a:spcBef>
                <a:spcPts val="600"/>
              </a:spcBef>
              <a:spcAft>
                <a:spcPts val="0"/>
              </a:spcAft>
              <a:buNone/>
            </a:pPr>
            <a:r>
              <a:rPr lang="en" sz="1600">
                <a:solidFill>
                  <a:srgbClr val="C0791B"/>
                </a:solidFill>
                <a:latin typeface="Times New Roman"/>
                <a:ea typeface="Times New Roman"/>
                <a:cs typeface="Times New Roman"/>
                <a:sym typeface="Times New Roman"/>
              </a:rPr>
              <a:t>Keerthi Sambavu (586306)</a:t>
            </a:r>
            <a:endParaRPr/>
          </a:p>
        </p:txBody>
      </p:sp>
      <p:pic>
        <p:nvPicPr>
          <p:cNvPr id="108" name="Google Shape;108;p20"/>
          <p:cNvPicPr preferRelativeResize="0"/>
          <p:nvPr/>
        </p:nvPicPr>
        <p:blipFill>
          <a:blip r:embed="rId3">
            <a:alphaModFix/>
          </a:blip>
          <a:stretch>
            <a:fillRect/>
          </a:stretch>
        </p:blipFill>
        <p:spPr>
          <a:xfrm>
            <a:off x="765050" y="1014400"/>
            <a:ext cx="6496050" cy="3114675"/>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12"/>
        <p:cNvGrpSpPr/>
        <p:nvPr/>
      </p:nvGrpSpPr>
      <p:grpSpPr>
        <a:xfrm>
          <a:off x="0" y="0"/>
          <a:ext cx="0" cy="0"/>
          <a:chOff x="0" y="0"/>
          <a:chExt cx="0" cy="0"/>
        </a:xfrm>
      </p:grpSpPr>
      <p:sp>
        <p:nvSpPr>
          <p:cNvPr id="113" name="Google Shape;113;p21"/>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Team Social Capital</a:t>
            </a:r>
            <a:endParaRPr/>
          </a:p>
        </p:txBody>
      </p:sp>
      <p:sp>
        <p:nvSpPr>
          <p:cNvPr id="114" name="Google Shape;114;p21"/>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42900" algn="l" rtl="0">
              <a:lnSpc>
                <a:spcPct val="115000"/>
              </a:lnSpc>
              <a:spcBef>
                <a:spcPts val="0"/>
              </a:spcBef>
              <a:spcAft>
                <a:spcPts val="0"/>
              </a:spcAft>
              <a:buClr>
                <a:srgbClr val="CACACA"/>
              </a:buClr>
              <a:buSzPts val="1800"/>
              <a:buChar char="●"/>
            </a:pPr>
            <a:r>
              <a:rPr lang="en" sz="2200">
                <a:solidFill>
                  <a:srgbClr val="CACACA"/>
                </a:solidFill>
                <a:latin typeface="Times New Roman"/>
                <a:ea typeface="Times New Roman"/>
                <a:cs typeface="Times New Roman"/>
                <a:sym typeface="Times New Roman"/>
              </a:rPr>
              <a:t>Benefits of Team social capital:</a:t>
            </a:r>
            <a:endParaRPr sz="1400">
              <a:solidFill>
                <a:srgbClr val="CACACA"/>
              </a:solidFill>
            </a:endParaRPr>
          </a:p>
          <a:p>
            <a:pPr marL="457200" lvl="0" indent="-342900" algn="l" rtl="0">
              <a:lnSpc>
                <a:spcPct val="115000"/>
              </a:lnSpc>
              <a:spcBef>
                <a:spcPts val="0"/>
              </a:spcBef>
              <a:spcAft>
                <a:spcPts val="0"/>
              </a:spcAft>
              <a:buClr>
                <a:srgbClr val="CACACA"/>
              </a:buClr>
              <a:buSzPts val="1800"/>
              <a:buChar char="●"/>
            </a:pPr>
            <a:r>
              <a:rPr lang="en" sz="2200">
                <a:solidFill>
                  <a:srgbClr val="CACACA"/>
                </a:solidFill>
                <a:latin typeface="Times New Roman"/>
                <a:ea typeface="Times New Roman"/>
                <a:cs typeface="Times New Roman"/>
                <a:sym typeface="Times New Roman"/>
              </a:rPr>
              <a:t>Improved team performance</a:t>
            </a:r>
            <a:endParaRPr sz="22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200">
                <a:solidFill>
                  <a:srgbClr val="CACACA"/>
                </a:solidFill>
                <a:latin typeface="Times New Roman"/>
                <a:ea typeface="Times New Roman"/>
                <a:cs typeface="Times New Roman"/>
                <a:sym typeface="Times New Roman"/>
              </a:rPr>
              <a:t>Increased group’s internal cohesiveness</a:t>
            </a:r>
            <a:endParaRPr sz="22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200">
                <a:solidFill>
                  <a:srgbClr val="CACACA"/>
                </a:solidFill>
                <a:latin typeface="Times New Roman"/>
                <a:ea typeface="Times New Roman"/>
                <a:cs typeface="Times New Roman"/>
                <a:sym typeface="Times New Roman"/>
              </a:rPr>
              <a:t>Strengthening social relationships</a:t>
            </a:r>
            <a:endParaRPr sz="22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2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2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200">
              <a:solidFill>
                <a:srgbClr val="CACACA"/>
              </a:solidFill>
              <a:latin typeface="Times New Roman"/>
              <a:ea typeface="Times New Roman"/>
              <a:cs typeface="Times New Roman"/>
              <a:sym typeface="Times New Roman"/>
            </a:endParaRPr>
          </a:p>
          <a:p>
            <a:pPr marL="0" lvl="0" indent="0" algn="l" rtl="0">
              <a:spcBef>
                <a:spcPts val="600"/>
              </a:spcBef>
              <a:spcAft>
                <a:spcPts val="0"/>
              </a:spcAft>
              <a:buNone/>
            </a:pPr>
            <a:r>
              <a:rPr lang="en" sz="1600">
                <a:solidFill>
                  <a:srgbClr val="C0791B"/>
                </a:solidFill>
                <a:latin typeface="Times New Roman"/>
                <a:ea typeface="Times New Roman"/>
                <a:cs typeface="Times New Roman"/>
                <a:sym typeface="Times New Roman"/>
              </a:rPr>
              <a:t>Keerthi Sambavu (586306)</a:t>
            </a:r>
            <a:endParaRPr/>
          </a:p>
        </p:txBody>
      </p:sp>
      <p:pic>
        <p:nvPicPr>
          <p:cNvPr id="115" name="Google Shape;115;p21"/>
          <p:cNvPicPr preferRelativeResize="0"/>
          <p:nvPr/>
        </p:nvPicPr>
        <p:blipFill>
          <a:blip r:embed="rId3">
            <a:alphaModFix/>
          </a:blip>
          <a:stretch>
            <a:fillRect/>
          </a:stretch>
        </p:blipFill>
        <p:spPr>
          <a:xfrm>
            <a:off x="5324908" y="1152475"/>
            <a:ext cx="3176317" cy="2972225"/>
          </a:xfrm>
          <a:prstGeom prst="rect">
            <a:avLst/>
          </a:prstGeom>
          <a:noFill/>
          <a:ln>
            <a:noFill/>
          </a:ln>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19"/>
        <p:cNvGrpSpPr/>
        <p:nvPr/>
      </p:nvGrpSpPr>
      <p:grpSpPr>
        <a:xfrm>
          <a:off x="0" y="0"/>
          <a:ext cx="0" cy="0"/>
          <a:chOff x="0" y="0"/>
          <a:chExt cx="0" cy="0"/>
        </a:xfrm>
      </p:grpSpPr>
      <p:sp>
        <p:nvSpPr>
          <p:cNvPr id="120" name="Google Shape;120;p22"/>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Friendship Ties</a:t>
            </a:r>
            <a:endParaRPr/>
          </a:p>
        </p:txBody>
      </p:sp>
      <p:sp>
        <p:nvSpPr>
          <p:cNvPr id="121" name="Google Shape;121;p22"/>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sz="2400">
                <a:solidFill>
                  <a:srgbClr val="CACACA"/>
                </a:solidFill>
                <a:latin typeface="Times New Roman"/>
                <a:ea typeface="Times New Roman"/>
                <a:cs typeface="Times New Roman"/>
                <a:sym typeface="Times New Roman"/>
              </a:rPr>
              <a:t>The role of friendship ties </a:t>
            </a:r>
            <a:br>
              <a:rPr lang="en" sz="2400">
                <a:solidFill>
                  <a:srgbClr val="CACACA"/>
                </a:solidFill>
                <a:latin typeface="Times New Roman"/>
                <a:ea typeface="Times New Roman"/>
                <a:cs typeface="Times New Roman"/>
                <a:sym typeface="Times New Roman"/>
              </a:rPr>
            </a:br>
            <a:r>
              <a:rPr lang="en" sz="2400">
                <a:solidFill>
                  <a:srgbClr val="CACACA"/>
                </a:solidFill>
                <a:latin typeface="Times New Roman"/>
                <a:ea typeface="Times New Roman"/>
                <a:cs typeface="Times New Roman"/>
                <a:sym typeface="Times New Roman"/>
              </a:rPr>
              <a:t>in social capitalism are;</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Promotes performance</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Promotes information sharing</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Acceptance of ideas</a:t>
            </a: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spcBef>
                <a:spcPts val="600"/>
              </a:spcBef>
              <a:spcAft>
                <a:spcPts val="0"/>
              </a:spcAft>
              <a:buNone/>
            </a:pPr>
            <a:r>
              <a:rPr lang="en" sz="1600">
                <a:solidFill>
                  <a:srgbClr val="C0791B"/>
                </a:solidFill>
                <a:latin typeface="Times New Roman"/>
                <a:ea typeface="Times New Roman"/>
                <a:cs typeface="Times New Roman"/>
                <a:sym typeface="Times New Roman"/>
              </a:rPr>
              <a:t>Keerthi Sambavu (586306)</a:t>
            </a:r>
            <a:endParaRPr sz="2400">
              <a:solidFill>
                <a:srgbClr val="CACACA"/>
              </a:solidFill>
              <a:latin typeface="Times New Roman"/>
              <a:ea typeface="Times New Roman"/>
              <a:cs typeface="Times New Roman"/>
              <a:sym typeface="Times New Roman"/>
            </a:endParaRPr>
          </a:p>
          <a:p>
            <a:pPr marL="0" lvl="0" indent="0" algn="l" rtl="0">
              <a:spcBef>
                <a:spcPts val="0"/>
              </a:spcBef>
              <a:spcAft>
                <a:spcPts val="1600"/>
              </a:spcAft>
              <a:buNone/>
            </a:pPr>
            <a:endParaRPr/>
          </a:p>
        </p:txBody>
      </p:sp>
      <p:pic>
        <p:nvPicPr>
          <p:cNvPr id="122" name="Google Shape;122;p22"/>
          <p:cNvPicPr preferRelativeResize="0"/>
          <p:nvPr/>
        </p:nvPicPr>
        <p:blipFill>
          <a:blip r:embed="rId3">
            <a:alphaModFix/>
          </a:blip>
          <a:stretch>
            <a:fillRect/>
          </a:stretch>
        </p:blipFill>
        <p:spPr>
          <a:xfrm>
            <a:off x="5184925" y="1340163"/>
            <a:ext cx="2990850" cy="2562225"/>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26"/>
        <p:cNvGrpSpPr/>
        <p:nvPr/>
      </p:nvGrpSpPr>
      <p:grpSpPr>
        <a:xfrm>
          <a:off x="0" y="0"/>
          <a:ext cx="0" cy="0"/>
          <a:chOff x="0" y="0"/>
          <a:chExt cx="0" cy="0"/>
        </a:xfrm>
      </p:grpSpPr>
      <p:sp>
        <p:nvSpPr>
          <p:cNvPr id="127" name="Google Shape;127;p23"/>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Trust and Advice Ties</a:t>
            </a:r>
            <a:endParaRPr/>
          </a:p>
        </p:txBody>
      </p:sp>
      <p:sp>
        <p:nvSpPr>
          <p:cNvPr id="128" name="Google Shape;128;p23"/>
          <p:cNvSpPr txBox="1">
            <a:spLocks noGrp="1"/>
          </p:cNvSpPr>
          <p:nvPr>
            <p:ph type="body" idx="1"/>
          </p:nvPr>
        </p:nvSpPr>
        <p:spPr>
          <a:xfrm>
            <a:off x="311700" y="1152475"/>
            <a:ext cx="8520600" cy="3792900"/>
          </a:xfrm>
          <a:prstGeom prst="rect">
            <a:avLst/>
          </a:prstGeom>
        </p:spPr>
        <p:txBody>
          <a:bodyPr spcFirstLastPara="1" wrap="square" lIns="91425" tIns="91425" rIns="91425" bIns="91425" anchor="t" anchorCtr="0">
            <a:noAutofit/>
          </a:bodyPr>
          <a:lstStyle/>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l" rtl="0">
              <a:spcBef>
                <a:spcPts val="600"/>
              </a:spcBef>
              <a:spcAft>
                <a:spcPts val="0"/>
              </a:spcAft>
              <a:buClr>
                <a:srgbClr val="C0791B"/>
              </a:buClr>
              <a:buSzPts val="1100"/>
              <a:buFont typeface="Arial"/>
              <a:buNone/>
            </a:pPr>
            <a:r>
              <a:rPr lang="en" sz="1600">
                <a:solidFill>
                  <a:srgbClr val="C0791B"/>
                </a:solidFill>
                <a:latin typeface="Times New Roman"/>
                <a:ea typeface="Times New Roman"/>
                <a:cs typeface="Times New Roman"/>
                <a:sym typeface="Times New Roman"/>
              </a:rPr>
              <a:t>Rakesh Chanamolu (589269)</a:t>
            </a:r>
            <a:endParaRPr sz="800"/>
          </a:p>
        </p:txBody>
      </p:sp>
      <p:pic>
        <p:nvPicPr>
          <p:cNvPr id="129" name="Google Shape;129;p23"/>
          <p:cNvPicPr preferRelativeResize="0"/>
          <p:nvPr/>
        </p:nvPicPr>
        <p:blipFill>
          <a:blip r:embed="rId3">
            <a:alphaModFix/>
          </a:blip>
          <a:stretch>
            <a:fillRect/>
          </a:stretch>
        </p:blipFill>
        <p:spPr>
          <a:xfrm>
            <a:off x="1614600" y="1767800"/>
            <a:ext cx="6381750" cy="2562225"/>
          </a:xfrm>
          <a:prstGeom prst="rect">
            <a:avLst/>
          </a:prstGeom>
          <a:noFill/>
          <a:ln>
            <a:noFill/>
          </a:ln>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33"/>
        <p:cNvGrpSpPr/>
        <p:nvPr/>
      </p:nvGrpSpPr>
      <p:grpSpPr>
        <a:xfrm>
          <a:off x="0" y="0"/>
          <a:ext cx="0" cy="0"/>
          <a:chOff x="0" y="0"/>
          <a:chExt cx="0" cy="0"/>
        </a:xfrm>
      </p:grpSpPr>
      <p:sp>
        <p:nvSpPr>
          <p:cNvPr id="134" name="Google Shape;134;p24"/>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latin typeface="Times New Roman"/>
                <a:ea typeface="Times New Roman"/>
                <a:cs typeface="Times New Roman"/>
                <a:sym typeface="Times New Roman"/>
              </a:rPr>
              <a:t>Leadership Ties</a:t>
            </a:r>
            <a:endParaRPr/>
          </a:p>
        </p:txBody>
      </p:sp>
      <p:sp>
        <p:nvSpPr>
          <p:cNvPr id="135" name="Google Shape;135;p24"/>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sz="2400">
                <a:solidFill>
                  <a:srgbClr val="CACACA"/>
                </a:solidFill>
                <a:latin typeface="Times New Roman"/>
                <a:ea typeface="Times New Roman"/>
                <a:cs typeface="Times New Roman"/>
                <a:sym typeface="Times New Roman"/>
              </a:rPr>
              <a:t>Roles of leadership ties in promoting social capital;</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Relating</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Scouting</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Persuading</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Empowering</a:t>
            </a: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spcBef>
                <a:spcPts val="600"/>
              </a:spcBef>
              <a:spcAft>
                <a:spcPts val="0"/>
              </a:spcAft>
              <a:buClr>
                <a:srgbClr val="C0791B"/>
              </a:buClr>
              <a:buSzPts val="1100"/>
              <a:buFont typeface="Arial"/>
              <a:buNone/>
            </a:pPr>
            <a:r>
              <a:rPr lang="en" sz="1600">
                <a:solidFill>
                  <a:srgbClr val="C0791B"/>
                </a:solidFill>
                <a:latin typeface="Times New Roman"/>
                <a:ea typeface="Times New Roman"/>
                <a:cs typeface="Times New Roman"/>
                <a:sym typeface="Times New Roman"/>
              </a:rPr>
              <a:t>Rakesh Chanamolu (589269)</a:t>
            </a:r>
            <a:endParaRPr sz="1400">
              <a:solidFill>
                <a:srgbClr val="CACACA"/>
              </a:solidFill>
              <a:latin typeface="Times New Roman"/>
              <a:ea typeface="Times New Roman"/>
              <a:cs typeface="Times New Roman"/>
              <a:sym typeface="Times New Roman"/>
            </a:endParaRPr>
          </a:p>
          <a:p>
            <a:pPr marL="0" lvl="0" indent="0" algn="l" rtl="0">
              <a:spcBef>
                <a:spcPts val="0"/>
              </a:spcBef>
              <a:spcAft>
                <a:spcPts val="1600"/>
              </a:spcAft>
              <a:buNone/>
            </a:pPr>
            <a:endParaRPr/>
          </a:p>
        </p:txBody>
      </p:sp>
      <p:pic>
        <p:nvPicPr>
          <p:cNvPr id="136" name="Google Shape;136;p24"/>
          <p:cNvPicPr preferRelativeResize="0"/>
          <p:nvPr/>
        </p:nvPicPr>
        <p:blipFill>
          <a:blip r:embed="rId3">
            <a:alphaModFix/>
          </a:blip>
          <a:stretch>
            <a:fillRect/>
          </a:stretch>
        </p:blipFill>
        <p:spPr>
          <a:xfrm>
            <a:off x="5312275" y="1743413"/>
            <a:ext cx="2990850" cy="2562225"/>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40"/>
        <p:cNvGrpSpPr/>
        <p:nvPr/>
      </p:nvGrpSpPr>
      <p:grpSpPr>
        <a:xfrm>
          <a:off x="0" y="0"/>
          <a:ext cx="0" cy="0"/>
          <a:chOff x="0" y="0"/>
          <a:chExt cx="0" cy="0"/>
        </a:xfrm>
      </p:grpSpPr>
      <p:sp>
        <p:nvSpPr>
          <p:cNvPr id="141" name="Google Shape;141;p25"/>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latin typeface="Times New Roman"/>
                <a:ea typeface="Times New Roman"/>
                <a:cs typeface="Times New Roman"/>
                <a:sym typeface="Times New Roman"/>
              </a:rPr>
              <a:t>Increasing Social capital</a:t>
            </a:r>
            <a:endParaRPr/>
          </a:p>
        </p:txBody>
      </p:sp>
      <p:sp>
        <p:nvSpPr>
          <p:cNvPr id="142" name="Google Shape;142;p25"/>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Network proactivity</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Strategic planning</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Network diversification</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Social media networking efforts.</a:t>
            </a: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spcBef>
                <a:spcPts val="600"/>
              </a:spcBef>
              <a:spcAft>
                <a:spcPts val="0"/>
              </a:spcAft>
              <a:buClr>
                <a:srgbClr val="C0791B"/>
              </a:buClr>
              <a:buSzPts val="1100"/>
              <a:buFont typeface="Arial"/>
              <a:buNone/>
            </a:pPr>
            <a:r>
              <a:rPr lang="en" sz="1600">
                <a:solidFill>
                  <a:srgbClr val="C0791B"/>
                </a:solidFill>
                <a:latin typeface="Times New Roman"/>
                <a:ea typeface="Times New Roman"/>
                <a:cs typeface="Times New Roman"/>
                <a:sym typeface="Times New Roman"/>
              </a:rPr>
              <a:t>Rakesh Chanamolu (589269)</a:t>
            </a:r>
            <a:endParaRPr sz="1600">
              <a:solidFill>
                <a:srgbClr val="CACACA"/>
              </a:solidFill>
              <a:latin typeface="Times New Roman"/>
              <a:ea typeface="Times New Roman"/>
              <a:cs typeface="Times New Roman"/>
              <a:sym typeface="Times New Roman"/>
            </a:endParaRPr>
          </a:p>
          <a:p>
            <a:pPr marL="0" lvl="0" indent="0" algn="l" rtl="0">
              <a:spcBef>
                <a:spcPts val="0"/>
              </a:spcBef>
              <a:spcAft>
                <a:spcPts val="1600"/>
              </a:spcAft>
              <a:buNone/>
            </a:pPr>
            <a:endParaRPr/>
          </a:p>
        </p:txBody>
      </p:sp>
      <p:pic>
        <p:nvPicPr>
          <p:cNvPr id="143" name="Google Shape;143;p25"/>
          <p:cNvPicPr preferRelativeResize="0"/>
          <p:nvPr/>
        </p:nvPicPr>
        <p:blipFill>
          <a:blip r:embed="rId3">
            <a:alphaModFix/>
          </a:blip>
          <a:stretch>
            <a:fillRect/>
          </a:stretch>
        </p:blipFill>
        <p:spPr>
          <a:xfrm>
            <a:off x="4960838" y="1410913"/>
            <a:ext cx="3000375" cy="2562225"/>
          </a:xfrm>
          <a:prstGeom prst="rect">
            <a:avLst/>
          </a:prstGeom>
          <a:noFill/>
          <a:ln>
            <a:noFill/>
          </a:ln>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47"/>
        <p:cNvGrpSpPr/>
        <p:nvPr/>
      </p:nvGrpSpPr>
      <p:grpSpPr>
        <a:xfrm>
          <a:off x="0" y="0"/>
          <a:ext cx="0" cy="0"/>
          <a:chOff x="0" y="0"/>
          <a:chExt cx="0" cy="0"/>
        </a:xfrm>
      </p:grpSpPr>
      <p:sp>
        <p:nvSpPr>
          <p:cNvPr id="148" name="Google Shape;148;p26"/>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Management of Networking and social capital</a:t>
            </a:r>
            <a:endParaRPr/>
          </a:p>
        </p:txBody>
      </p:sp>
      <p:sp>
        <p:nvSpPr>
          <p:cNvPr id="149" name="Google Shape;149;p26"/>
          <p:cNvSpPr txBox="1">
            <a:spLocks noGrp="1"/>
          </p:cNvSpPr>
          <p:nvPr>
            <p:ph type="body" idx="1"/>
          </p:nvPr>
        </p:nvSpPr>
        <p:spPr>
          <a:xfrm>
            <a:off x="311700" y="1152475"/>
            <a:ext cx="8520600" cy="3644400"/>
          </a:xfrm>
          <a:prstGeom prst="rect">
            <a:avLst/>
          </a:prstGeom>
        </p:spPr>
        <p:txBody>
          <a:bodyPr spcFirstLastPara="1" wrap="square" lIns="91425" tIns="91425" rIns="91425" bIns="91425" anchor="t" anchorCtr="0">
            <a:noAutofit/>
          </a:bodyPr>
          <a:lstStyle/>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ctr" rtl="0">
              <a:spcBef>
                <a:spcPts val="600"/>
              </a:spcBef>
              <a:spcAft>
                <a:spcPts val="0"/>
              </a:spcAft>
              <a:buNone/>
            </a:pPr>
            <a:endParaRPr sz="2600">
              <a:solidFill>
                <a:srgbClr val="C0791B"/>
              </a:solidFill>
              <a:latin typeface="Times New Roman"/>
              <a:ea typeface="Times New Roman"/>
              <a:cs typeface="Times New Roman"/>
              <a:sym typeface="Times New Roman"/>
            </a:endParaRPr>
          </a:p>
          <a:p>
            <a:pPr marL="0" lvl="0" indent="0" algn="l" rtl="0">
              <a:spcBef>
                <a:spcPts val="600"/>
              </a:spcBef>
              <a:spcAft>
                <a:spcPts val="0"/>
              </a:spcAft>
              <a:buClr>
                <a:srgbClr val="C0791B"/>
              </a:buClr>
              <a:buSzPts val="1100"/>
              <a:buFont typeface="Arial"/>
              <a:buNone/>
            </a:pPr>
            <a:r>
              <a:rPr lang="en" sz="1600">
                <a:solidFill>
                  <a:srgbClr val="C0791B"/>
                </a:solidFill>
                <a:latin typeface="Times New Roman"/>
                <a:ea typeface="Times New Roman"/>
                <a:cs typeface="Times New Roman"/>
                <a:sym typeface="Times New Roman"/>
              </a:rPr>
              <a:t>Rakesh Chanamolu (589269)</a:t>
            </a:r>
            <a:endParaRPr sz="800"/>
          </a:p>
        </p:txBody>
      </p:sp>
      <p:pic>
        <p:nvPicPr>
          <p:cNvPr id="150" name="Google Shape;150;p26"/>
          <p:cNvPicPr preferRelativeResize="0"/>
          <p:nvPr/>
        </p:nvPicPr>
        <p:blipFill>
          <a:blip r:embed="rId3">
            <a:alphaModFix/>
          </a:blip>
          <a:stretch>
            <a:fillRect/>
          </a:stretch>
        </p:blipFill>
        <p:spPr>
          <a:xfrm>
            <a:off x="1097575" y="908288"/>
            <a:ext cx="6496050" cy="3114675"/>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54"/>
        <p:cNvGrpSpPr/>
        <p:nvPr/>
      </p:nvGrpSpPr>
      <p:grpSpPr>
        <a:xfrm>
          <a:off x="0" y="0"/>
          <a:ext cx="0" cy="0"/>
          <a:chOff x="0" y="0"/>
          <a:chExt cx="0" cy="0"/>
        </a:xfrm>
      </p:grpSpPr>
      <p:sp>
        <p:nvSpPr>
          <p:cNvPr id="155" name="Google Shape;155;p27"/>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latin typeface="Times New Roman"/>
                <a:ea typeface="Times New Roman"/>
                <a:cs typeface="Times New Roman"/>
                <a:sym typeface="Times New Roman"/>
              </a:rPr>
              <a:t>Summary</a:t>
            </a:r>
            <a:endParaRPr/>
          </a:p>
        </p:txBody>
      </p:sp>
      <p:sp>
        <p:nvSpPr>
          <p:cNvPr id="156" name="Google Shape;156;p27"/>
          <p:cNvSpPr txBox="1">
            <a:spLocks noGrp="1"/>
          </p:cNvSpPr>
          <p:nvPr>
            <p:ph type="body" idx="1"/>
          </p:nvPr>
        </p:nvSpPr>
        <p:spPr>
          <a:xfrm>
            <a:off x="311700" y="1152475"/>
            <a:ext cx="3820200" cy="35454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sz="2400">
                <a:solidFill>
                  <a:srgbClr val="CACACA"/>
                </a:solidFill>
                <a:latin typeface="Times New Roman"/>
                <a:ea typeface="Times New Roman"/>
                <a:cs typeface="Times New Roman"/>
                <a:sym typeface="Times New Roman"/>
              </a:rPr>
              <a:t>Networking</a:t>
            </a:r>
            <a:endParaRPr sz="1400">
              <a:solidFill>
                <a:srgbClr val="CACACA"/>
              </a:solidFill>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External team leadership</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Task work</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Team work</a:t>
            </a:r>
            <a:endParaRPr sz="2400">
              <a:solidFill>
                <a:srgbClr val="CACACA"/>
              </a:solidFill>
              <a:latin typeface="Times New Roman"/>
              <a:ea typeface="Times New Roman"/>
              <a:cs typeface="Times New Roman"/>
              <a:sym typeface="Times New Roman"/>
            </a:endParaRPr>
          </a:p>
          <a:p>
            <a:pPr marL="457200" lvl="0" indent="-342900" algn="l" rtl="0">
              <a:lnSpc>
                <a:spcPct val="115000"/>
              </a:lnSpc>
              <a:spcBef>
                <a:spcPts val="0"/>
              </a:spcBef>
              <a:spcAft>
                <a:spcPts val="0"/>
              </a:spcAft>
              <a:buClr>
                <a:srgbClr val="CACACA"/>
              </a:buClr>
              <a:buSzPts val="1800"/>
              <a:buChar char="●"/>
            </a:pPr>
            <a:r>
              <a:rPr lang="en" sz="2400">
                <a:solidFill>
                  <a:srgbClr val="CACACA"/>
                </a:solidFill>
                <a:latin typeface="Times New Roman"/>
                <a:ea typeface="Times New Roman"/>
                <a:cs typeface="Times New Roman"/>
                <a:sym typeface="Times New Roman"/>
              </a:rPr>
              <a:t>Organizational networks knowledge valuation</a:t>
            </a:r>
            <a:endParaRPr sz="2400">
              <a:solidFill>
                <a:srgbClr val="CACACA"/>
              </a:solidFill>
              <a:latin typeface="Times New Roman"/>
              <a:ea typeface="Times New Roman"/>
              <a:cs typeface="Times New Roman"/>
              <a:sym typeface="Times New Roman"/>
            </a:endParaRPr>
          </a:p>
          <a:p>
            <a:pPr marL="0" lvl="0" indent="0" algn="l" rtl="0">
              <a:lnSpc>
                <a:spcPct val="115000"/>
              </a:lnSpc>
              <a:spcBef>
                <a:spcPts val="0"/>
              </a:spcBef>
              <a:spcAft>
                <a:spcPts val="0"/>
              </a:spcAft>
              <a:buNone/>
            </a:pPr>
            <a:endParaRPr sz="2400">
              <a:solidFill>
                <a:srgbClr val="CACACA"/>
              </a:solidFill>
              <a:latin typeface="Times New Roman"/>
              <a:ea typeface="Times New Roman"/>
              <a:cs typeface="Times New Roman"/>
              <a:sym typeface="Times New Roman"/>
            </a:endParaRPr>
          </a:p>
          <a:p>
            <a:pPr marL="0" lvl="0" indent="0" algn="l" rtl="0">
              <a:spcBef>
                <a:spcPts val="600"/>
              </a:spcBef>
              <a:spcAft>
                <a:spcPts val="0"/>
              </a:spcAft>
              <a:buNone/>
            </a:pPr>
            <a:r>
              <a:rPr lang="en" sz="1600">
                <a:solidFill>
                  <a:srgbClr val="C0791B"/>
                </a:solidFill>
                <a:latin typeface="Times New Roman"/>
                <a:ea typeface="Times New Roman"/>
                <a:cs typeface="Times New Roman"/>
                <a:sym typeface="Times New Roman"/>
              </a:rPr>
              <a:t>Rakesh Chanamolu (589269)</a:t>
            </a:r>
            <a:endParaRPr/>
          </a:p>
        </p:txBody>
      </p:sp>
      <p:sp>
        <p:nvSpPr>
          <p:cNvPr id="157" name="Google Shape;157;p27"/>
          <p:cNvSpPr txBox="1"/>
          <p:nvPr/>
        </p:nvSpPr>
        <p:spPr>
          <a:xfrm>
            <a:off x="4542150" y="1046025"/>
            <a:ext cx="3891300" cy="3206100"/>
          </a:xfrm>
          <a:prstGeom prst="rect">
            <a:avLst/>
          </a:prstGeom>
          <a:noFill/>
          <a:ln>
            <a:noFill/>
          </a:ln>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 sz="2400">
                <a:solidFill>
                  <a:srgbClr val="CACACA"/>
                </a:solidFill>
                <a:latin typeface="Times New Roman"/>
                <a:ea typeface="Times New Roman"/>
                <a:cs typeface="Times New Roman"/>
                <a:sym typeface="Times New Roman"/>
              </a:rPr>
              <a:t>Social capital</a:t>
            </a:r>
            <a:endParaRPr>
              <a:solidFill>
                <a:srgbClr val="CACACA"/>
              </a:solidFill>
              <a:latin typeface="Average"/>
              <a:ea typeface="Average"/>
              <a:cs typeface="Average"/>
              <a:sym typeface="Average"/>
            </a:endParaRPr>
          </a:p>
          <a:p>
            <a:pPr marL="457200" lvl="0" indent="-317500" algn="l" rtl="0">
              <a:lnSpc>
                <a:spcPct val="115000"/>
              </a:lnSpc>
              <a:spcBef>
                <a:spcPts val="0"/>
              </a:spcBef>
              <a:spcAft>
                <a:spcPts val="0"/>
              </a:spcAft>
              <a:buClr>
                <a:srgbClr val="CACACA"/>
              </a:buClr>
              <a:buSzPts val="1400"/>
              <a:buChar char="●"/>
            </a:pPr>
            <a:r>
              <a:rPr lang="en" sz="2400">
                <a:solidFill>
                  <a:srgbClr val="CACACA"/>
                </a:solidFill>
                <a:latin typeface="Times New Roman"/>
                <a:ea typeface="Times New Roman"/>
                <a:cs typeface="Times New Roman"/>
                <a:sym typeface="Times New Roman"/>
              </a:rPr>
              <a:t>Friendship ties</a:t>
            </a:r>
            <a:endParaRPr sz="2400">
              <a:solidFill>
                <a:srgbClr val="CACACA"/>
              </a:solidFill>
              <a:latin typeface="Times New Roman"/>
              <a:ea typeface="Times New Roman"/>
              <a:cs typeface="Times New Roman"/>
              <a:sym typeface="Times New Roman"/>
            </a:endParaRPr>
          </a:p>
          <a:p>
            <a:pPr marL="457200" lvl="0" indent="-317500" algn="l" rtl="0">
              <a:lnSpc>
                <a:spcPct val="115000"/>
              </a:lnSpc>
              <a:spcBef>
                <a:spcPts val="0"/>
              </a:spcBef>
              <a:spcAft>
                <a:spcPts val="0"/>
              </a:spcAft>
              <a:buClr>
                <a:srgbClr val="CACACA"/>
              </a:buClr>
              <a:buSzPts val="1400"/>
              <a:buChar char="●"/>
            </a:pPr>
            <a:r>
              <a:rPr lang="en" sz="2400">
                <a:solidFill>
                  <a:srgbClr val="CACACA"/>
                </a:solidFill>
                <a:latin typeface="Times New Roman"/>
                <a:ea typeface="Times New Roman"/>
                <a:cs typeface="Times New Roman"/>
                <a:sym typeface="Times New Roman"/>
              </a:rPr>
              <a:t>Leadership ties</a:t>
            </a:r>
            <a:endParaRPr sz="2400">
              <a:solidFill>
                <a:srgbClr val="CACACA"/>
              </a:solidFill>
              <a:latin typeface="Times New Roman"/>
              <a:ea typeface="Times New Roman"/>
              <a:cs typeface="Times New Roman"/>
              <a:sym typeface="Times New Roman"/>
            </a:endParaRPr>
          </a:p>
          <a:p>
            <a:pPr marL="457200" lvl="0" indent="-317500" algn="l" rtl="0">
              <a:lnSpc>
                <a:spcPct val="115000"/>
              </a:lnSpc>
              <a:spcBef>
                <a:spcPts val="0"/>
              </a:spcBef>
              <a:spcAft>
                <a:spcPts val="0"/>
              </a:spcAft>
              <a:buClr>
                <a:srgbClr val="CACACA"/>
              </a:buClr>
              <a:buSzPts val="1400"/>
              <a:buChar char="●"/>
            </a:pPr>
            <a:r>
              <a:rPr lang="en" sz="2400">
                <a:solidFill>
                  <a:srgbClr val="CACACA"/>
                </a:solidFill>
                <a:latin typeface="Times New Roman"/>
                <a:ea typeface="Times New Roman"/>
                <a:cs typeface="Times New Roman"/>
                <a:sym typeface="Times New Roman"/>
              </a:rPr>
              <a:t>Expansion of social capital</a:t>
            </a:r>
            <a:endParaRPr sz="2400">
              <a:solidFill>
                <a:srgbClr val="CACACA"/>
              </a:solidFill>
              <a:latin typeface="Times New Roman"/>
              <a:ea typeface="Times New Roman"/>
              <a:cs typeface="Times New Roman"/>
              <a:sym typeface="Times New Roman"/>
            </a:endParaRPr>
          </a:p>
          <a:p>
            <a:pPr marL="457200" lvl="0" indent="-317500" algn="l" rtl="0">
              <a:lnSpc>
                <a:spcPct val="115000"/>
              </a:lnSpc>
              <a:spcBef>
                <a:spcPts val="0"/>
              </a:spcBef>
              <a:spcAft>
                <a:spcPts val="0"/>
              </a:spcAft>
              <a:buClr>
                <a:srgbClr val="CACACA"/>
              </a:buClr>
              <a:buSzPts val="1400"/>
              <a:buChar char="●"/>
            </a:pPr>
            <a:r>
              <a:rPr lang="en" sz="2400">
                <a:solidFill>
                  <a:srgbClr val="CACACA"/>
                </a:solidFill>
                <a:latin typeface="Times New Roman"/>
                <a:ea typeface="Times New Roman"/>
                <a:cs typeface="Times New Roman"/>
                <a:sym typeface="Times New Roman"/>
              </a:rPr>
              <a:t>Management of networks and social capital </a:t>
            </a:r>
            <a:endParaRPr sz="2400">
              <a:solidFill>
                <a:srgbClr val="CACACA"/>
              </a:solidFill>
              <a:latin typeface="Times New Roman"/>
              <a:ea typeface="Times New Roman"/>
              <a:cs typeface="Times New Roman"/>
              <a:sym typeface="Times New Roman"/>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61"/>
        <p:cNvGrpSpPr/>
        <p:nvPr/>
      </p:nvGrpSpPr>
      <p:grpSpPr>
        <a:xfrm>
          <a:off x="0" y="0"/>
          <a:ext cx="0" cy="0"/>
          <a:chOff x="0" y="0"/>
          <a:chExt cx="0" cy="0"/>
        </a:xfrm>
      </p:grpSpPr>
      <p:sp>
        <p:nvSpPr>
          <p:cNvPr id="162" name="Google Shape;162;p28"/>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Learning Outcomes: Social Capital and Networking </a:t>
            </a:r>
            <a:endParaRPr/>
          </a:p>
        </p:txBody>
      </p:sp>
      <p:sp>
        <p:nvSpPr>
          <p:cNvPr id="163" name="Google Shape;163;p28"/>
          <p:cNvSpPr txBox="1">
            <a:spLocks noGrp="1"/>
          </p:cNvSpPr>
          <p:nvPr>
            <p:ph type="body" idx="1"/>
          </p:nvPr>
        </p:nvSpPr>
        <p:spPr>
          <a:xfrm>
            <a:off x="311700" y="1152475"/>
            <a:ext cx="4470900" cy="3416400"/>
          </a:xfrm>
          <a:prstGeom prst="rect">
            <a:avLst/>
          </a:prstGeom>
        </p:spPr>
        <p:txBody>
          <a:bodyPr spcFirstLastPara="1" wrap="square" lIns="91425" tIns="91425" rIns="91425" bIns="91425" anchor="t" anchorCtr="0">
            <a:noAutofit/>
          </a:bodyPr>
          <a:lstStyle/>
          <a:p>
            <a:pPr marL="457200" lvl="0" indent="-342900" algn="l" rtl="0">
              <a:spcBef>
                <a:spcPts val="0"/>
              </a:spcBef>
              <a:spcAft>
                <a:spcPts val="0"/>
              </a:spcAft>
              <a:buSzPts val="1800"/>
              <a:buChar char="●"/>
            </a:pPr>
            <a:r>
              <a:rPr lang="en"/>
              <a:t>Social capital is the glue that ties team members together to achieve a goal.</a:t>
            </a:r>
            <a:endParaRPr/>
          </a:p>
          <a:p>
            <a:pPr marL="914400" lvl="1" indent="-317500" algn="l" rtl="0">
              <a:spcBef>
                <a:spcPts val="0"/>
              </a:spcBef>
              <a:spcAft>
                <a:spcPts val="0"/>
              </a:spcAft>
              <a:buSzPts val="1400"/>
              <a:buChar char="○"/>
            </a:pPr>
            <a:r>
              <a:rPr lang="en"/>
              <a:t>This empowers individuals in the team in that shared identity is created to guide the team</a:t>
            </a:r>
            <a:endParaRPr/>
          </a:p>
          <a:p>
            <a:pPr marL="914400" lvl="1" indent="-317500" algn="l" rtl="0">
              <a:spcBef>
                <a:spcPts val="0"/>
              </a:spcBef>
              <a:spcAft>
                <a:spcPts val="0"/>
              </a:spcAft>
              <a:buSzPts val="1400"/>
              <a:buChar char="○"/>
            </a:pPr>
            <a:r>
              <a:rPr lang="en"/>
              <a:t>Network play a vital part in social capital as it guides the relation</a:t>
            </a:r>
            <a:endParaRPr/>
          </a:p>
          <a:p>
            <a:pPr marL="914400" lvl="0" indent="0" algn="l" rtl="0">
              <a:spcBef>
                <a:spcPts val="1600"/>
              </a:spcBef>
              <a:spcAft>
                <a:spcPts val="0"/>
              </a:spcAft>
              <a:buNone/>
            </a:pPr>
            <a:endParaRPr/>
          </a:p>
          <a:p>
            <a:pPr marL="0" lvl="0" indent="0" algn="l" rtl="0">
              <a:spcBef>
                <a:spcPts val="1600"/>
              </a:spcBef>
              <a:spcAft>
                <a:spcPts val="0"/>
              </a:spcAft>
              <a:buNone/>
            </a:pPr>
            <a:endParaRPr/>
          </a:p>
          <a:p>
            <a:pPr marL="0" lvl="0" indent="0" algn="l" rtl="0">
              <a:spcBef>
                <a:spcPts val="1600"/>
              </a:spcBef>
              <a:spcAft>
                <a:spcPts val="0"/>
              </a:spcAft>
              <a:buNone/>
            </a:pPr>
            <a:endParaRPr/>
          </a:p>
          <a:p>
            <a:pPr marL="0" lvl="0" indent="0" algn="l" rtl="0">
              <a:spcBef>
                <a:spcPts val="1600"/>
              </a:spcBef>
              <a:spcAft>
                <a:spcPts val="0"/>
              </a:spcAft>
              <a:buNone/>
            </a:pPr>
            <a:r>
              <a:rPr lang="en" sz="1600">
                <a:solidFill>
                  <a:srgbClr val="C0791B"/>
                </a:solidFill>
              </a:rPr>
              <a:t>Asabe Dawudu (564211)</a:t>
            </a:r>
            <a:endParaRPr sz="1600">
              <a:solidFill>
                <a:srgbClr val="C0791B"/>
              </a:solidFill>
            </a:endParaRPr>
          </a:p>
          <a:p>
            <a:pPr marL="914400" lvl="0" indent="0" algn="l" rtl="0">
              <a:spcBef>
                <a:spcPts val="1600"/>
              </a:spcBef>
              <a:spcAft>
                <a:spcPts val="1600"/>
              </a:spcAft>
              <a:buNone/>
            </a:pPr>
            <a:endParaRPr/>
          </a:p>
        </p:txBody>
      </p:sp>
      <p:pic>
        <p:nvPicPr>
          <p:cNvPr id="164" name="Google Shape;164;p28"/>
          <p:cNvPicPr preferRelativeResize="0"/>
          <p:nvPr/>
        </p:nvPicPr>
        <p:blipFill>
          <a:blip r:embed="rId3">
            <a:alphaModFix/>
          </a:blip>
          <a:stretch>
            <a:fillRect/>
          </a:stretch>
        </p:blipFill>
        <p:spPr>
          <a:xfrm>
            <a:off x="4871300" y="1327775"/>
            <a:ext cx="3617976" cy="3100276"/>
          </a:xfrm>
          <a:prstGeom prst="rect">
            <a:avLst/>
          </a:prstGeom>
          <a:noFill/>
          <a:ln>
            <a:noFill/>
          </a:ln>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68"/>
        <p:cNvGrpSpPr/>
        <p:nvPr/>
      </p:nvGrpSpPr>
      <p:grpSpPr>
        <a:xfrm>
          <a:off x="0" y="0"/>
          <a:ext cx="0" cy="0"/>
          <a:chOff x="0" y="0"/>
          <a:chExt cx="0" cy="0"/>
        </a:xfrm>
      </p:grpSpPr>
      <p:sp>
        <p:nvSpPr>
          <p:cNvPr id="169" name="Google Shape;169;p29"/>
          <p:cNvSpPr txBox="1">
            <a:spLocks noGrp="1"/>
          </p:cNvSpPr>
          <p:nvPr>
            <p:ph type="title"/>
          </p:nvPr>
        </p:nvSpPr>
        <p:spPr>
          <a:xfrm>
            <a:off x="208575" y="412800"/>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Learning Outcomes: Social Capital and Networking </a:t>
            </a:r>
            <a:endParaRPr/>
          </a:p>
          <a:p>
            <a:pPr marL="0" lvl="0" indent="0" algn="l" rtl="0">
              <a:spcBef>
                <a:spcPts val="0"/>
              </a:spcBef>
              <a:spcAft>
                <a:spcPts val="0"/>
              </a:spcAft>
              <a:buNone/>
            </a:pPr>
            <a:endParaRPr/>
          </a:p>
        </p:txBody>
      </p:sp>
      <p:sp>
        <p:nvSpPr>
          <p:cNvPr id="170" name="Google Shape;170;p29"/>
          <p:cNvSpPr txBox="1">
            <a:spLocks noGrp="1"/>
          </p:cNvSpPr>
          <p:nvPr>
            <p:ph type="body" idx="1"/>
          </p:nvPr>
        </p:nvSpPr>
        <p:spPr>
          <a:xfrm>
            <a:off x="311700" y="1204025"/>
            <a:ext cx="4260300" cy="3416400"/>
          </a:xfrm>
          <a:prstGeom prst="rect">
            <a:avLst/>
          </a:prstGeom>
        </p:spPr>
        <p:txBody>
          <a:bodyPr spcFirstLastPara="1" wrap="square" lIns="91425" tIns="91425" rIns="91425" bIns="91425" anchor="t" anchorCtr="0">
            <a:noAutofit/>
          </a:bodyPr>
          <a:lstStyle/>
          <a:p>
            <a:pPr marL="457200" lvl="0" indent="-342900" algn="l" rtl="0">
              <a:spcBef>
                <a:spcPts val="0"/>
              </a:spcBef>
              <a:spcAft>
                <a:spcPts val="0"/>
              </a:spcAft>
              <a:buSzPts val="1800"/>
              <a:buChar char="●"/>
            </a:pPr>
            <a:r>
              <a:rPr lang="en"/>
              <a:t>Social capital create individual empowerment through</a:t>
            </a:r>
            <a:endParaRPr/>
          </a:p>
          <a:p>
            <a:pPr marL="914400" lvl="1" indent="-317500" algn="l" rtl="0">
              <a:spcBef>
                <a:spcPts val="0"/>
              </a:spcBef>
              <a:spcAft>
                <a:spcPts val="0"/>
              </a:spcAft>
              <a:buSzPts val="1400"/>
              <a:buChar char="○"/>
            </a:pPr>
            <a:r>
              <a:rPr lang="en"/>
              <a:t>Shared identity</a:t>
            </a:r>
            <a:endParaRPr/>
          </a:p>
          <a:p>
            <a:pPr marL="914400" lvl="1" indent="-317500" algn="l" rtl="0">
              <a:spcBef>
                <a:spcPts val="0"/>
              </a:spcBef>
              <a:spcAft>
                <a:spcPts val="0"/>
              </a:spcAft>
              <a:buSzPts val="1400"/>
              <a:buChar char="○"/>
            </a:pPr>
            <a:r>
              <a:rPr lang="en"/>
              <a:t>Shared values and norms</a:t>
            </a:r>
            <a:endParaRPr/>
          </a:p>
          <a:p>
            <a:pPr marL="914400" lvl="1" indent="-317500" algn="l" rtl="0">
              <a:spcBef>
                <a:spcPts val="0"/>
              </a:spcBef>
              <a:spcAft>
                <a:spcPts val="0"/>
              </a:spcAft>
              <a:buSzPts val="1400"/>
              <a:buChar char="○"/>
            </a:pPr>
            <a:r>
              <a:rPr lang="en"/>
              <a:t>Recognition</a:t>
            </a:r>
            <a:endParaRPr/>
          </a:p>
          <a:p>
            <a:pPr marL="914400" lvl="1" indent="-317500" algn="l" rtl="0">
              <a:spcBef>
                <a:spcPts val="0"/>
              </a:spcBef>
              <a:spcAft>
                <a:spcPts val="0"/>
              </a:spcAft>
              <a:buSzPts val="1400"/>
              <a:buChar char="○"/>
            </a:pPr>
            <a:r>
              <a:rPr lang="en"/>
              <a:t>Reciprocity</a:t>
            </a:r>
            <a:endParaRPr/>
          </a:p>
          <a:p>
            <a:pPr marL="0" lvl="0" indent="0" algn="l" rtl="0">
              <a:spcBef>
                <a:spcPts val="1600"/>
              </a:spcBef>
              <a:spcAft>
                <a:spcPts val="0"/>
              </a:spcAft>
              <a:buNone/>
            </a:pPr>
            <a:endParaRPr/>
          </a:p>
          <a:p>
            <a:pPr marL="0" lvl="0" indent="0" algn="l" rtl="0">
              <a:spcBef>
                <a:spcPts val="1600"/>
              </a:spcBef>
              <a:spcAft>
                <a:spcPts val="0"/>
              </a:spcAft>
              <a:buNone/>
            </a:pPr>
            <a:endParaRPr/>
          </a:p>
          <a:p>
            <a:pPr marL="0" lvl="0" indent="0" algn="l" rtl="0">
              <a:spcBef>
                <a:spcPts val="1600"/>
              </a:spcBef>
              <a:spcAft>
                <a:spcPts val="0"/>
              </a:spcAft>
              <a:buNone/>
            </a:pPr>
            <a:r>
              <a:rPr lang="en" sz="1600">
                <a:solidFill>
                  <a:srgbClr val="C0791B"/>
                </a:solidFill>
              </a:rPr>
              <a:t>Asabe Dawudu (564211)</a:t>
            </a:r>
            <a:endParaRPr sz="1600">
              <a:solidFill>
                <a:srgbClr val="C0791B"/>
              </a:solidFill>
            </a:endParaRPr>
          </a:p>
          <a:p>
            <a:pPr marL="914400" lvl="0" indent="0" algn="l" rtl="0">
              <a:spcBef>
                <a:spcPts val="1600"/>
              </a:spcBef>
              <a:spcAft>
                <a:spcPts val="1600"/>
              </a:spcAft>
              <a:buNone/>
            </a:pPr>
            <a:endParaRPr/>
          </a:p>
        </p:txBody>
      </p:sp>
      <p:pic>
        <p:nvPicPr>
          <p:cNvPr id="171" name="Google Shape;171;p29"/>
          <p:cNvPicPr preferRelativeResize="0"/>
          <p:nvPr/>
        </p:nvPicPr>
        <p:blipFill>
          <a:blip r:embed="rId3">
            <a:alphaModFix/>
          </a:blip>
          <a:stretch>
            <a:fillRect/>
          </a:stretch>
        </p:blipFill>
        <p:spPr>
          <a:xfrm>
            <a:off x="5742800" y="1489050"/>
            <a:ext cx="2488075" cy="2488075"/>
          </a:xfrm>
          <a:prstGeom prst="rect">
            <a:avLst/>
          </a:prstGeom>
          <a:noFill/>
          <a:ln>
            <a:noFill/>
          </a:ln>
        </p:spPr>
      </p:pic>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175"/>
        <p:cNvGrpSpPr/>
        <p:nvPr/>
      </p:nvGrpSpPr>
      <p:grpSpPr>
        <a:xfrm>
          <a:off x="0" y="0"/>
          <a:ext cx="0" cy="0"/>
          <a:chOff x="0" y="0"/>
          <a:chExt cx="0" cy="0"/>
        </a:xfrm>
      </p:grpSpPr>
      <p:sp>
        <p:nvSpPr>
          <p:cNvPr id="176" name="Google Shape;176;p30"/>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Learning Outcomes: Social Capital and Networking </a:t>
            </a:r>
            <a:endParaRPr/>
          </a:p>
          <a:p>
            <a:pPr marL="0" lvl="0" indent="0" algn="l" rtl="0">
              <a:spcBef>
                <a:spcPts val="0"/>
              </a:spcBef>
              <a:spcAft>
                <a:spcPts val="0"/>
              </a:spcAft>
              <a:buNone/>
            </a:pPr>
            <a:endParaRPr/>
          </a:p>
        </p:txBody>
      </p:sp>
      <p:sp>
        <p:nvSpPr>
          <p:cNvPr id="177" name="Google Shape;177;p30"/>
          <p:cNvSpPr txBox="1">
            <a:spLocks noGrp="1"/>
          </p:cNvSpPr>
          <p:nvPr>
            <p:ph type="body" idx="1"/>
          </p:nvPr>
        </p:nvSpPr>
        <p:spPr>
          <a:xfrm>
            <a:off x="311700" y="1152475"/>
            <a:ext cx="4702800" cy="3416400"/>
          </a:xfrm>
          <a:prstGeom prst="rect">
            <a:avLst/>
          </a:prstGeom>
        </p:spPr>
        <p:txBody>
          <a:bodyPr spcFirstLastPara="1" wrap="square" lIns="91425" tIns="91425" rIns="91425" bIns="91425" anchor="t" anchorCtr="0">
            <a:noAutofit/>
          </a:bodyPr>
          <a:lstStyle/>
          <a:p>
            <a:pPr marL="457200" lvl="0" indent="-342900" algn="l" rtl="0">
              <a:spcBef>
                <a:spcPts val="0"/>
              </a:spcBef>
              <a:spcAft>
                <a:spcPts val="0"/>
              </a:spcAft>
              <a:buSzPts val="1800"/>
              <a:buChar char="●"/>
            </a:pPr>
            <a:r>
              <a:rPr lang="en"/>
              <a:t>In summary, social capital and networking focuses on relationships.</a:t>
            </a:r>
            <a:endParaRPr/>
          </a:p>
          <a:p>
            <a:pPr marL="457200" lvl="0" indent="-342900" algn="l" rtl="0">
              <a:spcBef>
                <a:spcPts val="0"/>
              </a:spcBef>
              <a:spcAft>
                <a:spcPts val="0"/>
              </a:spcAft>
              <a:buSzPts val="1800"/>
              <a:buChar char="●"/>
            </a:pPr>
            <a:r>
              <a:rPr lang="en"/>
              <a:t>Social capital facilities intellectual capital which is a fountain of creativity </a:t>
            </a:r>
            <a:r>
              <a:rPr lang="en" sz="2400">
                <a:solidFill>
                  <a:schemeClr val="lt2"/>
                </a:solidFill>
              </a:rPr>
              <a:t>(</a:t>
            </a:r>
            <a:r>
              <a:rPr lang="en" sz="1650">
                <a:solidFill>
                  <a:schemeClr val="lt2"/>
                </a:solidFill>
              </a:rPr>
              <a:t>Nahapiet, J., &amp; Ghoshal, S. (1998)</a:t>
            </a:r>
            <a:endParaRPr sz="1650">
              <a:solidFill>
                <a:schemeClr val="lt2"/>
              </a:solidFill>
            </a:endParaRPr>
          </a:p>
          <a:p>
            <a:pPr marL="0" lvl="0" indent="0" algn="l" rtl="0">
              <a:spcBef>
                <a:spcPts val="1600"/>
              </a:spcBef>
              <a:spcAft>
                <a:spcPts val="0"/>
              </a:spcAft>
              <a:buNone/>
            </a:pPr>
            <a:endParaRPr sz="1650">
              <a:solidFill>
                <a:schemeClr val="lt2"/>
              </a:solidFill>
            </a:endParaRPr>
          </a:p>
          <a:p>
            <a:pPr marL="0" lvl="0" indent="0" algn="l" rtl="0">
              <a:spcBef>
                <a:spcPts val="1600"/>
              </a:spcBef>
              <a:spcAft>
                <a:spcPts val="0"/>
              </a:spcAft>
              <a:buNone/>
            </a:pPr>
            <a:endParaRPr sz="1650">
              <a:solidFill>
                <a:schemeClr val="lt2"/>
              </a:solidFill>
            </a:endParaRPr>
          </a:p>
          <a:p>
            <a:pPr marL="0" lvl="0" indent="0" algn="l" rtl="0">
              <a:spcBef>
                <a:spcPts val="1600"/>
              </a:spcBef>
              <a:spcAft>
                <a:spcPts val="0"/>
              </a:spcAft>
              <a:buNone/>
            </a:pPr>
            <a:r>
              <a:rPr lang="en" sz="1600">
                <a:solidFill>
                  <a:srgbClr val="C0791B"/>
                </a:solidFill>
              </a:rPr>
              <a:t>Asabe Dawudu</a:t>
            </a:r>
            <a:endParaRPr sz="1600">
              <a:solidFill>
                <a:srgbClr val="C0791B"/>
              </a:solidFill>
            </a:endParaRPr>
          </a:p>
          <a:p>
            <a:pPr marL="0" lvl="0" indent="0" algn="l" rtl="0">
              <a:spcBef>
                <a:spcPts val="1600"/>
              </a:spcBef>
              <a:spcAft>
                <a:spcPts val="0"/>
              </a:spcAft>
              <a:buNone/>
            </a:pPr>
            <a:endParaRPr/>
          </a:p>
          <a:p>
            <a:pPr marL="0" lvl="0" indent="0" algn="l" rtl="0">
              <a:spcBef>
                <a:spcPts val="1600"/>
              </a:spcBef>
              <a:spcAft>
                <a:spcPts val="1600"/>
              </a:spcAft>
              <a:buNone/>
            </a:pPr>
            <a:endParaRPr/>
          </a:p>
        </p:txBody>
      </p:sp>
      <p:pic>
        <p:nvPicPr>
          <p:cNvPr id="178" name="Google Shape;178;p30"/>
          <p:cNvPicPr preferRelativeResize="0"/>
          <p:nvPr/>
        </p:nvPicPr>
        <p:blipFill>
          <a:blip r:embed="rId3">
            <a:alphaModFix/>
          </a:blip>
          <a:stretch>
            <a:fillRect/>
          </a:stretch>
        </p:blipFill>
        <p:spPr>
          <a:xfrm>
            <a:off x="5166900" y="1531075"/>
            <a:ext cx="3824700" cy="2549800"/>
          </a:xfrm>
          <a:prstGeom prst="rect">
            <a:avLst/>
          </a:prstGeom>
          <a:noFill/>
          <a:ln>
            <a:noFill/>
          </a:ln>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182"/>
        <p:cNvGrpSpPr/>
        <p:nvPr/>
      </p:nvGrpSpPr>
      <p:grpSpPr>
        <a:xfrm>
          <a:off x="0" y="0"/>
          <a:ext cx="0" cy="0"/>
          <a:chOff x="0" y="0"/>
          <a:chExt cx="0" cy="0"/>
        </a:xfrm>
      </p:grpSpPr>
      <p:sp>
        <p:nvSpPr>
          <p:cNvPr id="183" name="Google Shape;183;p31"/>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Learning Outcomes: Social Capital and Networking </a:t>
            </a:r>
            <a:endParaRPr/>
          </a:p>
        </p:txBody>
      </p:sp>
      <p:sp>
        <p:nvSpPr>
          <p:cNvPr id="184" name="Google Shape;184;p31"/>
          <p:cNvSpPr txBox="1">
            <a:spLocks noGrp="1"/>
          </p:cNvSpPr>
          <p:nvPr>
            <p:ph type="body" idx="1"/>
          </p:nvPr>
        </p:nvSpPr>
        <p:spPr>
          <a:xfrm>
            <a:off x="311700" y="1152475"/>
            <a:ext cx="4260300" cy="34164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100"/>
              <a:t>Disadvantages</a:t>
            </a:r>
            <a:endParaRPr sz="2100"/>
          </a:p>
          <a:p>
            <a:pPr marL="457200" lvl="0" indent="-361950" algn="l" rtl="0">
              <a:spcBef>
                <a:spcPts val="1600"/>
              </a:spcBef>
              <a:spcAft>
                <a:spcPts val="0"/>
              </a:spcAft>
              <a:buSzPts val="2100"/>
              <a:buChar char="●"/>
            </a:pPr>
            <a:r>
              <a:rPr lang="en" sz="2100"/>
              <a:t>Security issues</a:t>
            </a:r>
            <a:endParaRPr sz="2100"/>
          </a:p>
          <a:p>
            <a:pPr marL="457200" lvl="0" indent="-361950" algn="l" rtl="0">
              <a:spcBef>
                <a:spcPts val="0"/>
              </a:spcBef>
              <a:spcAft>
                <a:spcPts val="0"/>
              </a:spcAft>
              <a:buSzPts val="2100"/>
              <a:buChar char="●"/>
            </a:pPr>
            <a:r>
              <a:rPr lang="en" sz="2100"/>
              <a:t>Harassment</a:t>
            </a:r>
            <a:endParaRPr sz="2100"/>
          </a:p>
          <a:p>
            <a:pPr marL="457200" lvl="0" indent="-361950" algn="l" rtl="0">
              <a:spcBef>
                <a:spcPts val="0"/>
              </a:spcBef>
              <a:spcAft>
                <a:spcPts val="0"/>
              </a:spcAft>
              <a:buSzPts val="2100"/>
              <a:buChar char="●"/>
            </a:pPr>
            <a:r>
              <a:rPr lang="en" sz="2100"/>
              <a:t>Distraction</a:t>
            </a:r>
            <a:endParaRPr sz="2100"/>
          </a:p>
          <a:p>
            <a:pPr marL="457200" lvl="0" indent="-361950" algn="l" rtl="0">
              <a:spcBef>
                <a:spcPts val="0"/>
              </a:spcBef>
              <a:spcAft>
                <a:spcPts val="0"/>
              </a:spcAft>
              <a:buSzPts val="2100"/>
              <a:buChar char="●"/>
            </a:pPr>
            <a:r>
              <a:rPr lang="en" sz="2100"/>
              <a:t>Public relations nightmares</a:t>
            </a:r>
            <a:endParaRPr sz="2100"/>
          </a:p>
        </p:txBody>
      </p:sp>
      <p:pic>
        <p:nvPicPr>
          <p:cNvPr id="185" name="Google Shape;185;p31"/>
          <p:cNvPicPr preferRelativeResize="0"/>
          <p:nvPr/>
        </p:nvPicPr>
        <p:blipFill>
          <a:blip r:embed="rId3">
            <a:alphaModFix/>
          </a:blip>
          <a:stretch>
            <a:fillRect/>
          </a:stretch>
        </p:blipFill>
        <p:spPr>
          <a:xfrm>
            <a:off x="4724400" y="1170125"/>
            <a:ext cx="3157100" cy="3157100"/>
          </a:xfrm>
          <a:prstGeom prst="rect">
            <a:avLst/>
          </a:prstGeom>
          <a:noFill/>
          <a:ln>
            <a:noFill/>
          </a:ln>
        </p:spPr>
      </p:pic>
      <p:sp>
        <p:nvSpPr>
          <p:cNvPr id="186" name="Google Shape;186;p31"/>
          <p:cNvSpPr txBox="1"/>
          <p:nvPr/>
        </p:nvSpPr>
        <p:spPr>
          <a:xfrm>
            <a:off x="5550800" y="4479625"/>
            <a:ext cx="2330700" cy="2970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u="sng">
                <a:solidFill>
                  <a:schemeClr val="hlink"/>
                </a:solidFill>
                <a:latin typeface="Average"/>
                <a:ea typeface="Average"/>
                <a:cs typeface="Average"/>
                <a:sym typeface="Average"/>
                <a:hlinkClick r:id="rId4"/>
              </a:rPr>
              <a:t>Glass </a:t>
            </a:r>
            <a:r>
              <a:rPr lang="en" u="sng">
                <a:solidFill>
                  <a:schemeClr val="hlink"/>
                </a:solidFill>
                <a:latin typeface="Average"/>
                <a:ea typeface="Average"/>
                <a:cs typeface="Average"/>
                <a:sym typeface="Average"/>
                <a:hlinkClick r:id="rId4"/>
              </a:rPr>
              <a:t>Hammer</a:t>
            </a:r>
            <a:endParaRPr>
              <a:latin typeface="Average"/>
              <a:ea typeface="Average"/>
              <a:cs typeface="Average"/>
              <a:sym typeface="Average"/>
            </a:endParaRPr>
          </a:p>
        </p:txBody>
      </p:sp>
      <p:sp>
        <p:nvSpPr>
          <p:cNvPr id="187" name="Google Shape;187;p31"/>
          <p:cNvSpPr txBox="1"/>
          <p:nvPr/>
        </p:nvSpPr>
        <p:spPr>
          <a:xfrm>
            <a:off x="601875" y="4500900"/>
            <a:ext cx="2476500" cy="396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a:latin typeface="Average"/>
                <a:ea typeface="Average"/>
                <a:cs typeface="Average"/>
                <a:sym typeface="Average"/>
              </a:rPr>
              <a:t>Srinath Kokkirala</a:t>
            </a:r>
            <a:endParaRPr>
              <a:latin typeface="Average"/>
              <a:ea typeface="Average"/>
              <a:cs typeface="Average"/>
              <a:sym typeface="Average"/>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191"/>
        <p:cNvGrpSpPr/>
        <p:nvPr/>
      </p:nvGrpSpPr>
      <p:grpSpPr>
        <a:xfrm>
          <a:off x="0" y="0"/>
          <a:ext cx="0" cy="0"/>
          <a:chOff x="0" y="0"/>
          <a:chExt cx="0" cy="0"/>
        </a:xfrm>
      </p:grpSpPr>
      <p:sp>
        <p:nvSpPr>
          <p:cNvPr id="192" name="Google Shape;192;p32"/>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Learning Outcomes: Social Capital and Networking </a:t>
            </a:r>
            <a:endParaRPr/>
          </a:p>
          <a:p>
            <a:pPr marL="0" lvl="0" indent="0" algn="l" rtl="0">
              <a:spcBef>
                <a:spcPts val="0"/>
              </a:spcBef>
              <a:spcAft>
                <a:spcPts val="0"/>
              </a:spcAft>
              <a:buNone/>
            </a:pPr>
            <a:endParaRPr/>
          </a:p>
        </p:txBody>
      </p:sp>
      <p:sp>
        <p:nvSpPr>
          <p:cNvPr id="193" name="Google Shape;193;p32"/>
          <p:cNvSpPr txBox="1">
            <a:spLocks noGrp="1"/>
          </p:cNvSpPr>
          <p:nvPr>
            <p:ph type="body" idx="1"/>
          </p:nvPr>
        </p:nvSpPr>
        <p:spPr>
          <a:xfrm>
            <a:off x="311700" y="1152475"/>
            <a:ext cx="4293900" cy="34164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100"/>
              <a:t>Security issues</a:t>
            </a:r>
            <a:endParaRPr sz="2100"/>
          </a:p>
          <a:p>
            <a:pPr marL="457200" lvl="0" indent="-361950" algn="l" rtl="0">
              <a:spcBef>
                <a:spcPts val="1600"/>
              </a:spcBef>
              <a:spcAft>
                <a:spcPts val="0"/>
              </a:spcAft>
              <a:buSzPts val="2100"/>
              <a:buChar char="●"/>
            </a:pPr>
            <a:r>
              <a:rPr lang="en" sz="2100"/>
              <a:t>Individuals can be subject to cyber attacks on networking sites</a:t>
            </a:r>
            <a:endParaRPr sz="2100"/>
          </a:p>
          <a:p>
            <a:pPr marL="457200" lvl="0" indent="-361950" algn="l" rtl="0">
              <a:spcBef>
                <a:spcPts val="0"/>
              </a:spcBef>
              <a:spcAft>
                <a:spcPts val="0"/>
              </a:spcAft>
              <a:buSzPts val="2100"/>
              <a:buChar char="●"/>
            </a:pPr>
            <a:r>
              <a:rPr lang="en" sz="2100"/>
              <a:t>Various instances have already occured in the past</a:t>
            </a:r>
            <a:endParaRPr sz="2100"/>
          </a:p>
          <a:p>
            <a:pPr marL="457200" lvl="0" indent="0" algn="l" rtl="0">
              <a:spcBef>
                <a:spcPts val="1600"/>
              </a:spcBef>
              <a:spcAft>
                <a:spcPts val="1600"/>
              </a:spcAft>
              <a:buNone/>
            </a:pPr>
            <a:endParaRPr sz="2100"/>
          </a:p>
        </p:txBody>
      </p:sp>
      <p:pic>
        <p:nvPicPr>
          <p:cNvPr id="194" name="Google Shape;194;p32">
            <a:hlinkClick r:id="rId3"/>
          </p:cNvPr>
          <p:cNvPicPr preferRelativeResize="0"/>
          <p:nvPr/>
        </p:nvPicPr>
        <p:blipFill>
          <a:blip r:embed="rId4">
            <a:alphaModFix/>
          </a:blip>
          <a:stretch>
            <a:fillRect/>
          </a:stretch>
        </p:blipFill>
        <p:spPr>
          <a:xfrm>
            <a:off x="4758000" y="1170125"/>
            <a:ext cx="3642500" cy="3229275"/>
          </a:xfrm>
          <a:prstGeom prst="rect">
            <a:avLst/>
          </a:prstGeom>
          <a:noFill/>
          <a:ln>
            <a:noFill/>
          </a:ln>
        </p:spPr>
      </p:pic>
      <p:sp>
        <p:nvSpPr>
          <p:cNvPr id="195" name="Google Shape;195;p32"/>
          <p:cNvSpPr txBox="1"/>
          <p:nvPr/>
        </p:nvSpPr>
        <p:spPr>
          <a:xfrm>
            <a:off x="5624600" y="4551800"/>
            <a:ext cx="2775900" cy="371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u="sng">
                <a:solidFill>
                  <a:schemeClr val="hlink"/>
                </a:solidFill>
                <a:latin typeface="Average"/>
                <a:ea typeface="Average"/>
                <a:cs typeface="Average"/>
                <a:sym typeface="Average"/>
                <a:hlinkClick r:id="rId3"/>
              </a:rPr>
              <a:t>Social Networking</a:t>
            </a:r>
            <a:endParaRPr>
              <a:latin typeface="Average"/>
              <a:ea typeface="Average"/>
              <a:cs typeface="Average"/>
              <a:sym typeface="Average"/>
            </a:endParaRPr>
          </a:p>
        </p:txBody>
      </p:sp>
      <p:sp>
        <p:nvSpPr>
          <p:cNvPr id="196" name="Google Shape;196;p32"/>
          <p:cNvSpPr txBox="1"/>
          <p:nvPr/>
        </p:nvSpPr>
        <p:spPr>
          <a:xfrm>
            <a:off x="395500" y="4627900"/>
            <a:ext cx="2190600" cy="371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a:latin typeface="Average"/>
                <a:ea typeface="Average"/>
                <a:cs typeface="Average"/>
                <a:sym typeface="Average"/>
              </a:rPr>
              <a:t>Srinath Kokkirala</a:t>
            </a:r>
            <a:endParaRPr>
              <a:latin typeface="Average"/>
              <a:ea typeface="Average"/>
              <a:cs typeface="Average"/>
              <a:sym typeface="Average"/>
            </a:endParaRPr>
          </a:p>
          <a:p>
            <a:pPr marL="0" lvl="0" indent="0" algn="l" rtl="0">
              <a:spcBef>
                <a:spcPts val="0"/>
              </a:spcBef>
              <a:spcAft>
                <a:spcPts val="0"/>
              </a:spcAft>
              <a:buNone/>
            </a:pPr>
            <a:endParaRPr>
              <a:latin typeface="Average"/>
              <a:ea typeface="Average"/>
              <a:cs typeface="Average"/>
              <a:sym typeface="Average"/>
            </a:endParaRP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00"/>
        <p:cNvGrpSpPr/>
        <p:nvPr/>
      </p:nvGrpSpPr>
      <p:grpSpPr>
        <a:xfrm>
          <a:off x="0" y="0"/>
          <a:ext cx="0" cy="0"/>
          <a:chOff x="0" y="0"/>
          <a:chExt cx="0" cy="0"/>
        </a:xfrm>
      </p:grpSpPr>
      <p:sp>
        <p:nvSpPr>
          <p:cNvPr id="201" name="Google Shape;201;p33"/>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Learning Outcomes: Social Capital and Networking </a:t>
            </a:r>
            <a:endParaRPr/>
          </a:p>
          <a:p>
            <a:pPr marL="0" lvl="0" indent="0" algn="l" rtl="0">
              <a:spcBef>
                <a:spcPts val="0"/>
              </a:spcBef>
              <a:spcAft>
                <a:spcPts val="0"/>
              </a:spcAft>
              <a:buNone/>
            </a:pPr>
            <a:endParaRPr/>
          </a:p>
          <a:p>
            <a:pPr marL="0" lvl="0" indent="0" algn="l" rtl="0">
              <a:spcBef>
                <a:spcPts val="0"/>
              </a:spcBef>
              <a:spcAft>
                <a:spcPts val="0"/>
              </a:spcAft>
              <a:buNone/>
            </a:pPr>
            <a:endParaRPr/>
          </a:p>
        </p:txBody>
      </p:sp>
      <p:sp>
        <p:nvSpPr>
          <p:cNvPr id="202" name="Google Shape;202;p33"/>
          <p:cNvSpPr txBox="1">
            <a:spLocks noGrp="1"/>
          </p:cNvSpPr>
          <p:nvPr>
            <p:ph type="body" idx="1"/>
          </p:nvPr>
        </p:nvSpPr>
        <p:spPr>
          <a:xfrm>
            <a:off x="311700" y="1152475"/>
            <a:ext cx="4260300" cy="34164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CACACA"/>
                </a:solidFill>
              </a:rPr>
              <a:t>Harassment</a:t>
            </a:r>
            <a:endParaRPr>
              <a:solidFill>
                <a:srgbClr val="CACACA"/>
              </a:solidFill>
            </a:endParaRPr>
          </a:p>
          <a:p>
            <a:pPr marL="457200" lvl="0" indent="-342900" algn="l" rtl="0">
              <a:spcBef>
                <a:spcPts val="1600"/>
              </a:spcBef>
              <a:spcAft>
                <a:spcPts val="0"/>
              </a:spcAft>
              <a:buClr>
                <a:srgbClr val="CACACA"/>
              </a:buClr>
              <a:buSzPts val="1800"/>
              <a:buChar char="●"/>
            </a:pPr>
            <a:r>
              <a:rPr lang="en">
                <a:solidFill>
                  <a:srgbClr val="CACACA"/>
                </a:solidFill>
              </a:rPr>
              <a:t>The networking can lead to harassment of professionals by members of the team or others</a:t>
            </a:r>
            <a:endParaRPr>
              <a:solidFill>
                <a:srgbClr val="CACACA"/>
              </a:solidFill>
            </a:endParaRPr>
          </a:p>
          <a:p>
            <a:pPr marL="457200" lvl="0" indent="-342900" algn="l" rtl="0">
              <a:spcBef>
                <a:spcPts val="0"/>
              </a:spcBef>
              <a:spcAft>
                <a:spcPts val="0"/>
              </a:spcAft>
              <a:buClr>
                <a:srgbClr val="CACACA"/>
              </a:buClr>
              <a:buSzPts val="1800"/>
              <a:buChar char="●"/>
            </a:pPr>
            <a:r>
              <a:rPr lang="en">
                <a:solidFill>
                  <a:srgbClr val="CACACA"/>
                </a:solidFill>
              </a:rPr>
              <a:t>Harassment can lead to depression of key individuals in the team</a:t>
            </a:r>
            <a:endParaRPr>
              <a:solidFill>
                <a:srgbClr val="CACACA"/>
              </a:solidFill>
            </a:endParaRPr>
          </a:p>
          <a:p>
            <a:pPr marL="457200" lvl="0" indent="-342900" algn="l" rtl="0">
              <a:spcBef>
                <a:spcPts val="0"/>
              </a:spcBef>
              <a:spcAft>
                <a:spcPts val="0"/>
              </a:spcAft>
              <a:buClr>
                <a:srgbClr val="CACACA"/>
              </a:buClr>
              <a:buSzPts val="1800"/>
              <a:buChar char="●"/>
            </a:pPr>
            <a:r>
              <a:rPr lang="en">
                <a:solidFill>
                  <a:srgbClr val="CACACA"/>
                </a:solidFill>
              </a:rPr>
              <a:t>It can lead to networking seen in a bad light for young professionals.</a:t>
            </a:r>
            <a:endParaRPr>
              <a:solidFill>
                <a:srgbClr val="CACACA"/>
              </a:solidFill>
            </a:endParaRPr>
          </a:p>
        </p:txBody>
      </p:sp>
      <p:pic>
        <p:nvPicPr>
          <p:cNvPr id="203" name="Google Shape;203;p33"/>
          <p:cNvPicPr preferRelativeResize="0"/>
          <p:nvPr/>
        </p:nvPicPr>
        <p:blipFill>
          <a:blip r:embed="rId3">
            <a:alphaModFix/>
          </a:blip>
          <a:stretch>
            <a:fillRect/>
          </a:stretch>
        </p:blipFill>
        <p:spPr>
          <a:xfrm>
            <a:off x="4724400" y="1170125"/>
            <a:ext cx="4199600" cy="3038350"/>
          </a:xfrm>
          <a:prstGeom prst="rect">
            <a:avLst/>
          </a:prstGeom>
          <a:noFill/>
          <a:ln>
            <a:noFill/>
          </a:ln>
        </p:spPr>
      </p:pic>
      <p:sp>
        <p:nvSpPr>
          <p:cNvPr id="204" name="Google Shape;204;p33"/>
          <p:cNvSpPr txBox="1"/>
          <p:nvPr/>
        </p:nvSpPr>
        <p:spPr>
          <a:xfrm>
            <a:off x="5832475" y="4401500"/>
            <a:ext cx="2835300" cy="519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u="sng">
                <a:solidFill>
                  <a:schemeClr val="hlink"/>
                </a:solidFill>
                <a:latin typeface="Average"/>
                <a:ea typeface="Average"/>
                <a:cs typeface="Average"/>
                <a:sym typeface="Average"/>
                <a:hlinkClick r:id="rId4"/>
              </a:rPr>
              <a:t>Harassment</a:t>
            </a:r>
            <a:endParaRPr>
              <a:latin typeface="Average"/>
              <a:ea typeface="Average"/>
              <a:cs typeface="Average"/>
              <a:sym typeface="Average"/>
            </a:endParaRPr>
          </a:p>
        </p:txBody>
      </p:sp>
      <p:sp>
        <p:nvSpPr>
          <p:cNvPr id="205" name="Google Shape;205;p33"/>
          <p:cNvSpPr txBox="1"/>
          <p:nvPr/>
        </p:nvSpPr>
        <p:spPr>
          <a:xfrm>
            <a:off x="586000" y="4643775"/>
            <a:ext cx="2063700" cy="3174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a:latin typeface="Average"/>
                <a:ea typeface="Average"/>
                <a:cs typeface="Average"/>
                <a:sym typeface="Average"/>
              </a:rPr>
              <a:t>Srinath Kokkirala</a:t>
            </a:r>
            <a:endParaRPr>
              <a:latin typeface="Average"/>
              <a:ea typeface="Average"/>
              <a:cs typeface="Average"/>
              <a:sym typeface="Average"/>
            </a:endParaRPr>
          </a:p>
          <a:p>
            <a:pPr marL="0" lvl="0" indent="0" algn="l" rtl="0">
              <a:spcBef>
                <a:spcPts val="0"/>
              </a:spcBef>
              <a:spcAft>
                <a:spcPts val="0"/>
              </a:spcAft>
              <a:buNone/>
            </a:pPr>
            <a:endParaRPr>
              <a:latin typeface="Average"/>
              <a:ea typeface="Average"/>
              <a:cs typeface="Average"/>
              <a:sym typeface="Average"/>
            </a:endParaRP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209"/>
        <p:cNvGrpSpPr/>
        <p:nvPr/>
      </p:nvGrpSpPr>
      <p:grpSpPr>
        <a:xfrm>
          <a:off x="0" y="0"/>
          <a:ext cx="0" cy="0"/>
          <a:chOff x="0" y="0"/>
          <a:chExt cx="0" cy="0"/>
        </a:xfrm>
      </p:grpSpPr>
      <p:sp>
        <p:nvSpPr>
          <p:cNvPr id="210" name="Google Shape;210;p34"/>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Learning Outcomes: Social Capital and Networking </a:t>
            </a:r>
            <a:endParaRPr/>
          </a:p>
          <a:p>
            <a:pPr marL="0" lvl="0" indent="0" algn="l" rtl="0">
              <a:spcBef>
                <a:spcPts val="0"/>
              </a:spcBef>
              <a:spcAft>
                <a:spcPts val="0"/>
              </a:spcAft>
              <a:buNone/>
            </a:pPr>
            <a:endParaRPr/>
          </a:p>
        </p:txBody>
      </p:sp>
      <p:sp>
        <p:nvSpPr>
          <p:cNvPr id="211" name="Google Shape;211;p34"/>
          <p:cNvSpPr txBox="1">
            <a:spLocks noGrp="1"/>
          </p:cNvSpPr>
          <p:nvPr>
            <p:ph type="body" idx="1"/>
          </p:nvPr>
        </p:nvSpPr>
        <p:spPr>
          <a:xfrm>
            <a:off x="311700" y="1152475"/>
            <a:ext cx="4260300" cy="34164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Distraction</a:t>
            </a:r>
            <a:endParaRPr/>
          </a:p>
          <a:p>
            <a:pPr marL="457200" lvl="0" indent="-342900" algn="l" rtl="0">
              <a:spcBef>
                <a:spcPts val="1600"/>
              </a:spcBef>
              <a:spcAft>
                <a:spcPts val="0"/>
              </a:spcAft>
              <a:buSzPts val="1800"/>
              <a:buChar char="●"/>
            </a:pPr>
            <a:r>
              <a:rPr lang="en"/>
              <a:t>Networking provides social connections</a:t>
            </a:r>
            <a:endParaRPr/>
          </a:p>
          <a:p>
            <a:pPr marL="457200" lvl="0" indent="-342900" algn="l" rtl="0">
              <a:spcBef>
                <a:spcPts val="0"/>
              </a:spcBef>
              <a:spcAft>
                <a:spcPts val="0"/>
              </a:spcAft>
              <a:buSzPts val="1800"/>
              <a:buChar char="●"/>
            </a:pPr>
            <a:r>
              <a:rPr lang="en"/>
              <a:t>It can also be a source of distraction from the main goals of the professional</a:t>
            </a:r>
            <a:endParaRPr/>
          </a:p>
          <a:p>
            <a:pPr marL="457200" lvl="0" indent="-342900" algn="l" rtl="0">
              <a:spcBef>
                <a:spcPts val="0"/>
              </a:spcBef>
              <a:spcAft>
                <a:spcPts val="0"/>
              </a:spcAft>
              <a:buSzPts val="1800"/>
              <a:buChar char="●"/>
            </a:pPr>
            <a:r>
              <a:rPr lang="en"/>
              <a:t>The professionals may be involved emotionally </a:t>
            </a:r>
            <a:endParaRPr/>
          </a:p>
        </p:txBody>
      </p:sp>
      <p:pic>
        <p:nvPicPr>
          <p:cNvPr id="212" name="Google Shape;212;p34"/>
          <p:cNvPicPr preferRelativeResize="0"/>
          <p:nvPr/>
        </p:nvPicPr>
        <p:blipFill>
          <a:blip r:embed="rId3">
            <a:alphaModFix/>
          </a:blip>
          <a:stretch>
            <a:fillRect/>
          </a:stretch>
        </p:blipFill>
        <p:spPr>
          <a:xfrm>
            <a:off x="4724400" y="1170125"/>
            <a:ext cx="4107900" cy="2664982"/>
          </a:xfrm>
          <a:prstGeom prst="rect">
            <a:avLst/>
          </a:prstGeom>
          <a:noFill/>
          <a:ln>
            <a:noFill/>
          </a:ln>
        </p:spPr>
      </p:pic>
      <p:sp>
        <p:nvSpPr>
          <p:cNvPr id="213" name="Google Shape;213;p34"/>
          <p:cNvSpPr txBox="1"/>
          <p:nvPr/>
        </p:nvSpPr>
        <p:spPr>
          <a:xfrm>
            <a:off x="5650125" y="4088150"/>
            <a:ext cx="2635200" cy="682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u="sng">
                <a:solidFill>
                  <a:schemeClr val="hlink"/>
                </a:solidFill>
                <a:latin typeface="Average"/>
                <a:ea typeface="Average"/>
                <a:cs typeface="Average"/>
                <a:sym typeface="Average"/>
                <a:hlinkClick r:id="rId4"/>
              </a:rPr>
              <a:t>Distractions</a:t>
            </a:r>
            <a:endParaRPr>
              <a:latin typeface="Average"/>
              <a:ea typeface="Average"/>
              <a:cs typeface="Average"/>
              <a:sym typeface="Average"/>
            </a:endParaRPr>
          </a:p>
        </p:txBody>
      </p:sp>
      <p:sp>
        <p:nvSpPr>
          <p:cNvPr id="214" name="Google Shape;214;p34"/>
          <p:cNvSpPr txBox="1"/>
          <p:nvPr/>
        </p:nvSpPr>
        <p:spPr>
          <a:xfrm>
            <a:off x="522500" y="4643775"/>
            <a:ext cx="2047800" cy="301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a:latin typeface="Average"/>
                <a:ea typeface="Average"/>
                <a:cs typeface="Average"/>
                <a:sym typeface="Average"/>
              </a:rPr>
              <a:t>Srinath Kokkirala</a:t>
            </a:r>
            <a:endParaRPr>
              <a:latin typeface="Average"/>
              <a:ea typeface="Average"/>
              <a:cs typeface="Average"/>
              <a:sym typeface="Average"/>
            </a:endParaRPr>
          </a:p>
          <a:p>
            <a:pPr marL="0" lvl="0" indent="0" algn="l" rtl="0">
              <a:spcBef>
                <a:spcPts val="0"/>
              </a:spcBef>
              <a:spcAft>
                <a:spcPts val="0"/>
              </a:spcAft>
              <a:buNone/>
            </a:pPr>
            <a:endParaRPr>
              <a:latin typeface="Average"/>
              <a:ea typeface="Average"/>
              <a:cs typeface="Average"/>
              <a:sym typeface="Average"/>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18"/>
        <p:cNvGrpSpPr/>
        <p:nvPr/>
      </p:nvGrpSpPr>
      <p:grpSpPr>
        <a:xfrm>
          <a:off x="0" y="0"/>
          <a:ext cx="0" cy="0"/>
          <a:chOff x="0" y="0"/>
          <a:chExt cx="0" cy="0"/>
        </a:xfrm>
      </p:grpSpPr>
      <p:sp>
        <p:nvSpPr>
          <p:cNvPr id="219" name="Google Shape;219;p35"/>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Learning Outcomes: Social Capital and Networking </a:t>
            </a:r>
            <a:endParaRPr/>
          </a:p>
          <a:p>
            <a:pPr marL="0" lvl="0" indent="0" algn="l" rtl="0">
              <a:spcBef>
                <a:spcPts val="0"/>
              </a:spcBef>
              <a:spcAft>
                <a:spcPts val="0"/>
              </a:spcAft>
              <a:buNone/>
            </a:pPr>
            <a:endParaRPr/>
          </a:p>
          <a:p>
            <a:pPr marL="0" lvl="0" indent="0" algn="l" rtl="0">
              <a:spcBef>
                <a:spcPts val="0"/>
              </a:spcBef>
              <a:spcAft>
                <a:spcPts val="0"/>
              </a:spcAft>
              <a:buNone/>
            </a:pPr>
            <a:endParaRPr/>
          </a:p>
        </p:txBody>
      </p:sp>
      <p:sp>
        <p:nvSpPr>
          <p:cNvPr id="220" name="Google Shape;220;p35"/>
          <p:cNvSpPr txBox="1">
            <a:spLocks noGrp="1"/>
          </p:cNvSpPr>
          <p:nvPr>
            <p:ph type="body" idx="1"/>
          </p:nvPr>
        </p:nvSpPr>
        <p:spPr>
          <a:xfrm>
            <a:off x="284875" y="1139075"/>
            <a:ext cx="4287000" cy="34164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Public Relations Nightmare</a:t>
            </a:r>
            <a:endParaRPr/>
          </a:p>
          <a:p>
            <a:pPr marL="457200" lvl="0" indent="-342900" algn="l" rtl="0">
              <a:spcBef>
                <a:spcPts val="1600"/>
              </a:spcBef>
              <a:spcAft>
                <a:spcPts val="0"/>
              </a:spcAft>
              <a:buSzPts val="1800"/>
              <a:buChar char="●"/>
            </a:pPr>
            <a:r>
              <a:rPr lang="en"/>
              <a:t>False new about products, services or professionals</a:t>
            </a:r>
            <a:endParaRPr/>
          </a:p>
          <a:p>
            <a:pPr marL="457200" lvl="0" indent="-342900" algn="l" rtl="0">
              <a:spcBef>
                <a:spcPts val="0"/>
              </a:spcBef>
              <a:spcAft>
                <a:spcPts val="0"/>
              </a:spcAft>
              <a:buSzPts val="1800"/>
              <a:buChar char="●"/>
            </a:pPr>
            <a:r>
              <a:rPr lang="en"/>
              <a:t>Rumours about professionals</a:t>
            </a:r>
            <a:endParaRPr/>
          </a:p>
          <a:p>
            <a:pPr marL="457200" lvl="0" indent="-342900" algn="l" rtl="0">
              <a:spcBef>
                <a:spcPts val="0"/>
              </a:spcBef>
              <a:spcAft>
                <a:spcPts val="0"/>
              </a:spcAft>
              <a:buSzPts val="1800"/>
              <a:buChar char="●"/>
            </a:pPr>
            <a:r>
              <a:rPr lang="en"/>
              <a:t>Privacy issues</a:t>
            </a:r>
            <a:endParaRPr/>
          </a:p>
          <a:p>
            <a:pPr marL="0" lvl="0" indent="0" algn="l" rtl="0">
              <a:spcBef>
                <a:spcPts val="1600"/>
              </a:spcBef>
              <a:spcAft>
                <a:spcPts val="1600"/>
              </a:spcAft>
              <a:buNone/>
            </a:pPr>
            <a:endParaRPr/>
          </a:p>
        </p:txBody>
      </p:sp>
      <p:pic>
        <p:nvPicPr>
          <p:cNvPr id="221" name="Google Shape;221;p35"/>
          <p:cNvPicPr preferRelativeResize="0"/>
          <p:nvPr/>
        </p:nvPicPr>
        <p:blipFill>
          <a:blip r:embed="rId3">
            <a:alphaModFix/>
          </a:blip>
          <a:stretch>
            <a:fillRect/>
          </a:stretch>
        </p:blipFill>
        <p:spPr>
          <a:xfrm>
            <a:off x="4724275" y="1170125"/>
            <a:ext cx="4108025" cy="2934303"/>
          </a:xfrm>
          <a:prstGeom prst="rect">
            <a:avLst/>
          </a:prstGeom>
          <a:noFill/>
          <a:ln>
            <a:noFill/>
          </a:ln>
        </p:spPr>
      </p:pic>
      <p:sp>
        <p:nvSpPr>
          <p:cNvPr id="222" name="Google Shape;222;p35"/>
          <p:cNvSpPr txBox="1"/>
          <p:nvPr/>
        </p:nvSpPr>
        <p:spPr>
          <a:xfrm>
            <a:off x="5935875" y="4326275"/>
            <a:ext cx="2127300" cy="3333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u="sng">
                <a:solidFill>
                  <a:schemeClr val="hlink"/>
                </a:solidFill>
                <a:latin typeface="Average"/>
                <a:ea typeface="Average"/>
                <a:cs typeface="Average"/>
                <a:sym typeface="Average"/>
                <a:hlinkClick r:id="rId4"/>
              </a:rPr>
              <a:t>Disaster</a:t>
            </a:r>
            <a:endParaRPr>
              <a:latin typeface="Average"/>
              <a:ea typeface="Average"/>
              <a:cs typeface="Average"/>
              <a:sym typeface="Average"/>
            </a:endParaRPr>
          </a:p>
        </p:txBody>
      </p:sp>
      <p:sp>
        <p:nvSpPr>
          <p:cNvPr id="223" name="Google Shape;223;p35"/>
          <p:cNvSpPr txBox="1"/>
          <p:nvPr/>
        </p:nvSpPr>
        <p:spPr>
          <a:xfrm>
            <a:off x="681250" y="4500900"/>
            <a:ext cx="2254200" cy="396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a:latin typeface="Average"/>
                <a:ea typeface="Average"/>
                <a:cs typeface="Average"/>
                <a:sym typeface="Average"/>
              </a:rPr>
              <a:t>Srinath Kokkirala</a:t>
            </a:r>
            <a:endParaRPr>
              <a:latin typeface="Average"/>
              <a:ea typeface="Average"/>
              <a:cs typeface="Average"/>
              <a:sym typeface="Average"/>
            </a:endParaRPr>
          </a:p>
          <a:p>
            <a:pPr marL="0" lvl="0" indent="0" algn="l" rtl="0">
              <a:spcBef>
                <a:spcPts val="0"/>
              </a:spcBef>
              <a:spcAft>
                <a:spcPts val="0"/>
              </a:spcAft>
              <a:buNone/>
            </a:pPr>
            <a:endParaRPr>
              <a:latin typeface="Average"/>
              <a:ea typeface="Average"/>
              <a:cs typeface="Average"/>
              <a:sym typeface="Average"/>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227"/>
        <p:cNvGrpSpPr/>
        <p:nvPr/>
      </p:nvGrpSpPr>
      <p:grpSpPr>
        <a:xfrm>
          <a:off x="0" y="0"/>
          <a:ext cx="0" cy="0"/>
          <a:chOff x="0" y="0"/>
          <a:chExt cx="0" cy="0"/>
        </a:xfrm>
      </p:grpSpPr>
      <p:sp>
        <p:nvSpPr>
          <p:cNvPr id="228" name="Google Shape;228;p36"/>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rPr>
              <a:t>References</a:t>
            </a:r>
            <a:endParaRPr/>
          </a:p>
        </p:txBody>
      </p:sp>
      <p:sp>
        <p:nvSpPr>
          <p:cNvPr id="229" name="Google Shape;229;p36"/>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0" lvl="0" indent="0" algn="l" rtl="0">
              <a:lnSpc>
                <a:spcPct val="200000"/>
              </a:lnSpc>
              <a:spcBef>
                <a:spcPts val="0"/>
              </a:spcBef>
              <a:spcAft>
                <a:spcPts val="0"/>
              </a:spcAft>
              <a:buNone/>
            </a:pPr>
            <a:r>
              <a:rPr lang="en" sz="1200">
                <a:solidFill>
                  <a:schemeClr val="dk1"/>
                </a:solidFill>
                <a:latin typeface="Times New Roman"/>
                <a:ea typeface="Times New Roman"/>
                <a:cs typeface="Times New Roman"/>
                <a:sym typeface="Times New Roman"/>
              </a:rPr>
              <a:t>B</a:t>
            </a:r>
            <a:r>
              <a:rPr lang="en" sz="1200">
                <a:solidFill>
                  <a:srgbClr val="CACACA"/>
                </a:solidFill>
                <a:latin typeface="Times New Roman"/>
                <a:ea typeface="Times New Roman"/>
                <a:cs typeface="Times New Roman"/>
                <a:sym typeface="Times New Roman"/>
              </a:rPr>
              <a:t>ye, L. A., Jenner, P., &amp; Graham, W. (2020). The dynamics of social capital in first-year teaching teams: a comparative case study analysis. </a:t>
            </a:r>
            <a:r>
              <a:rPr lang="en" sz="1200" i="1">
                <a:solidFill>
                  <a:srgbClr val="CACACA"/>
                </a:solidFill>
                <a:latin typeface="Times New Roman"/>
                <a:ea typeface="Times New Roman"/>
                <a:cs typeface="Times New Roman"/>
                <a:sym typeface="Times New Roman"/>
              </a:rPr>
              <a:t>Journal of Further and Higher Education</a:t>
            </a:r>
            <a:r>
              <a:rPr lang="en" sz="1200">
                <a:solidFill>
                  <a:srgbClr val="CACACA"/>
                </a:solidFill>
                <a:latin typeface="Times New Roman"/>
                <a:ea typeface="Times New Roman"/>
                <a:cs typeface="Times New Roman"/>
                <a:sym typeface="Times New Roman"/>
              </a:rPr>
              <a:t>, 1-15.</a:t>
            </a:r>
            <a:endParaRPr sz="1200">
              <a:solidFill>
                <a:srgbClr val="CACACA"/>
              </a:solidFill>
              <a:latin typeface="Times New Roman"/>
              <a:ea typeface="Times New Roman"/>
              <a:cs typeface="Times New Roman"/>
              <a:sym typeface="Times New Roman"/>
            </a:endParaRPr>
          </a:p>
          <a:p>
            <a:pPr marL="0" lvl="0" indent="0" algn="l" rtl="0">
              <a:lnSpc>
                <a:spcPct val="200000"/>
              </a:lnSpc>
              <a:spcBef>
                <a:spcPts val="0"/>
              </a:spcBef>
              <a:spcAft>
                <a:spcPts val="0"/>
              </a:spcAft>
              <a:buNone/>
            </a:pPr>
            <a:r>
              <a:rPr lang="en" sz="1200">
                <a:solidFill>
                  <a:srgbClr val="CACACA"/>
                </a:solidFill>
                <a:latin typeface="Times New Roman"/>
                <a:ea typeface="Times New Roman"/>
                <a:cs typeface="Times New Roman"/>
                <a:sym typeface="Times New Roman"/>
              </a:rPr>
              <a:t>Coleman, J. (1988). Social Capital in the Creation of Human Capital. </a:t>
            </a:r>
            <a:r>
              <a:rPr lang="en" sz="1200" i="1">
                <a:solidFill>
                  <a:srgbClr val="CACACA"/>
                </a:solidFill>
                <a:latin typeface="Times New Roman"/>
                <a:ea typeface="Times New Roman"/>
                <a:cs typeface="Times New Roman"/>
                <a:sym typeface="Times New Roman"/>
              </a:rPr>
              <a:t>American Journal of Sociology,</a:t>
            </a:r>
            <a:r>
              <a:rPr lang="en" sz="1200">
                <a:solidFill>
                  <a:srgbClr val="CACACA"/>
                </a:solidFill>
                <a:latin typeface="Times New Roman"/>
                <a:ea typeface="Times New Roman"/>
                <a:cs typeface="Times New Roman"/>
                <a:sym typeface="Times New Roman"/>
              </a:rPr>
              <a:t> </a:t>
            </a:r>
            <a:r>
              <a:rPr lang="en" sz="1200" i="1">
                <a:solidFill>
                  <a:srgbClr val="CACACA"/>
                </a:solidFill>
                <a:latin typeface="Times New Roman"/>
                <a:ea typeface="Times New Roman"/>
                <a:cs typeface="Times New Roman"/>
                <a:sym typeface="Times New Roman"/>
              </a:rPr>
              <a:t>94</a:t>
            </a:r>
            <a:r>
              <a:rPr lang="en" sz="1200">
                <a:solidFill>
                  <a:srgbClr val="CACACA"/>
                </a:solidFill>
                <a:latin typeface="Times New Roman"/>
                <a:ea typeface="Times New Roman"/>
                <a:cs typeface="Times New Roman"/>
                <a:sym typeface="Times New Roman"/>
              </a:rPr>
              <a:t>, S95-S120. Retrieved July 24, 2020, from www.jstor.org/stable/2780243</a:t>
            </a:r>
            <a:endParaRPr sz="1200">
              <a:solidFill>
                <a:srgbClr val="CACACA"/>
              </a:solidFill>
              <a:latin typeface="Times New Roman"/>
              <a:ea typeface="Times New Roman"/>
              <a:cs typeface="Times New Roman"/>
              <a:sym typeface="Times New Roman"/>
            </a:endParaRPr>
          </a:p>
          <a:p>
            <a:pPr marL="0" lvl="0" indent="0" algn="l" rtl="0">
              <a:lnSpc>
                <a:spcPct val="200000"/>
              </a:lnSpc>
              <a:spcBef>
                <a:spcPts val="0"/>
              </a:spcBef>
              <a:spcAft>
                <a:spcPts val="0"/>
              </a:spcAft>
              <a:buNone/>
            </a:pPr>
            <a:r>
              <a:rPr lang="en" sz="1200">
                <a:solidFill>
                  <a:srgbClr val="CACACA"/>
                </a:solidFill>
                <a:latin typeface="Times New Roman"/>
                <a:ea typeface="Times New Roman"/>
                <a:cs typeface="Times New Roman"/>
                <a:sym typeface="Times New Roman"/>
              </a:rPr>
              <a:t>Cummings, J., &amp; Dennis, A. R. (2018). Virtual first impressions matter: the effect of enterprise social networking sites on impression formation in virtual teams. </a:t>
            </a:r>
            <a:r>
              <a:rPr lang="en" sz="1200" i="1">
                <a:solidFill>
                  <a:srgbClr val="CACACA"/>
                </a:solidFill>
                <a:latin typeface="Times New Roman"/>
                <a:ea typeface="Times New Roman"/>
                <a:cs typeface="Times New Roman"/>
                <a:sym typeface="Times New Roman"/>
              </a:rPr>
              <a:t>MIS Quarterly</a:t>
            </a:r>
            <a:r>
              <a:rPr lang="en" sz="1200">
                <a:solidFill>
                  <a:srgbClr val="CACACA"/>
                </a:solidFill>
                <a:latin typeface="Times New Roman"/>
                <a:ea typeface="Times New Roman"/>
                <a:cs typeface="Times New Roman"/>
                <a:sym typeface="Times New Roman"/>
              </a:rPr>
              <a:t>, </a:t>
            </a:r>
            <a:r>
              <a:rPr lang="en" sz="1200" i="1">
                <a:solidFill>
                  <a:srgbClr val="CACACA"/>
                </a:solidFill>
                <a:latin typeface="Times New Roman"/>
                <a:ea typeface="Times New Roman"/>
                <a:cs typeface="Times New Roman"/>
                <a:sym typeface="Times New Roman"/>
              </a:rPr>
              <a:t>42</a:t>
            </a:r>
            <a:r>
              <a:rPr lang="en" sz="1200">
                <a:solidFill>
                  <a:srgbClr val="CACACA"/>
                </a:solidFill>
                <a:latin typeface="Times New Roman"/>
                <a:ea typeface="Times New Roman"/>
                <a:cs typeface="Times New Roman"/>
                <a:sym typeface="Times New Roman"/>
              </a:rPr>
              <a:t>(3), 697-718.</a:t>
            </a:r>
            <a:endParaRPr sz="1200">
              <a:solidFill>
                <a:srgbClr val="CACACA"/>
              </a:solidFill>
              <a:latin typeface="Times New Roman"/>
              <a:ea typeface="Times New Roman"/>
              <a:cs typeface="Times New Roman"/>
              <a:sym typeface="Times New Roman"/>
            </a:endParaRPr>
          </a:p>
          <a:p>
            <a:pPr marL="0" lvl="0" indent="0" algn="l" rtl="0">
              <a:lnSpc>
                <a:spcPct val="200000"/>
              </a:lnSpc>
              <a:spcBef>
                <a:spcPts val="0"/>
              </a:spcBef>
              <a:spcAft>
                <a:spcPts val="0"/>
              </a:spcAft>
              <a:buNone/>
            </a:pPr>
            <a:r>
              <a:rPr lang="en" sz="1200">
                <a:solidFill>
                  <a:srgbClr val="CACACA"/>
                </a:solidFill>
                <a:latin typeface="Times New Roman"/>
                <a:ea typeface="Times New Roman"/>
                <a:cs typeface="Times New Roman"/>
                <a:sym typeface="Times New Roman"/>
              </a:rPr>
              <a:t>Inkpen, A. C., &amp; Tsang, E. W. (2016). Reflections on the 2015 decade award—Social Capital, networks, and knowledge transfer: An emergent stream of research.</a:t>
            </a:r>
            <a:endParaRPr sz="1200">
              <a:solidFill>
                <a:srgbClr val="CACACA"/>
              </a:solidFill>
              <a:latin typeface="Times New Roman"/>
              <a:ea typeface="Times New Roman"/>
              <a:cs typeface="Times New Roman"/>
              <a:sym typeface="Times New Roman"/>
            </a:endParaRPr>
          </a:p>
          <a:p>
            <a:pPr marL="0" lvl="0" indent="0" algn="l" rtl="0">
              <a:lnSpc>
                <a:spcPct val="200000"/>
              </a:lnSpc>
              <a:spcBef>
                <a:spcPts val="0"/>
              </a:spcBef>
              <a:spcAft>
                <a:spcPts val="0"/>
              </a:spcAft>
              <a:buNone/>
            </a:pPr>
            <a:endParaRPr sz="1200">
              <a:solidFill>
                <a:schemeClr val="dk1"/>
              </a:solidFill>
              <a:latin typeface="Times New Roman"/>
              <a:ea typeface="Times New Roman"/>
              <a:cs typeface="Times New Roman"/>
              <a:sym typeface="Times New Roman"/>
            </a:endParaRPr>
          </a:p>
          <a:p>
            <a:pPr marL="0" lvl="0" indent="0" algn="l" rtl="0">
              <a:spcBef>
                <a:spcPts val="0"/>
              </a:spcBef>
              <a:spcAft>
                <a:spcPts val="1600"/>
              </a:spcAft>
              <a:buNone/>
            </a:pPr>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233"/>
        <p:cNvGrpSpPr/>
        <p:nvPr/>
      </p:nvGrpSpPr>
      <p:grpSpPr>
        <a:xfrm>
          <a:off x="0" y="0"/>
          <a:ext cx="0" cy="0"/>
          <a:chOff x="0" y="0"/>
          <a:chExt cx="0" cy="0"/>
        </a:xfrm>
      </p:grpSpPr>
      <p:sp>
        <p:nvSpPr>
          <p:cNvPr id="234" name="Google Shape;234;p37"/>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solidFill>
                  <a:srgbClr val="FFFFFF"/>
                </a:solidFill>
                <a:latin typeface="Times New Roman"/>
                <a:ea typeface="Times New Roman"/>
                <a:cs typeface="Times New Roman"/>
                <a:sym typeface="Times New Roman"/>
              </a:rPr>
              <a:t>References</a:t>
            </a:r>
            <a:endParaRPr/>
          </a:p>
        </p:txBody>
      </p:sp>
      <p:sp>
        <p:nvSpPr>
          <p:cNvPr id="235" name="Google Shape;235;p37"/>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0" lvl="0" indent="0" algn="l" rtl="0">
              <a:lnSpc>
                <a:spcPct val="100000"/>
              </a:lnSpc>
              <a:spcBef>
                <a:spcPts val="0"/>
              </a:spcBef>
              <a:spcAft>
                <a:spcPts val="0"/>
              </a:spcAft>
              <a:buNone/>
            </a:pPr>
            <a:r>
              <a:rPr lang="en" sz="1200">
                <a:solidFill>
                  <a:srgbClr val="CACACA"/>
                </a:solidFill>
                <a:latin typeface="Times New Roman"/>
                <a:ea typeface="Times New Roman"/>
                <a:cs typeface="Times New Roman"/>
                <a:sym typeface="Times New Roman"/>
              </a:rPr>
              <a:t>Nahapiet, J., &amp; Ghoshal, S. (1998). Social Capital, Intellectual Capital, and the Organizational Advantage. </a:t>
            </a:r>
            <a:r>
              <a:rPr lang="en" sz="1200" i="1">
                <a:solidFill>
                  <a:srgbClr val="CACACA"/>
                </a:solidFill>
                <a:latin typeface="Times New Roman"/>
                <a:ea typeface="Times New Roman"/>
                <a:cs typeface="Times New Roman"/>
                <a:sym typeface="Times New Roman"/>
              </a:rPr>
              <a:t>The Academy of Management Review,</a:t>
            </a:r>
            <a:r>
              <a:rPr lang="en" sz="1200">
                <a:solidFill>
                  <a:srgbClr val="CACACA"/>
                </a:solidFill>
                <a:latin typeface="Times New Roman"/>
                <a:ea typeface="Times New Roman"/>
                <a:cs typeface="Times New Roman"/>
                <a:sym typeface="Times New Roman"/>
              </a:rPr>
              <a:t> </a:t>
            </a:r>
            <a:r>
              <a:rPr lang="en" sz="1200" i="1">
                <a:solidFill>
                  <a:srgbClr val="CACACA"/>
                </a:solidFill>
                <a:latin typeface="Times New Roman"/>
                <a:ea typeface="Times New Roman"/>
                <a:cs typeface="Times New Roman"/>
                <a:sym typeface="Times New Roman"/>
              </a:rPr>
              <a:t>23</a:t>
            </a:r>
            <a:r>
              <a:rPr lang="en" sz="1200">
                <a:solidFill>
                  <a:srgbClr val="CACACA"/>
                </a:solidFill>
                <a:latin typeface="Times New Roman"/>
                <a:ea typeface="Times New Roman"/>
                <a:cs typeface="Times New Roman"/>
                <a:sym typeface="Times New Roman"/>
              </a:rPr>
              <a:t>(2), 242-266. Retrieved July 24, 2020, from www.jstor.org/stable/259373</a:t>
            </a:r>
            <a:endParaRPr sz="1200">
              <a:solidFill>
                <a:srgbClr val="CACACA"/>
              </a:solidFill>
              <a:latin typeface="Times New Roman"/>
              <a:ea typeface="Times New Roman"/>
              <a:cs typeface="Times New Roman"/>
              <a:sym typeface="Times New Roman"/>
            </a:endParaRPr>
          </a:p>
          <a:p>
            <a:pPr marL="0" lvl="0" indent="0" algn="l" rtl="0">
              <a:lnSpc>
                <a:spcPct val="200000"/>
              </a:lnSpc>
              <a:spcBef>
                <a:spcPts val="0"/>
              </a:spcBef>
              <a:spcAft>
                <a:spcPts val="0"/>
              </a:spcAft>
              <a:buNone/>
            </a:pPr>
            <a:r>
              <a:rPr lang="en" sz="1200">
                <a:solidFill>
                  <a:srgbClr val="CACACA"/>
                </a:solidFill>
                <a:latin typeface="Times New Roman"/>
                <a:ea typeface="Times New Roman"/>
                <a:cs typeface="Times New Roman"/>
                <a:sym typeface="Times New Roman"/>
              </a:rPr>
              <a:t>Parker, A., Halgin, D. S., &amp; Borgatti, S. P. (2016). Dynamics of social capital: Effects of performance feedback on network change. </a:t>
            </a:r>
            <a:r>
              <a:rPr lang="en" sz="1200" i="1">
                <a:solidFill>
                  <a:srgbClr val="CACACA"/>
                </a:solidFill>
                <a:latin typeface="Times New Roman"/>
                <a:ea typeface="Times New Roman"/>
                <a:cs typeface="Times New Roman"/>
                <a:sym typeface="Times New Roman"/>
              </a:rPr>
              <a:t>Organization studies</a:t>
            </a:r>
            <a:r>
              <a:rPr lang="en" sz="1200">
                <a:solidFill>
                  <a:srgbClr val="CACACA"/>
                </a:solidFill>
                <a:latin typeface="Times New Roman"/>
                <a:ea typeface="Times New Roman"/>
                <a:cs typeface="Times New Roman"/>
                <a:sym typeface="Times New Roman"/>
              </a:rPr>
              <a:t>, </a:t>
            </a:r>
            <a:r>
              <a:rPr lang="en" sz="1200" i="1">
                <a:solidFill>
                  <a:srgbClr val="CACACA"/>
                </a:solidFill>
                <a:latin typeface="Times New Roman"/>
                <a:ea typeface="Times New Roman"/>
                <a:cs typeface="Times New Roman"/>
                <a:sym typeface="Times New Roman"/>
              </a:rPr>
              <a:t>37</a:t>
            </a:r>
            <a:r>
              <a:rPr lang="en" sz="1200">
                <a:solidFill>
                  <a:srgbClr val="CACACA"/>
                </a:solidFill>
                <a:latin typeface="Times New Roman"/>
                <a:ea typeface="Times New Roman"/>
                <a:cs typeface="Times New Roman"/>
                <a:sym typeface="Times New Roman"/>
              </a:rPr>
              <a:t>(3), 375-397.</a:t>
            </a:r>
            <a:endParaRPr sz="1200">
              <a:solidFill>
                <a:srgbClr val="CACACA"/>
              </a:solidFill>
              <a:latin typeface="Times New Roman"/>
              <a:ea typeface="Times New Roman"/>
              <a:cs typeface="Times New Roman"/>
              <a:sym typeface="Times New Roman"/>
            </a:endParaRPr>
          </a:p>
          <a:p>
            <a:pPr marL="0" lvl="0" indent="0" algn="l" rtl="0">
              <a:lnSpc>
                <a:spcPct val="200000"/>
              </a:lnSpc>
              <a:spcBef>
                <a:spcPts val="0"/>
              </a:spcBef>
              <a:spcAft>
                <a:spcPts val="0"/>
              </a:spcAft>
              <a:buNone/>
            </a:pPr>
            <a:r>
              <a:rPr lang="en" sz="1200">
                <a:solidFill>
                  <a:srgbClr val="CACACA"/>
                </a:solidFill>
                <a:latin typeface="Times New Roman"/>
                <a:ea typeface="Times New Roman"/>
                <a:cs typeface="Times New Roman"/>
                <a:sym typeface="Times New Roman"/>
              </a:rPr>
              <a:t>Steinmo, M., &amp; Rasmussen, E. (2018). The interplay of cognitive and relational social capital dimensions in university-industry collaboration: Overcoming the experience barrier. </a:t>
            </a:r>
            <a:r>
              <a:rPr lang="en" sz="1200" i="1">
                <a:solidFill>
                  <a:srgbClr val="CACACA"/>
                </a:solidFill>
                <a:latin typeface="Times New Roman"/>
                <a:ea typeface="Times New Roman"/>
                <a:cs typeface="Times New Roman"/>
                <a:sym typeface="Times New Roman"/>
              </a:rPr>
              <a:t>Research Policy</a:t>
            </a:r>
            <a:r>
              <a:rPr lang="en" sz="1200">
                <a:solidFill>
                  <a:srgbClr val="CACACA"/>
                </a:solidFill>
                <a:latin typeface="Times New Roman"/>
                <a:ea typeface="Times New Roman"/>
                <a:cs typeface="Times New Roman"/>
                <a:sym typeface="Times New Roman"/>
              </a:rPr>
              <a:t>, </a:t>
            </a:r>
            <a:r>
              <a:rPr lang="en" sz="1200" i="1">
                <a:solidFill>
                  <a:srgbClr val="CACACA"/>
                </a:solidFill>
                <a:latin typeface="Times New Roman"/>
                <a:ea typeface="Times New Roman"/>
                <a:cs typeface="Times New Roman"/>
                <a:sym typeface="Times New Roman"/>
              </a:rPr>
              <a:t>47</a:t>
            </a:r>
            <a:r>
              <a:rPr lang="en" sz="1200">
                <a:solidFill>
                  <a:srgbClr val="CACACA"/>
                </a:solidFill>
                <a:latin typeface="Times New Roman"/>
                <a:ea typeface="Times New Roman"/>
                <a:cs typeface="Times New Roman"/>
                <a:sym typeface="Times New Roman"/>
              </a:rPr>
              <a:t>(10), 1964-1974.</a:t>
            </a:r>
            <a:endParaRPr sz="1200">
              <a:solidFill>
                <a:srgbClr val="CACACA"/>
              </a:solidFill>
              <a:latin typeface="Times New Roman"/>
              <a:ea typeface="Times New Roman"/>
              <a:cs typeface="Times New Roman"/>
              <a:sym typeface="Times New Roman"/>
            </a:endParaRPr>
          </a:p>
          <a:p>
            <a:pPr marL="0" lvl="0" indent="0" algn="l" rtl="0">
              <a:lnSpc>
                <a:spcPct val="200000"/>
              </a:lnSpc>
              <a:spcBef>
                <a:spcPts val="0"/>
              </a:spcBef>
              <a:spcAft>
                <a:spcPts val="0"/>
              </a:spcAft>
              <a:buNone/>
            </a:pPr>
            <a:r>
              <a:rPr lang="en" sz="1200">
                <a:solidFill>
                  <a:srgbClr val="CACACA"/>
                </a:solidFill>
                <a:latin typeface="Times New Roman"/>
                <a:ea typeface="Times New Roman"/>
                <a:cs typeface="Times New Roman"/>
                <a:sym typeface="Times New Roman"/>
              </a:rPr>
              <a:t>Tasheva, S., &amp; Hillman, A. J. (2019). Integrating diversity at different levels: Multilevel human capital, social capital, and demographic diversity and their implications for team effectiveness. </a:t>
            </a:r>
            <a:r>
              <a:rPr lang="en" sz="1200" i="1">
                <a:solidFill>
                  <a:srgbClr val="CACACA"/>
                </a:solidFill>
                <a:latin typeface="Times New Roman"/>
                <a:ea typeface="Times New Roman"/>
                <a:cs typeface="Times New Roman"/>
                <a:sym typeface="Times New Roman"/>
              </a:rPr>
              <a:t>Academy of Management Review</a:t>
            </a:r>
            <a:r>
              <a:rPr lang="en" sz="1200">
                <a:solidFill>
                  <a:srgbClr val="CACACA"/>
                </a:solidFill>
                <a:latin typeface="Times New Roman"/>
                <a:ea typeface="Times New Roman"/>
                <a:cs typeface="Times New Roman"/>
                <a:sym typeface="Times New Roman"/>
              </a:rPr>
              <a:t>, </a:t>
            </a:r>
            <a:r>
              <a:rPr lang="en" sz="1200" i="1">
                <a:solidFill>
                  <a:srgbClr val="CACACA"/>
                </a:solidFill>
                <a:latin typeface="Times New Roman"/>
                <a:ea typeface="Times New Roman"/>
                <a:cs typeface="Times New Roman"/>
                <a:sym typeface="Times New Roman"/>
              </a:rPr>
              <a:t>44</a:t>
            </a:r>
            <a:r>
              <a:rPr lang="en" sz="1200">
                <a:solidFill>
                  <a:srgbClr val="CACACA"/>
                </a:solidFill>
                <a:latin typeface="Times New Roman"/>
                <a:ea typeface="Times New Roman"/>
                <a:cs typeface="Times New Roman"/>
                <a:sym typeface="Times New Roman"/>
              </a:rPr>
              <a:t>(4), 746-765.</a:t>
            </a:r>
            <a:endParaRPr sz="1200">
              <a:solidFill>
                <a:srgbClr val="CACACA"/>
              </a:solidFill>
              <a:latin typeface="Times New Roman"/>
              <a:ea typeface="Times New Roman"/>
              <a:cs typeface="Times New Roman"/>
              <a:sym typeface="Times New Roman"/>
            </a:endParaRPr>
          </a:p>
          <a:p>
            <a:pPr marL="0" lvl="0" indent="0" algn="l" rtl="0">
              <a:spcBef>
                <a:spcPts val="0"/>
              </a:spcBef>
              <a:spcAft>
                <a:spcPts val="1600"/>
              </a:spcAft>
              <a:buNone/>
            </a:pPr>
            <a:endParaRPr/>
          </a:p>
        </p:txBody>
      </p:sp>
    </p:spTree>
  </p:cSld>
  <p:clrMapOvr>
    <a:masterClrMapping/>
  </p:clrMapOvr>
</p:sld>
</file>

<file path=ppt/theme/theme1.xml><?xml version="1.0" encoding="utf-8"?>
<a:theme xmlns:a="http://schemas.openxmlformats.org/drawingml/2006/main" name="Slate">
  <a:themeElements>
    <a:clrScheme name="Slate">
      <a:dk1>
        <a:srgbClr val="FFFFFF"/>
      </a:dk1>
      <a:lt1>
        <a:srgbClr val="37474F"/>
      </a:lt1>
      <a:dk2>
        <a:srgbClr val="9E9E9E"/>
      </a:dk2>
      <a:lt2>
        <a:srgbClr val="E0E0E0"/>
      </a:lt2>
      <a:accent1>
        <a:srgbClr val="616161"/>
      </a:accent1>
      <a:accent2>
        <a:srgbClr val="78909C"/>
      </a:accent2>
      <a:accent3>
        <a:srgbClr val="CACACA"/>
      </a:accent3>
      <a:accent4>
        <a:srgbClr val="64FFDA"/>
      </a:accent4>
      <a:accent5>
        <a:srgbClr val="FFD966"/>
      </a:accent5>
      <a:accent6>
        <a:srgbClr val="F5F5F5"/>
      </a:accent6>
      <a:hlink>
        <a:srgbClr val="FFD966"/>
      </a:hlink>
      <a:folHlink>
        <a:srgbClr val="FFD966"/>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3055</Words>
  <Application>Microsoft Macintosh PowerPoint</Application>
  <PresentationFormat>On-screen Show (16:9)</PresentationFormat>
  <Paragraphs>274</Paragraphs>
  <Slides>25</Slides>
  <Notes>25</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25</vt:i4>
      </vt:variant>
    </vt:vector>
  </HeadingPairs>
  <TitlesOfParts>
    <vt:vector size="30" baseType="lpstr">
      <vt:lpstr>Times New Roman</vt:lpstr>
      <vt:lpstr>Arial</vt:lpstr>
      <vt:lpstr>Oswald</vt:lpstr>
      <vt:lpstr>Average</vt:lpstr>
      <vt:lpstr>Slate</vt:lpstr>
      <vt:lpstr>             Team PowerPoint Presentation 6 Group-C</vt:lpstr>
      <vt:lpstr>Networking and Social Capital</vt:lpstr>
      <vt:lpstr>Task-work Networking </vt:lpstr>
      <vt:lpstr>Teamwork Network Structures</vt:lpstr>
      <vt:lpstr>Organizational Networks</vt:lpstr>
      <vt:lpstr>Organization Networking Structures</vt:lpstr>
      <vt:lpstr>Knowledge Valuation</vt:lpstr>
      <vt:lpstr>Social Capital</vt:lpstr>
      <vt:lpstr>Team Social Capital</vt:lpstr>
      <vt:lpstr>Friendship Ties</vt:lpstr>
      <vt:lpstr>Trust and Advice Ties</vt:lpstr>
      <vt:lpstr>Leadership Ties</vt:lpstr>
      <vt:lpstr>Increasing Social capital</vt:lpstr>
      <vt:lpstr>Management of Networking and social capital</vt:lpstr>
      <vt:lpstr>Summary</vt:lpstr>
      <vt:lpstr>Learning Outcomes: Social Capital and Networking </vt:lpstr>
      <vt:lpstr>Learning Outcomes: Social Capital and Networking  </vt:lpstr>
      <vt:lpstr>Learning Outcomes: Social Capital and Networking  </vt:lpstr>
      <vt:lpstr>Learning Outcomes: Social Capital and Networking </vt:lpstr>
      <vt:lpstr>Learning Outcomes: Social Capital and Networking  </vt:lpstr>
      <vt:lpstr>Learning Outcomes: Social Capital and Networking   </vt:lpstr>
      <vt:lpstr>Learning Outcomes: Social Capital and Networking  </vt:lpstr>
      <vt:lpstr>Learning Outcomes: Social Capital and Networking   </vt:lpstr>
      <vt:lpstr>References</vt:lpstr>
      <vt:lpstr>References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Group PowerPoint Presentation 6 Group-C</dc:title>
  <cp:lastModifiedBy>Neerukonda, Sai Pavan</cp:lastModifiedBy>
  <cp:revision>2</cp:revision>
  <dcterms:modified xsi:type="dcterms:W3CDTF">2020-07-24T02:46:20Z</dcterms:modified>
</cp:coreProperties>
</file>