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2" r:id="rId1"/>
  </p:sldMasterIdLst>
  <p:notesMasterIdLst>
    <p:notesMasterId r:id="rId21"/>
  </p:notesMasterIdLst>
  <p:handoutMasterIdLst>
    <p:handoutMasterId r:id="rId22"/>
  </p:handoutMasterIdLst>
  <p:sldIdLst>
    <p:sldId id="325" r:id="rId2"/>
    <p:sldId id="335" r:id="rId3"/>
    <p:sldId id="331" r:id="rId4"/>
    <p:sldId id="329" r:id="rId5"/>
    <p:sldId id="336" r:id="rId6"/>
    <p:sldId id="310" r:id="rId7"/>
    <p:sldId id="311" r:id="rId8"/>
    <p:sldId id="312" r:id="rId9"/>
    <p:sldId id="332" r:id="rId10"/>
    <p:sldId id="317" r:id="rId11"/>
    <p:sldId id="318" r:id="rId12"/>
    <p:sldId id="319" r:id="rId13"/>
    <p:sldId id="320" r:id="rId14"/>
    <p:sldId id="321" r:id="rId15"/>
    <p:sldId id="322" r:id="rId16"/>
    <p:sldId id="326" r:id="rId17"/>
    <p:sldId id="324" r:id="rId18"/>
    <p:sldId id="337" r:id="rId19"/>
    <p:sldId id="338" r:id="rId20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07CF"/>
    <a:srgbClr val="51DC00"/>
    <a:srgbClr val="CF0E30"/>
    <a:srgbClr val="B2B2B2"/>
    <a:srgbClr val="FFFFFF"/>
    <a:srgbClr val="66FF66"/>
    <a:srgbClr val="B4AEFC"/>
    <a:srgbClr val="1D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0896" autoAdjust="0"/>
  </p:normalViewPr>
  <p:slideViewPr>
    <p:cSldViewPr>
      <p:cViewPr varScale="1">
        <p:scale>
          <a:sx n="38" d="100"/>
          <a:sy n="38" d="100"/>
        </p:scale>
        <p:origin x="-20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7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</a:pPr>
            <a:r>
              <a:rPr lang="en-US" sz="1200" b="0"/>
              <a:t>Page </a:t>
            </a:r>
            <a:fld id="{C9FC5064-E20E-4571-9607-FB0D4FDCDB8F}" type="slidenum">
              <a:rPr lang="en-US" sz="1200" b="0"/>
              <a:pPr algn="ctr" defTabSz="868363" eaLnBrk="0" hangingPunct="0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08155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/>
          <a:p>
            <a:pPr algn="ctr" defTabSz="868363" eaLnBrk="0" hangingPunct="0">
              <a:lnSpc>
                <a:spcPct val="90000"/>
              </a:lnSpc>
            </a:pPr>
            <a:r>
              <a:rPr lang="en-US" sz="1200" b="0"/>
              <a:t>Page </a:t>
            </a:r>
            <a:fld id="{3634E2C6-601B-4A2A-A6EC-584E5368A9A4}" type="slidenum">
              <a:rPr lang="en-US" sz="1200" b="0"/>
              <a:pPr algn="ctr" defTabSz="868363" eaLnBrk="0" hangingPunct="0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72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1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87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17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57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dirty="0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540235-4FB0-4A35-929D-9B0818E0AC83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dirty="0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540235-4FB0-4A35-929D-9B0818E0AC83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AutoNum type="arabicPeriod"/>
            </a:pPr>
            <a:endParaRPr lang="en-US" dirty="0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540235-4FB0-4A35-929D-9B0818E0AC83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1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DCA0D6-5EF3-40E9-9793-29669F0D52DD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DCA0D6-5EF3-40E9-9793-29669F0D52DD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6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4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46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0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983E5BA-6C74-4774-A0D5-1A2FC2CFD855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7C77F9-F36F-4569-B9A6-50A7CD3F1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2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D567-E95A-4568-B857-F020A8FADCDE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288F-81EF-4D96-AC29-A4CBE50DC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3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1900-8928-46D2-ACB3-C44EF885AC0B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6BAE-92EE-4CEB-B9D3-341F339EB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0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D258-A6C8-46EF-A3E3-7F4C83B1F326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5BF7-8A53-4D16-A361-029AC88CB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01857B-5D50-4A9B-B7B8-02214DB7ACC1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C74156-015E-4949-9A4B-C000008DC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85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B97365-EBCA-4027-87D5-99FC1D4DF0BB}" type="datetimeFigureOut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8030F8-0A21-4C41-A56D-2C5C90B6D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4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A7AA66-892F-4151-A7D9-B2CF1500FD04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413E0-AD14-4FD9-B009-668495F89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5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2A2898-BBD1-4437-99E0-7F336D837588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851563-55B7-4B74-87B0-2F593E218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13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FA0B-2873-4305-A603-71D761753EDA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F774C-6249-4A1A-9054-AC3C1F9B8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2B6DF8-005D-4E92-A5F3-01A0705A301F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D523C6-929E-4AE1-9424-8159C739F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4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538A71A-9D6B-4B78-8DD8-845C19B691D7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B8E5A5A-3D78-43CA-8E80-82F63EDD9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A74F5D-C50E-4C87-93F1-C027D3BF84A4}" type="datetime1">
              <a:rPr lang="en-US"/>
              <a:pPr>
                <a:defRPr/>
              </a:pPr>
              <a:t>6/29/20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0FBFD9B-ABAB-4428-A00D-18E94D93E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07" r:id="rId2"/>
    <p:sldLayoutId id="2147484212" r:id="rId3"/>
    <p:sldLayoutId id="2147484213" r:id="rId4"/>
    <p:sldLayoutId id="2147484214" r:id="rId5"/>
    <p:sldLayoutId id="2147484215" r:id="rId6"/>
    <p:sldLayoutId id="2147484208" r:id="rId7"/>
    <p:sldLayoutId id="2147484216" r:id="rId8"/>
    <p:sldLayoutId id="2147484217" r:id="rId9"/>
    <p:sldLayoutId id="2147484209" r:id="rId10"/>
    <p:sldLayoutId id="214748421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319462"/>
          </a:xfrm>
        </p:spPr>
        <p:txBody>
          <a:bodyPr/>
          <a:lstStyle/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By </a:t>
            </a:r>
            <a:r>
              <a:rPr lang="en-US" sz="2400" dirty="0"/>
              <a:t>the end of this </a:t>
            </a:r>
            <a:r>
              <a:rPr lang="en-US" sz="2400" dirty="0" smtClean="0"/>
              <a:t>lecture, </a:t>
            </a:r>
            <a:r>
              <a:rPr lang="en-US" sz="2400" dirty="0"/>
              <a:t>you should be able to</a:t>
            </a:r>
            <a:r>
              <a:rPr lang="en-US" sz="2400" dirty="0" smtClean="0"/>
              <a:t>: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Have </a:t>
            </a:r>
            <a:r>
              <a:rPr lang="en-US" dirty="0"/>
              <a:t>a greater understanding of strategic management </a:t>
            </a:r>
            <a:r>
              <a:rPr lang="en-US" dirty="0" smtClean="0"/>
              <a:t>concepts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Understand what is required for PR 1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630238" lvl="2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Chapter 1</a:t>
            </a:r>
            <a:endParaRPr lang="en-US" sz="3100" i="1" dirty="0" smtClean="0">
              <a:solidFill>
                <a:schemeClr val="tx1"/>
              </a:solidFill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1FF7A0-1408-4046-8D82-13FEA1FFEFA7}" type="slidenum">
              <a:rPr lang="en-US" sz="1000" b="0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z="1000" b="0" smtClean="0">
              <a:solidFill>
                <a:prstClr val="black"/>
              </a:solidFill>
            </a:endParaRP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38600"/>
            <a:ext cx="4211782" cy="22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2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391400" cy="3124200"/>
          </a:xfrm>
        </p:spPr>
        <p:txBody>
          <a:bodyPr>
            <a:normAutofit fontScale="70000" lnSpcReduction="20000"/>
          </a:bodyPr>
          <a:lstStyle/>
          <a:p>
            <a:pPr marL="319088" indent="-319088" eaLnBrk="1" hangingPunct="1">
              <a:buFont typeface="Wingdings 2" pitchFamily="18" charset="2"/>
              <a:buChar char=""/>
            </a:pPr>
            <a:r>
              <a:rPr lang="en-US" b="1" i="1" dirty="0" smtClean="0">
                <a:solidFill>
                  <a:schemeClr val="accent1"/>
                </a:solidFill>
              </a:rPr>
              <a:t>Strategic thinking</a:t>
            </a:r>
            <a:r>
              <a:rPr lang="en-US" b="1" dirty="0" smtClean="0">
                <a:solidFill>
                  <a:schemeClr val="accent1"/>
                </a:solidFill>
              </a:rPr>
              <a:t>  </a:t>
            </a:r>
            <a:r>
              <a:rPr lang="en-US" dirty="0" smtClean="0"/>
              <a:t>leads to </a:t>
            </a:r>
            <a:r>
              <a:rPr lang="en-US" b="1" dirty="0" smtClean="0"/>
              <a:t>creative</a:t>
            </a:r>
            <a:r>
              <a:rPr lang="en-US" dirty="0" smtClean="0"/>
              <a:t> solutions and new ideas.</a:t>
            </a:r>
          </a:p>
          <a:p>
            <a:pPr marL="574676" lvl="1" indent="-319088" eaLnBrk="1" hangingPunct="1">
              <a:buFont typeface="Wingdings 2" pitchFamily="18" charset="2"/>
              <a:buChar char=""/>
            </a:pPr>
            <a:r>
              <a:rPr lang="en-US" dirty="0" smtClean="0"/>
              <a:t>Thinking about the future 5,10,15,20 years ahead in a creative, often unconventional manner. </a:t>
            </a:r>
          </a:p>
          <a:p>
            <a:pPr marL="574676" lvl="1" indent="-319088" eaLnBrk="1" hangingPunct="1">
              <a:buFont typeface="Wingdings 2" pitchFamily="18" charset="2"/>
              <a:buChar char=""/>
            </a:pPr>
            <a:r>
              <a:rPr lang="en-US" dirty="0" smtClean="0"/>
              <a:t>Top 5 Innovative Companies: Apple, Alphabet (Google), Amazon, Microsoft and Samsung (Forbes, 2020)</a:t>
            </a:r>
          </a:p>
          <a:p>
            <a:pPr marL="319088" indent="-319088" eaLnBrk="1" hangingPunct="1">
              <a:buNone/>
            </a:pPr>
            <a:endParaRPr lang="en-US" dirty="0" smtClean="0"/>
          </a:p>
          <a:p>
            <a:pPr marL="319088" indent="-319088" eaLnBrk="1" hangingPunct="1">
              <a:buFont typeface="Wingdings 2" pitchFamily="18" charset="2"/>
              <a:buChar char=""/>
            </a:pPr>
            <a:r>
              <a:rPr lang="en-US" dirty="0"/>
              <a:t>The </a:t>
            </a:r>
            <a:r>
              <a:rPr lang="en-US" b="1" i="1" dirty="0">
                <a:solidFill>
                  <a:schemeClr val="accent1"/>
                </a:solidFill>
              </a:rPr>
              <a:t>strategic planning process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is often rigid and unimaginative, with </a:t>
            </a:r>
            <a:r>
              <a:rPr lang="en-US" b="1" dirty="0"/>
              <a:t>detailed instructions </a:t>
            </a:r>
            <a:r>
              <a:rPr lang="en-US" dirty="0"/>
              <a:t>pertaining to every aspect of the </a:t>
            </a:r>
            <a:r>
              <a:rPr lang="en-US" dirty="0" smtClean="0"/>
              <a:t>process</a:t>
            </a:r>
          </a:p>
          <a:p>
            <a:pPr marL="319088" indent="-319088" eaLnBrk="1" hangingPunct="1">
              <a:buNone/>
            </a:pPr>
            <a:endParaRPr lang="en-US" dirty="0" smtClean="0"/>
          </a:p>
          <a:p>
            <a:pPr marL="319088" indent="-319088" eaLnBrk="1" hangingPunct="1">
              <a:buFont typeface="Wingdings 2" pitchFamily="18" charset="2"/>
              <a:buChar char=""/>
            </a:pPr>
            <a:r>
              <a:rPr lang="en-US" dirty="0" smtClean="0"/>
              <a:t>The best firms use both! 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81F502-5C3C-434C-A95C-8F3D5CAC02AD}" type="slidenum">
              <a:rPr lang="en-US" sz="1000" b="0" smtClean="0"/>
              <a:pPr eaLnBrk="1" hangingPunct="1"/>
              <a:t>10</a:t>
            </a:fld>
            <a:endParaRPr lang="en-US" sz="1000" b="0" smtClean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162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Strategic Planning Process vs. Strategic Thinking</a:t>
            </a:r>
          </a:p>
        </p:txBody>
      </p:sp>
    </p:spTree>
    <p:extLst>
      <p:ext uri="{BB962C8B-B14F-4D97-AF65-F5344CB8AC3E}">
        <p14:creationId xmlns:p14="http://schemas.microsoft.com/office/powerpoint/2010/main" val="236780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391400" cy="4114800"/>
          </a:xfrm>
        </p:spPr>
        <p:txBody>
          <a:bodyPr>
            <a:normAutofit/>
          </a:bodyPr>
          <a:lstStyle/>
          <a:p>
            <a:pPr marL="319088" indent="-319088" eaLnBrk="1" hangingPunct="1">
              <a:buFont typeface="Wingdings 3" pitchFamily="18" charset="2"/>
              <a:buNone/>
            </a:pPr>
            <a:r>
              <a:rPr lang="en-US" i="1" dirty="0" smtClean="0">
                <a:solidFill>
                  <a:srgbClr val="FFFFFF"/>
                </a:solidFill>
              </a:rPr>
              <a:t> planning process</a:t>
            </a:r>
            <a:endParaRPr lang="en-US" dirty="0" smtClean="0"/>
          </a:p>
          <a:p>
            <a:pPr marL="319088" indent="-319088" eaLnBrk="1" hangingPunct="1">
              <a:buFont typeface="Wingdings 2" pitchFamily="18" charset="2"/>
              <a:buChar char=""/>
            </a:pPr>
            <a:r>
              <a:rPr lang="en-US" b="1" dirty="0" smtClean="0"/>
              <a:t>Deliberate strategies </a:t>
            </a:r>
            <a:r>
              <a:rPr lang="en-US" dirty="0" smtClean="0"/>
              <a:t>occur when managers plan to pursue an intended strategic course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marL="319088" indent="-319088" eaLnBrk="1" hangingPunct="1">
              <a:buNone/>
            </a:pPr>
            <a:endParaRPr lang="en-US" dirty="0" smtClean="0"/>
          </a:p>
          <a:p>
            <a:pPr marL="319088" indent="-319088" eaLnBrk="1" hangingPunct="1">
              <a:buFont typeface="Wingdings 2" pitchFamily="18" charset="2"/>
              <a:buChar char=""/>
            </a:pPr>
            <a:r>
              <a:rPr lang="en-US" b="1" dirty="0" smtClean="0"/>
              <a:t>Emergent strategies </a:t>
            </a:r>
            <a:r>
              <a:rPr lang="en-US" dirty="0" smtClean="0"/>
              <a:t>are used when the strategy is not planned but develops from a sequence of events over time</a:t>
            </a:r>
          </a:p>
          <a:p>
            <a:pPr marL="575120" lvl="1" indent="-319088">
              <a:buFont typeface="Wingdings 2" pitchFamily="18" charset="2"/>
              <a:buChar char=""/>
            </a:pPr>
            <a:endParaRPr lang="en-US" dirty="0" smtClean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D88C00-07E0-453D-B765-AB27BDE316C0}" type="slidenum">
              <a:rPr lang="en-US" sz="1000" b="0" smtClean="0"/>
              <a:pPr eaLnBrk="1" hangingPunct="1"/>
              <a:t>11</a:t>
            </a:fld>
            <a:endParaRPr lang="en-US" sz="1000" b="0" smtClean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162800" cy="144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Emergent versus Deliberate Strategies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ARROW-02-5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743200"/>
            <a:ext cx="1130130" cy="1130130"/>
          </a:xfrm>
          <a:prstGeom prst="rect">
            <a:avLst/>
          </a:prstGeom>
        </p:spPr>
      </p:pic>
      <p:pic>
        <p:nvPicPr>
          <p:cNvPr id="3" name="Picture 2" descr="arrow-curve-illustration-crooked-arrow-material-png-clip-a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915">
            <a:off x="3555195" y="5642825"/>
            <a:ext cx="1078800" cy="7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Strategic Management Process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6248400" y="4267200"/>
            <a:ext cx="28067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2667000" y="4267200"/>
            <a:ext cx="28194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381000" y="4267200"/>
            <a:ext cx="15875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5000"/>
              </a:lnSpc>
              <a:buFontTx/>
              <a:buChar char="•"/>
            </a:pPr>
            <a:endParaRPr lang="en-US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09600" y="4343400"/>
            <a:ext cx="1208665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Establish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Strategic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(Ch.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2590800" y="4343400"/>
            <a:ext cx="2971800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Formulate Strategies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Business-Unit (Ch. 5)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Corporate-Level 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(Ch. </a:t>
            </a:r>
            <a:r>
              <a:rPr lang="en-US" sz="1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6)</a:t>
            </a: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6248400" y="4419600"/>
            <a:ext cx="2895600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Implement Strategies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Establish Controls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Chs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8)</a:t>
            </a:r>
            <a:endParaRPr lang="en-US" sz="1800" dirty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2590800" y="1905000"/>
            <a:ext cx="3581400" cy="1435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2743200" y="1981200"/>
            <a:ext cx="33528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Analyze the Environment, Stakeholders and Organizational Resources (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Chs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2 &amp; 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4)</a:t>
            </a:r>
            <a:endParaRPr lang="en-US" sz="1800" dirty="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1219200" y="3810000"/>
            <a:ext cx="6019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>
            <a:off x="1219200" y="38100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7239000" y="38100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4419600" y="3352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>
            <a:off x="1981200" y="4876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5562600" y="4876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4A6B-2941-453A-9FEE-2BE4938C0B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291730">
            <a:off x="527033" y="2390182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Strategy Formulation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291730">
            <a:off x="6547035" y="3031550"/>
            <a:ext cx="2533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Strategy Implementation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5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057357"/>
              </p:ext>
            </p:extLst>
          </p:nvPr>
        </p:nvGraphicFramePr>
        <p:xfrm>
          <a:off x="457200" y="1481138"/>
          <a:ext cx="8229602" cy="530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514602"/>
                <a:gridCol w="2057400"/>
                <a:gridCol w="2057400"/>
              </a:tblGrid>
              <a:tr h="37081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Traditional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Resource-Based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endParaRPr lang="en-US" sz="1800" dirty="0"/>
                    </a:p>
                  </a:txBody>
                  <a:tcPr marT="45717" marB="45717"/>
                </a:tc>
              </a:tr>
              <a:tr h="91434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View of</a:t>
                      </a:r>
                      <a:r>
                        <a:rPr lang="en-US" sz="1800" b="1" baseline="0" dirty="0" smtClean="0"/>
                        <a:t> firm</a:t>
                      </a:r>
                      <a:endParaRPr lang="en-US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="1" baseline="0" dirty="0" smtClean="0"/>
                        <a:t>economic</a:t>
                      </a:r>
                      <a:r>
                        <a:rPr lang="en-US" sz="1800" baseline="0" dirty="0" smtClean="0"/>
                        <a:t> entity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collection of </a:t>
                      </a:r>
                      <a:r>
                        <a:rPr lang="en-US" sz="1800" b="1" dirty="0" smtClean="0"/>
                        <a:t>resources</a:t>
                      </a:r>
                      <a:r>
                        <a:rPr lang="en-US" sz="1800" baseline="0" dirty="0" smtClean="0"/>
                        <a:t>, skills and abilities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 network of </a:t>
                      </a:r>
                      <a:r>
                        <a:rPr lang="en-US" sz="1800" b="1" dirty="0" smtClean="0"/>
                        <a:t>relationships</a:t>
                      </a:r>
                      <a:endParaRPr lang="en-US" sz="1800" b="1" dirty="0"/>
                    </a:p>
                  </a:txBody>
                  <a:tcPr marT="45717" marB="45717"/>
                </a:tc>
              </a:tr>
              <a:tr h="146294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Approach to strategy</a:t>
                      </a:r>
                      <a:r>
                        <a:rPr lang="en-US" sz="1800" b="1" baseline="0" dirty="0" smtClean="0"/>
                        <a:t> formulation</a:t>
                      </a:r>
                      <a:endParaRPr lang="en-US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Situation analysis of </a:t>
                      </a:r>
                      <a:r>
                        <a:rPr lang="en-US" sz="1800" b="1" dirty="0" smtClean="0"/>
                        <a:t>internal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b="1" dirty="0" smtClean="0"/>
                        <a:t>external</a:t>
                      </a:r>
                      <a:r>
                        <a:rPr lang="en-US" sz="1800" dirty="0" smtClean="0"/>
                        <a:t> environments</a:t>
                      </a:r>
                      <a:r>
                        <a:rPr lang="en-US" sz="1800" baseline="0" dirty="0" smtClean="0"/>
                        <a:t> (SWOT) leading to mission and strategies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Analysis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b="1" dirty="0" smtClean="0"/>
                        <a:t>acquisition</a:t>
                      </a:r>
                      <a:r>
                        <a:rPr lang="en-US" sz="1800" dirty="0" smtClean="0"/>
                        <a:t> of organizational resources,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skills,</a:t>
                      </a:r>
                      <a:r>
                        <a:rPr lang="en-US" sz="1800" baseline="0" dirty="0" smtClean="0"/>
                        <a:t> and abilities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Analysis</a:t>
                      </a:r>
                      <a:r>
                        <a:rPr lang="en-US" sz="1800" dirty="0" smtClean="0"/>
                        <a:t> of the power</a:t>
                      </a:r>
                      <a:r>
                        <a:rPr lang="en-US" sz="1800" baseline="0" dirty="0" smtClean="0"/>
                        <a:t>, rights, influence, and demands of </a:t>
                      </a:r>
                      <a:r>
                        <a:rPr lang="en-US" sz="1800" b="1" baseline="0" dirty="0" smtClean="0"/>
                        <a:t>stakeholders</a:t>
                      </a:r>
                      <a:endParaRPr lang="en-US" sz="1800" b="1" dirty="0"/>
                    </a:p>
                  </a:txBody>
                  <a:tcPr marT="45717" marB="45717"/>
                </a:tc>
              </a:tr>
              <a:tr h="2285856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Source of</a:t>
                      </a:r>
                      <a:r>
                        <a:rPr lang="en-US" sz="1800" b="1" baseline="0" dirty="0" smtClean="0"/>
                        <a:t> competitive advantage</a:t>
                      </a:r>
                      <a:endParaRPr lang="en-US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Adapt</a:t>
                      </a:r>
                      <a:r>
                        <a:rPr lang="en-US" sz="1800" dirty="0" smtClean="0"/>
                        <a:t> to the environment</a:t>
                      </a:r>
                      <a:r>
                        <a:rPr lang="en-US" sz="1800" baseline="0" dirty="0" smtClean="0"/>
                        <a:t> by taking advantage of strengths and opportunities and overcoming weaknesses and threats (SWOT)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Possession</a:t>
                      </a:r>
                      <a:r>
                        <a:rPr lang="en-US" sz="1800" dirty="0" smtClean="0"/>
                        <a:t> of resources that are valuable, rare and difficult</a:t>
                      </a:r>
                      <a:r>
                        <a:rPr lang="en-US" sz="1800" baseline="0" dirty="0" smtClean="0"/>
                        <a:t> to imitate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Superior</a:t>
                      </a:r>
                      <a:r>
                        <a:rPr lang="en-US" sz="1800" baseline="0" dirty="0" smtClean="0"/>
                        <a:t> linkages with </a:t>
                      </a:r>
                      <a:r>
                        <a:rPr lang="en-US" sz="1800" b="1" baseline="0" dirty="0" smtClean="0"/>
                        <a:t>stakeholders</a:t>
                      </a:r>
                      <a:endParaRPr lang="en-US" sz="1800" b="1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15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3D5368-D464-4305-9057-41F387287631}" type="slidenum">
              <a:rPr lang="en-US" sz="1000" b="0" smtClean="0"/>
              <a:pPr eaLnBrk="1" hangingPunct="1"/>
              <a:t>13</a:t>
            </a:fld>
            <a:endParaRPr lang="en-US" sz="1000" b="0" smtClean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Three Perspectives on Strategic Management</a:t>
            </a:r>
          </a:p>
        </p:txBody>
      </p:sp>
    </p:spTree>
    <p:extLst>
      <p:ext uri="{BB962C8B-B14F-4D97-AF65-F5344CB8AC3E}">
        <p14:creationId xmlns:p14="http://schemas.microsoft.com/office/powerpoint/2010/main" val="237165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4A6B-2941-453A-9FEE-2BE4938C0B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Traditional Strategic Management Process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6019800" y="4038600"/>
            <a:ext cx="2806700" cy="152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667000" y="4038600"/>
            <a:ext cx="2667000" cy="152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381000" y="4038600"/>
            <a:ext cx="15875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5000"/>
              </a:lnSpc>
              <a:buFontTx/>
              <a:buChar char="•"/>
            </a:pPr>
            <a:endParaRPr lang="en-US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609600" y="4191000"/>
            <a:ext cx="12954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Strategic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Direction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(mission &amp; goals)</a:t>
            </a:r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2590800" y="4191000"/>
            <a:ext cx="2743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Strategy Formulation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(take advantage of strengths/overcome weaknesses &amp; threats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6019800" y="4191000"/>
            <a:ext cx="28956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Strategy Implementation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(development &amp; execution of implementation plans)</a:t>
            </a: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2362200" y="2209800"/>
            <a:ext cx="3276600" cy="901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2590800" y="2286000"/>
            <a:ext cx="2743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Situation Analysis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(external environment)</a:t>
            </a:r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1219200" y="3581400"/>
            <a:ext cx="6019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1219200" y="3581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7239000" y="35814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3962400" y="31242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>
            <a:off x="1981200" y="45720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5334000" y="4648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6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Organization as a Bundle of Resources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3505200" y="3429000"/>
            <a:ext cx="19812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3581400" y="3581400"/>
            <a:ext cx="1657350" cy="727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Knowledge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Learning</a:t>
            </a: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295400" y="1905000"/>
            <a:ext cx="6477000" cy="419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>
            <a:off x="1295400" y="1905000"/>
            <a:ext cx="22098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 flipV="1">
            <a:off x="5486400" y="1905000"/>
            <a:ext cx="22860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 flipV="1">
            <a:off x="1295400" y="4572000"/>
            <a:ext cx="2209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5486400" y="4572000"/>
            <a:ext cx="22860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3188354" y="1905000"/>
            <a:ext cx="2491068" cy="14132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Organizational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Resources</a:t>
            </a:r>
            <a:endParaRPr 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Firm Reputation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Brand Names and Patents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Contracts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Stakeholder Relationships</a:t>
            </a:r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5398689" y="3352800"/>
            <a:ext cx="2380461" cy="951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Physical Resources</a:t>
            </a:r>
            <a:endParaRPr 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Plants and Equipment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Organizational Locations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Access to Raw Materials</a:t>
            </a:r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3200400" y="4724400"/>
            <a:ext cx="2590800" cy="13208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1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 Resources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Skills, Background and Training of Managers and Employees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Organization Structure</a:t>
            </a:r>
          </a:p>
        </p:txBody>
      </p:sp>
      <p:sp>
        <p:nvSpPr>
          <p:cNvPr id="214029" name="Rectangle 13"/>
          <p:cNvSpPr>
            <a:spLocks noChangeArrowheads="1"/>
          </p:cNvSpPr>
          <p:nvPr/>
        </p:nvSpPr>
        <p:spPr bwMode="auto">
          <a:xfrm>
            <a:off x="1371600" y="3352800"/>
            <a:ext cx="2201863" cy="951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Financial Resources</a:t>
            </a:r>
            <a:endParaRPr lang="en-US" sz="1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and External Sources of Financing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Financial Strength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D4A6B-2941-453A-9FEE-2BE4938C0B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E852D5-DFC8-4933-8D70-94E6175450F4}" type="slidenum">
              <a:rPr lang="en-US" sz="1000" b="0" smtClean="0">
                <a:solidFill>
                  <a:prstClr val="white"/>
                </a:solidFill>
              </a:rPr>
              <a:pPr eaLnBrk="1" hangingPunct="1"/>
              <a:t>16</a:t>
            </a:fld>
            <a:endParaRPr lang="en-US" sz="1000" b="0" smtClean="0">
              <a:solidFill>
                <a:prstClr val="white"/>
              </a:solidFill>
            </a:endParaRP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Stakeholder View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895600" y="3103563"/>
            <a:ext cx="2971800" cy="1392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3317875" y="3173413"/>
            <a:ext cx="20701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</a:t>
            </a:r>
            <a:r>
              <a:rPr lang="en-US" sz="1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Organization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2997200" y="3478213"/>
            <a:ext cx="2768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Owners/Board of Directors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Managers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Employees</a:t>
            </a:r>
            <a:endParaRPr lang="en-US" sz="1600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438400" y="5257800"/>
            <a:ext cx="15748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Financial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Intermediaries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4343400" y="5257800"/>
            <a:ext cx="233997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Government Agencies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and Administrators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5943600" y="2133600"/>
            <a:ext cx="14716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Local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Communities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3657600" y="1981200"/>
            <a:ext cx="1381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Competitors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1066800" y="3657600"/>
            <a:ext cx="11096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Suppliers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6629400" y="3657600"/>
            <a:ext cx="124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Customers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447800" y="2057400"/>
            <a:ext cx="9191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Activist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Groups</a:t>
            </a:r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1447800" y="4800600"/>
            <a:ext cx="8715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Unions</a:t>
            </a: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6477000" y="4724400"/>
            <a:ext cx="11779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 Media</a:t>
            </a:r>
          </a:p>
        </p:txBody>
      </p:sp>
      <p:sp>
        <p:nvSpPr>
          <p:cNvPr id="11280" name="AutoShape 15"/>
          <p:cNvSpPr>
            <a:spLocks noChangeArrowheads="1"/>
          </p:cNvSpPr>
          <p:nvPr/>
        </p:nvSpPr>
        <p:spPr bwMode="auto">
          <a:xfrm rot="-5400000">
            <a:off x="4076700" y="262890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281" name="AutoShape 16"/>
          <p:cNvSpPr>
            <a:spLocks noChangeArrowheads="1"/>
          </p:cNvSpPr>
          <p:nvPr/>
        </p:nvSpPr>
        <p:spPr bwMode="auto">
          <a:xfrm>
            <a:off x="5943600" y="373380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82" name="AutoShape 17"/>
          <p:cNvSpPr>
            <a:spLocks noChangeArrowheads="1"/>
          </p:cNvSpPr>
          <p:nvPr/>
        </p:nvSpPr>
        <p:spPr bwMode="auto">
          <a:xfrm>
            <a:off x="2209800" y="373380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83" name="AutoShape 18"/>
          <p:cNvSpPr>
            <a:spLocks noChangeArrowheads="1"/>
          </p:cNvSpPr>
          <p:nvPr/>
        </p:nvSpPr>
        <p:spPr bwMode="auto">
          <a:xfrm rot="-3907819">
            <a:off x="3390900" y="483870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84" name="AutoShape 19"/>
          <p:cNvSpPr>
            <a:spLocks noChangeArrowheads="1"/>
          </p:cNvSpPr>
          <p:nvPr/>
        </p:nvSpPr>
        <p:spPr bwMode="auto">
          <a:xfrm rot="-7434854">
            <a:off x="4706938" y="4811713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85" name="AutoShape 20"/>
          <p:cNvSpPr>
            <a:spLocks noChangeArrowheads="1"/>
          </p:cNvSpPr>
          <p:nvPr/>
        </p:nvSpPr>
        <p:spPr bwMode="auto">
          <a:xfrm rot="-8355389">
            <a:off x="2286000" y="274320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86" name="AutoShape 21"/>
          <p:cNvSpPr>
            <a:spLocks noChangeArrowheads="1"/>
          </p:cNvSpPr>
          <p:nvPr/>
        </p:nvSpPr>
        <p:spPr bwMode="auto">
          <a:xfrm rot="-1777449">
            <a:off x="2362200" y="464820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87" name="AutoShape 22"/>
          <p:cNvSpPr>
            <a:spLocks noChangeArrowheads="1"/>
          </p:cNvSpPr>
          <p:nvPr/>
        </p:nvSpPr>
        <p:spPr bwMode="auto">
          <a:xfrm rot="-2180888">
            <a:off x="5410200" y="274320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288" name="AutoShape 23"/>
          <p:cNvSpPr>
            <a:spLocks noChangeArrowheads="1"/>
          </p:cNvSpPr>
          <p:nvPr/>
        </p:nvSpPr>
        <p:spPr bwMode="auto">
          <a:xfrm rot="-9125881">
            <a:off x="5943600" y="4572000"/>
            <a:ext cx="533400" cy="152400"/>
          </a:xfrm>
          <a:prstGeom prst="leftRightArrow">
            <a:avLst>
              <a:gd name="adj1" fmla="val 50000"/>
              <a:gd name="adj2" fmla="val 7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30000"/>
              </a:spcBef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8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Corporate-level</a:t>
            </a:r>
            <a:r>
              <a:rPr lang="en-US" dirty="0" smtClean="0"/>
              <a:t>: </a:t>
            </a:r>
            <a:r>
              <a:rPr lang="en-US" sz="2400" i="1" dirty="0" smtClean="0"/>
              <a:t>where</a:t>
            </a:r>
            <a:r>
              <a:rPr lang="en-US" sz="2400" dirty="0" smtClean="0"/>
              <a:t> to compete</a:t>
            </a:r>
          </a:p>
          <a:p>
            <a:pPr eaLnBrk="1" hangingPunct="1"/>
            <a:r>
              <a:rPr lang="en-US" b="1" dirty="0" smtClean="0"/>
              <a:t>Business-level: </a:t>
            </a:r>
            <a:r>
              <a:rPr lang="en-US" sz="2400" i="1" dirty="0" smtClean="0"/>
              <a:t>how</a:t>
            </a:r>
            <a:r>
              <a:rPr lang="en-US" sz="2400" dirty="0" smtClean="0"/>
              <a:t> to compete </a:t>
            </a:r>
          </a:p>
          <a:p>
            <a:pPr eaLnBrk="1" hangingPunct="1"/>
            <a:r>
              <a:rPr lang="en-US" b="1" dirty="0" smtClean="0"/>
              <a:t>Functional-level: </a:t>
            </a:r>
            <a:r>
              <a:rPr lang="en-US" sz="2400" dirty="0" smtClean="0"/>
              <a:t>the functional</a:t>
            </a:r>
          </a:p>
          <a:p>
            <a:pPr lvl="1" eaLnBrk="1" hangingPunct="1">
              <a:buNone/>
            </a:pPr>
            <a:r>
              <a:rPr lang="en-US" sz="2400" i="1" dirty="0" smtClean="0"/>
              <a:t>details</a:t>
            </a:r>
            <a:r>
              <a:rPr lang="en-US" sz="2400" dirty="0" smtClean="0"/>
              <a:t> of how resources will be </a:t>
            </a:r>
          </a:p>
          <a:p>
            <a:pPr lvl="1" eaLnBrk="1" hangingPunct="1">
              <a:buNone/>
            </a:pPr>
            <a:r>
              <a:rPr lang="en-US" sz="2400" dirty="0" smtClean="0"/>
              <a:t>managed to achieve those business</a:t>
            </a:r>
          </a:p>
          <a:p>
            <a:pPr lvl="1" eaLnBrk="1" hangingPunct="1">
              <a:buNone/>
            </a:pPr>
            <a:r>
              <a:rPr lang="en-US" sz="2400" dirty="0" smtClean="0"/>
              <a:t>level strategies 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B23C7E-AB70-4188-BF43-97B5C0D25BB5}" type="slidenum">
              <a:rPr lang="en-US" sz="1000" b="0" smtClean="0"/>
              <a:pPr eaLnBrk="1" hangingPunct="1"/>
              <a:t>17</a:t>
            </a:fld>
            <a:endParaRPr lang="en-US" sz="1000" b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Levels of Strategy Formulation</a:t>
            </a:r>
          </a:p>
        </p:txBody>
      </p:sp>
      <p:sp>
        <p:nvSpPr>
          <p:cNvPr id="23557" name="Isosceles Triangle 5"/>
          <p:cNvSpPr>
            <a:spLocks noChangeArrowheads="1"/>
          </p:cNvSpPr>
          <p:nvPr/>
        </p:nvSpPr>
        <p:spPr bwMode="auto">
          <a:xfrm>
            <a:off x="3810000" y="3657600"/>
            <a:ext cx="1905000" cy="1371600"/>
          </a:xfrm>
          <a:prstGeom prst="triangle">
            <a:avLst>
              <a:gd name="adj" fmla="val 48245"/>
            </a:avLst>
          </a:prstGeom>
          <a:solidFill>
            <a:srgbClr val="00206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" name="Trapezoid 6"/>
          <p:cNvSpPr/>
          <p:nvPr/>
        </p:nvSpPr>
        <p:spPr bwMode="auto">
          <a:xfrm>
            <a:off x="3581400" y="5029200"/>
            <a:ext cx="2438400" cy="914400"/>
          </a:xfrm>
          <a:prstGeom prst="trapezoid">
            <a:avLst>
              <a:gd name="adj" fmla="val 41718"/>
            </a:avLst>
          </a:prstGeom>
          <a:solidFill>
            <a:schemeClr val="accent4">
              <a:lumMod val="60000"/>
              <a:lumOff val="4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Trapezoid 7"/>
          <p:cNvSpPr/>
          <p:nvPr/>
        </p:nvSpPr>
        <p:spPr bwMode="auto">
          <a:xfrm>
            <a:off x="3429000" y="5943600"/>
            <a:ext cx="2743200" cy="914400"/>
          </a:xfrm>
          <a:prstGeom prst="trapezoid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4114800" y="43434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Constantia" pitchFamily="18" charset="0"/>
              </a:rPr>
              <a:t>Corporate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5410200"/>
            <a:ext cx="1752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Business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4038600" y="62484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Functional</a:t>
            </a:r>
          </a:p>
        </p:txBody>
      </p:sp>
    </p:spTree>
    <p:extLst>
      <p:ext uri="{BB962C8B-B14F-4D97-AF65-F5344CB8AC3E}">
        <p14:creationId xmlns:p14="http://schemas.microsoft.com/office/powerpoint/2010/main" val="90276327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Corporate-level</a:t>
            </a:r>
            <a:r>
              <a:rPr lang="en-US" dirty="0" smtClean="0"/>
              <a:t>: </a:t>
            </a:r>
          </a:p>
          <a:p>
            <a:pPr lvl="1" eaLnBrk="1" hangingPunct="1"/>
            <a:r>
              <a:rPr lang="en-US" sz="1400" i="1" dirty="0" smtClean="0"/>
              <a:t>Where</a:t>
            </a:r>
            <a:r>
              <a:rPr lang="en-US" sz="1400" dirty="0" smtClean="0"/>
              <a:t>: Locations in 118 different countries, mostly franchised locations</a:t>
            </a:r>
          </a:p>
          <a:p>
            <a:pPr eaLnBrk="1" hangingPunct="1"/>
            <a:r>
              <a:rPr lang="en-US" b="1" dirty="0" smtClean="0"/>
              <a:t>Business-level:</a:t>
            </a:r>
            <a:r>
              <a:rPr lang="en-US" sz="1800" b="1" dirty="0" smtClean="0"/>
              <a:t> </a:t>
            </a:r>
          </a:p>
          <a:p>
            <a:pPr lvl="1" eaLnBrk="1" hangingPunct="1"/>
            <a:r>
              <a:rPr lang="en-US" sz="1400" i="1" dirty="0" smtClean="0"/>
              <a:t>How</a:t>
            </a:r>
            <a:r>
              <a:rPr lang="en-US" sz="1400" dirty="0" smtClean="0"/>
              <a:t>: The company competes in each of its location depending on the needs of the specific market</a:t>
            </a:r>
            <a:endParaRPr lang="en-US" sz="1400" b="1" dirty="0" smtClean="0"/>
          </a:p>
          <a:p>
            <a:pPr eaLnBrk="1" hangingPunct="1"/>
            <a:r>
              <a:rPr lang="en-US" b="1" dirty="0" smtClean="0"/>
              <a:t>Functional-level: </a:t>
            </a:r>
          </a:p>
          <a:p>
            <a:pPr lvl="1" eaLnBrk="1" hangingPunct="1"/>
            <a:r>
              <a:rPr lang="en-US" sz="1400" i="1" dirty="0" smtClean="0"/>
              <a:t>Details</a:t>
            </a:r>
            <a:r>
              <a:rPr lang="en-US" sz="1400" dirty="0" smtClean="0"/>
              <a:t>: How the strategy is implemented in the operational areas of marketing, information systems, operations, finance, innovation, and human resources</a:t>
            </a:r>
            <a:endParaRPr lang="en-US" sz="2400" dirty="0" smtClean="0"/>
          </a:p>
          <a:p>
            <a:pPr lvl="1"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B23C7E-AB70-4188-BF43-97B5C0D25BB5}" type="slidenum">
              <a:rPr lang="en-US" sz="1000" b="0" smtClean="0"/>
              <a:pPr eaLnBrk="1" hangingPunct="1"/>
              <a:t>18</a:t>
            </a:fld>
            <a:endParaRPr lang="en-US" sz="1000" b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Levels of Strategy Formulation McDonald’s Example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6553200" y="51054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Functional</a:t>
            </a:r>
          </a:p>
        </p:txBody>
      </p:sp>
    </p:spTree>
    <p:extLst>
      <p:ext uri="{BB962C8B-B14F-4D97-AF65-F5344CB8AC3E}">
        <p14:creationId xmlns:p14="http://schemas.microsoft.com/office/powerpoint/2010/main" val="191552597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Start researching your assigned company for your group project</a:t>
            </a:r>
          </a:p>
          <a:p>
            <a:pPr eaLnBrk="1" hangingPunct="1"/>
            <a:r>
              <a:rPr lang="en-US" sz="2400" dirty="0" smtClean="0"/>
              <a:t>Understand where the company operates, what products/services the company provides, the target customers, and the stakeholders</a:t>
            </a:r>
          </a:p>
          <a:p>
            <a:pPr eaLnBrk="1" hangingPunct="1"/>
            <a:r>
              <a:rPr lang="en-US" sz="2400" dirty="0" smtClean="0"/>
              <a:t>Consider what factors are happening both internal to the company (Strengths and Weaknesses) and external to the company (Opportunities and Threats) that may influence the company’s strategy.</a:t>
            </a:r>
            <a:endParaRPr lang="en-US" sz="2400" dirty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B23C7E-AB70-4188-BF43-97B5C0D25BB5}" type="slidenum">
              <a:rPr lang="en-US" sz="1000" b="0" smtClean="0"/>
              <a:pPr eaLnBrk="1" hangingPunct="1"/>
              <a:t>19</a:t>
            </a:fld>
            <a:endParaRPr lang="en-US" sz="1000" b="0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6553200" y="51054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Functional</a:t>
            </a:r>
          </a:p>
        </p:txBody>
      </p:sp>
    </p:spTree>
    <p:extLst>
      <p:ext uri="{BB962C8B-B14F-4D97-AF65-F5344CB8AC3E}">
        <p14:creationId xmlns:p14="http://schemas.microsoft.com/office/powerpoint/2010/main" val="410561370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315200" cy="4648200"/>
          </a:xfrm>
        </p:spPr>
        <p:txBody>
          <a:bodyPr>
            <a:normAutofit/>
          </a:bodyPr>
          <a:lstStyle/>
          <a:p>
            <a:pPr marL="319088" indent="-319088" eaLnBrk="1" hangingPunct="1">
              <a:buFont typeface="Wingdings 2" pitchFamily="18" charset="2"/>
              <a:buChar char=""/>
            </a:pPr>
            <a:r>
              <a:rPr lang="en-US" dirty="0" smtClean="0"/>
              <a:t>Strategic management is a process through which:</a:t>
            </a:r>
          </a:p>
          <a:p>
            <a:pPr marL="630238" lvl="1" indent="-273050" eaLnBrk="1" hangingPunct="1">
              <a:buFont typeface="Wingdings 2" pitchFamily="18" charset="2"/>
              <a:buChar char=""/>
            </a:pPr>
            <a:r>
              <a:rPr lang="en-US" dirty="0" smtClean="0"/>
              <a:t>Organizations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analyze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1"/>
                </a:solidFill>
              </a:rPr>
              <a:t>learn</a:t>
            </a:r>
            <a:r>
              <a:rPr lang="en-US" dirty="0" smtClean="0"/>
              <a:t> from their internal and external environments</a:t>
            </a:r>
          </a:p>
          <a:p>
            <a:pPr marL="630238" lvl="1" indent="-273050" eaLnBrk="1" hangingPunct="1">
              <a:buFont typeface="Wingdings 2" pitchFamily="18" charset="2"/>
              <a:buChar char=""/>
            </a:pPr>
            <a:r>
              <a:rPr lang="en-US" dirty="0" smtClean="0"/>
              <a:t>Establish strategic </a:t>
            </a:r>
            <a:r>
              <a:rPr lang="en-US" b="1" dirty="0" smtClean="0">
                <a:solidFill>
                  <a:schemeClr val="accent1"/>
                </a:solidFill>
              </a:rPr>
              <a:t>direction </a:t>
            </a:r>
            <a:r>
              <a:rPr lang="en-US" sz="2000" b="1" dirty="0" smtClean="0"/>
              <a:t>(mission, vision, values)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630238" lvl="1" indent="-273050" eaLnBrk="1" hangingPunct="1">
              <a:buFont typeface="Wingdings 2" pitchFamily="18" charset="2"/>
              <a:buChar char=""/>
            </a:pPr>
            <a:r>
              <a:rPr lang="en-US" dirty="0" smtClean="0"/>
              <a:t>Create strategies that are intended to </a:t>
            </a:r>
            <a:r>
              <a:rPr lang="en-US" b="1" dirty="0" smtClean="0">
                <a:solidFill>
                  <a:schemeClr val="accent1"/>
                </a:solidFill>
              </a:rPr>
              <a:t>move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the organization </a:t>
            </a:r>
            <a:r>
              <a:rPr lang="en-US" dirty="0" smtClean="0"/>
              <a:t>in that direction, and</a:t>
            </a:r>
          </a:p>
          <a:p>
            <a:pPr marL="630238" lvl="1" indent="-273050" eaLnBrk="1" hangingPunct="1">
              <a:buFont typeface="Wingdings 2" pitchFamily="18" charset="2"/>
              <a:buChar char=""/>
            </a:pPr>
            <a:r>
              <a:rPr lang="en-US" b="1" dirty="0" smtClean="0">
                <a:solidFill>
                  <a:schemeClr val="accent1"/>
                </a:solidFill>
              </a:rPr>
              <a:t>Implement</a:t>
            </a:r>
            <a:r>
              <a:rPr lang="en-US" dirty="0" smtClean="0"/>
              <a:t> those strategies</a:t>
            </a:r>
          </a:p>
          <a:p>
            <a:pPr marL="319088" lvl="1" indent="-319088" eaLnBrk="1" hangingPunct="1">
              <a:spcBef>
                <a:spcPts val="400"/>
              </a:spcBef>
              <a:buSzPct val="68000"/>
              <a:buFont typeface="Wingdings 2" pitchFamily="18" charset="2"/>
              <a:buChar char=""/>
            </a:pPr>
            <a:r>
              <a:rPr lang="en-US" dirty="0" smtClean="0"/>
              <a:t>All in an effort to satisfy key </a:t>
            </a:r>
            <a:r>
              <a:rPr lang="en-US" b="1" dirty="0" smtClean="0">
                <a:solidFill>
                  <a:schemeClr val="accent1"/>
                </a:solidFill>
              </a:rPr>
              <a:t>stakeholders </a:t>
            </a:r>
            <a:endParaRPr lang="en-US" sz="2000" dirty="0">
              <a:solidFill>
                <a:srgbClr val="000000"/>
              </a:solidFill>
            </a:endParaRPr>
          </a:p>
          <a:p>
            <a:pPr marL="557213" lvl="2" indent="-319088" eaLnBrk="1" hangingPunct="1">
              <a:spcBef>
                <a:spcPts val="400"/>
              </a:spcBef>
              <a:buSzPct val="68000"/>
              <a:buFont typeface="Wingdings 2" pitchFamily="18" charset="2"/>
              <a:buChar char=""/>
            </a:pPr>
            <a:r>
              <a:rPr lang="en-US" sz="1600" dirty="0" smtClean="0"/>
              <a:t>Groups </a:t>
            </a:r>
            <a:r>
              <a:rPr lang="en-US" sz="1600" dirty="0"/>
              <a:t>or individuals who can significantly affect an organization’s </a:t>
            </a:r>
            <a:r>
              <a:rPr lang="en-US" sz="1600" dirty="0" smtClean="0"/>
              <a:t>activities </a:t>
            </a:r>
            <a:endParaRPr lang="en-US" sz="1600" dirty="0"/>
          </a:p>
          <a:p>
            <a:pPr marL="0" indent="0" eaLnBrk="1" hangingPunct="1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737D58-01BC-4497-8FCA-BFC5BD3E0502}" type="slidenum">
              <a:rPr lang="en-US" sz="1000" b="0" smtClean="0"/>
              <a:pPr eaLnBrk="1" hangingPunct="1"/>
              <a:t>2</a:t>
            </a:fld>
            <a:endParaRPr lang="en-US" sz="1000" b="0" smtClean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Definition of </a:t>
            </a:r>
            <a:r>
              <a:rPr lang="en-US" dirty="0" smtClean="0">
                <a:solidFill>
                  <a:schemeClr val="tx1"/>
                </a:solidFill>
              </a:rPr>
              <a:t>Strategic Management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95862"/>
          </a:xfrm>
        </p:spPr>
        <p:txBody>
          <a:bodyPr/>
          <a:lstStyle/>
          <a:p>
            <a:r>
              <a:rPr lang="en-US" sz="2400" u="sng" dirty="0" smtClean="0"/>
              <a:t>PR 1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Company Overview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2"/>
            <a:r>
              <a:rPr lang="en-US" sz="1800" dirty="0">
                <a:solidFill>
                  <a:srgbClr val="C00000"/>
                </a:solidFill>
              </a:rPr>
              <a:t>D</a:t>
            </a:r>
            <a:r>
              <a:rPr lang="en-US" sz="1800" dirty="0" smtClean="0">
                <a:solidFill>
                  <a:srgbClr val="C00000"/>
                </a:solidFill>
              </a:rPr>
              <a:t>efine domain (geographic market, segment of business, primary competition, target market)</a:t>
            </a:r>
          </a:p>
          <a:p>
            <a:pPr lvl="1"/>
            <a:r>
              <a:rPr lang="en-US" sz="2000" dirty="0" smtClean="0"/>
              <a:t>Mission, Vision, Values (discussed in Ch. 3)</a:t>
            </a:r>
          </a:p>
          <a:p>
            <a:pPr lvl="2"/>
            <a:r>
              <a:rPr lang="en-US" sz="1800" b="1" u="sng" dirty="0" smtClean="0"/>
              <a:t>New</a:t>
            </a:r>
            <a:r>
              <a:rPr lang="en-US" sz="1800" dirty="0" smtClean="0"/>
              <a:t> statements constructed to meet specific criteria as discussed</a:t>
            </a:r>
          </a:p>
          <a:p>
            <a:pPr lvl="2"/>
            <a:r>
              <a:rPr lang="en-US" sz="1800" dirty="0" smtClean="0"/>
              <a:t>Achieving sustainability through people, profit, and planet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Stakeholders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Identify 10 key stakeholders for your company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State why they are important</a:t>
            </a:r>
          </a:p>
          <a:p>
            <a:pPr marL="630238" lvl="2" indent="0">
              <a:buNone/>
            </a:pPr>
            <a:r>
              <a:rPr lang="en-US" sz="1800" dirty="0" smtClean="0"/>
              <a:t>Note: Information in red is explained in today’s slides</a:t>
            </a:r>
          </a:p>
          <a:p>
            <a:pPr marL="630238" lvl="2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pPr marL="630238" lvl="2" indent="0">
              <a:buNone/>
            </a:pPr>
            <a:endParaRPr lang="en-US" sz="1800" dirty="0" smtClean="0"/>
          </a:p>
          <a:p>
            <a:pPr lvl="1">
              <a:buFont typeface="Verdana" pitchFamily="34" charset="0"/>
              <a:buNone/>
            </a:pPr>
            <a:r>
              <a:rPr lang="en-US" sz="2000" dirty="0" smtClean="0"/>
              <a:t>	</a:t>
            </a:r>
            <a:endParaRPr lang="en-US" sz="18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Progress Report 1 </a:t>
            </a:r>
            <a:endParaRPr lang="en-US" sz="3100" i="1" dirty="0" smtClean="0">
              <a:solidFill>
                <a:schemeClr val="tx1"/>
              </a:solidFill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1FF7A0-1408-4046-8D82-13FEA1FFEFA7}" type="slidenum">
              <a:rPr lang="en-US" sz="1000" b="0" smtClean="0">
                <a:solidFill>
                  <a:prstClr val="black"/>
                </a:solidFill>
              </a:rPr>
              <a:pPr eaLnBrk="1" hangingPunct="1"/>
              <a:t>3</a:t>
            </a:fld>
            <a:endParaRPr lang="en-US" sz="1000" b="0" smtClean="0">
              <a:solidFill>
                <a:prstClr val="black"/>
              </a:solidFill>
            </a:endParaRPr>
          </a:p>
        </p:txBody>
      </p:sp>
      <p:pic>
        <p:nvPicPr>
          <p:cNvPr id="4" name="Picture 3" descr="11-118700_business-plan-icon-png-clipart-png-download-busin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417471"/>
            <a:ext cx="1371600" cy="14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6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Domain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486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Geographic</a:t>
            </a:r>
            <a:r>
              <a:rPr lang="en-US" sz="2400" dirty="0" smtClean="0"/>
              <a:t> market area</a:t>
            </a:r>
          </a:p>
          <a:p>
            <a:pPr lvl="1" eaLnBrk="1" hangingPunct="1"/>
            <a:r>
              <a:rPr lang="en-US" sz="1800" dirty="0" smtClean="0"/>
              <a:t>Location of properties (i.e., where does your company operate-domestic, international, etc.)  </a:t>
            </a:r>
            <a:endParaRPr lang="en-US" sz="1200" dirty="0" smtClean="0"/>
          </a:p>
          <a:p>
            <a:pPr eaLnBrk="1" hangingPunct="1"/>
            <a:r>
              <a:rPr lang="en-US" sz="2400" b="1" dirty="0" smtClean="0"/>
              <a:t>Segment</a:t>
            </a:r>
            <a:r>
              <a:rPr lang="en-US" sz="2400" dirty="0" smtClean="0"/>
              <a:t> of business</a:t>
            </a:r>
          </a:p>
          <a:p>
            <a:pPr lvl="1" eaLnBrk="1" hangingPunct="1"/>
            <a:r>
              <a:rPr lang="en-US" sz="1800" dirty="0" smtClean="0"/>
              <a:t>Products and services provided</a:t>
            </a:r>
          </a:p>
          <a:p>
            <a:pPr eaLnBrk="1" hangingPunct="1"/>
            <a:r>
              <a:rPr lang="en-US" sz="2400" dirty="0" smtClean="0"/>
              <a:t>Primary </a:t>
            </a:r>
            <a:r>
              <a:rPr lang="en-US" sz="2400" b="1" dirty="0" smtClean="0"/>
              <a:t>competition</a:t>
            </a:r>
          </a:p>
          <a:p>
            <a:pPr lvl="1" eaLnBrk="1" hangingPunct="1"/>
            <a:r>
              <a:rPr lang="en-US" sz="1800" dirty="0" smtClean="0"/>
              <a:t>Who are your main competitors?</a:t>
            </a:r>
            <a:endParaRPr lang="en-US" sz="1200" dirty="0" smtClean="0"/>
          </a:p>
          <a:p>
            <a:pPr eaLnBrk="1" hangingPunct="1"/>
            <a:r>
              <a:rPr lang="en-US" sz="2400" dirty="0" smtClean="0"/>
              <a:t>Target </a:t>
            </a:r>
            <a:r>
              <a:rPr lang="en-US" sz="2400" b="1" dirty="0" smtClean="0"/>
              <a:t>market</a:t>
            </a:r>
          </a:p>
          <a:p>
            <a:pPr lvl="1" eaLnBrk="1" hangingPunct="1"/>
            <a:r>
              <a:rPr lang="en-US" sz="1800" dirty="0" smtClean="0"/>
              <a:t>Customer segments</a:t>
            </a:r>
            <a:endParaRPr lang="en-US" sz="1200" dirty="0" smtClean="0"/>
          </a:p>
          <a:p>
            <a:pPr eaLnBrk="1" hangingPunct="1"/>
            <a:r>
              <a:rPr lang="en-US" sz="2400" b="1" dirty="0" smtClean="0"/>
              <a:t>Stakeholders</a:t>
            </a:r>
          </a:p>
          <a:p>
            <a:pPr lvl="1" eaLnBrk="1" hangingPunct="1"/>
            <a:r>
              <a:rPr lang="en-US" sz="1800" dirty="0" smtClean="0"/>
              <a:t>Groups or individuals who can significantly affect an organization’s activities  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43E485-BF1F-487D-AD17-3A0CC392128C}" type="slidenum">
              <a:rPr lang="en-US" sz="1000" b="0" smtClean="0"/>
              <a:pPr eaLnBrk="1" hangingPunct="1"/>
              <a:t>4</a:t>
            </a:fld>
            <a:endParaRPr lang="en-US" sz="1000" b="0" smtClean="0"/>
          </a:p>
        </p:txBody>
      </p:sp>
    </p:spTree>
    <p:extLst>
      <p:ext uri="{BB962C8B-B14F-4D97-AF65-F5344CB8AC3E}">
        <p14:creationId xmlns:p14="http://schemas.microsoft.com/office/powerpoint/2010/main" val="392853800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Domain Example: McDonald’s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5486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Geographic</a:t>
            </a:r>
            <a:r>
              <a:rPr lang="en-US" sz="2400" dirty="0" smtClean="0"/>
              <a:t> market area</a:t>
            </a:r>
          </a:p>
          <a:p>
            <a:pPr lvl="1" eaLnBrk="1" hangingPunct="1"/>
            <a:r>
              <a:rPr lang="en-US" sz="1800" dirty="0" smtClean="0"/>
              <a:t>Global company with locations in 118 countries</a:t>
            </a:r>
            <a:endParaRPr lang="en-US" sz="1200" dirty="0" smtClean="0"/>
          </a:p>
          <a:p>
            <a:pPr eaLnBrk="1" hangingPunct="1"/>
            <a:r>
              <a:rPr lang="en-US" sz="2400" b="1" dirty="0" smtClean="0"/>
              <a:t>Segment</a:t>
            </a:r>
            <a:r>
              <a:rPr lang="en-US" sz="2400" dirty="0" smtClean="0"/>
              <a:t> of business</a:t>
            </a:r>
          </a:p>
          <a:p>
            <a:pPr lvl="1" eaLnBrk="1" hangingPunct="1"/>
            <a:r>
              <a:rPr lang="en-US" sz="1800" dirty="0" smtClean="0"/>
              <a:t>Fast food with a variety of products including hamburgers/sandwiches, chicken, fish, salads, sides, breakfast, and non-alcoholic beverages, including coffee drinks</a:t>
            </a:r>
          </a:p>
          <a:p>
            <a:pPr eaLnBrk="1" hangingPunct="1"/>
            <a:r>
              <a:rPr lang="en-US" sz="2400" dirty="0" smtClean="0"/>
              <a:t>Primary </a:t>
            </a:r>
            <a:r>
              <a:rPr lang="en-US" sz="2400" b="1" dirty="0" smtClean="0"/>
              <a:t>competition</a:t>
            </a:r>
          </a:p>
          <a:p>
            <a:pPr lvl="1" eaLnBrk="1" hangingPunct="1"/>
            <a:r>
              <a:rPr lang="en-US" sz="1800" dirty="0" smtClean="0"/>
              <a:t>Burger King, Wendy’s, Yum Brands (KFC; Taco Bell;</a:t>
            </a:r>
            <a:r>
              <a:rPr lang="en-US" sz="1800" dirty="0"/>
              <a:t> </a:t>
            </a:r>
            <a:r>
              <a:rPr lang="en-US" sz="1800" dirty="0" smtClean="0"/>
              <a:t>Pizza Hut)</a:t>
            </a:r>
            <a:endParaRPr lang="en-US" sz="1200" dirty="0" smtClean="0"/>
          </a:p>
          <a:p>
            <a:pPr eaLnBrk="1" hangingPunct="1"/>
            <a:r>
              <a:rPr lang="en-US" sz="2400" dirty="0" smtClean="0"/>
              <a:t>Target </a:t>
            </a:r>
            <a:r>
              <a:rPr lang="en-US" sz="2400" b="1" dirty="0" smtClean="0"/>
              <a:t>market</a:t>
            </a:r>
          </a:p>
          <a:p>
            <a:pPr lvl="1" eaLnBrk="1" hangingPunct="1"/>
            <a:r>
              <a:rPr lang="en-US" sz="1800" dirty="0" smtClean="0"/>
              <a:t>Families with children, young and middle-aged adults</a:t>
            </a:r>
            <a:endParaRPr lang="en-US" sz="1200" dirty="0" smtClean="0"/>
          </a:p>
          <a:p>
            <a:pPr eaLnBrk="1" hangingPunct="1"/>
            <a:r>
              <a:rPr lang="en-US" sz="2400" b="1" dirty="0" smtClean="0"/>
              <a:t>Stakeholders</a:t>
            </a:r>
          </a:p>
          <a:p>
            <a:pPr lvl="1" eaLnBrk="1" hangingPunct="1"/>
            <a:r>
              <a:rPr lang="en-US" sz="1800" dirty="0" smtClean="0"/>
              <a:t>Employees, customers, suppliers, competitors, local communities, local governments, environment, investors/stockholders, franchisee owners, activist groups, and unions</a:t>
            </a:r>
          </a:p>
          <a:p>
            <a:pPr lvl="1" eaLnBrk="1" hangingPunct="1"/>
            <a:endParaRPr lang="en-US" sz="18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43E485-BF1F-487D-AD17-3A0CC392128C}" type="slidenum">
              <a:rPr lang="en-US" sz="1000" b="0" smtClean="0"/>
              <a:pPr eaLnBrk="1" hangingPunct="1"/>
              <a:t>5</a:t>
            </a:fld>
            <a:endParaRPr lang="en-US" sz="1000" b="0" smtClean="0"/>
          </a:p>
        </p:txBody>
      </p:sp>
    </p:spTree>
    <p:extLst>
      <p:ext uri="{BB962C8B-B14F-4D97-AF65-F5344CB8AC3E}">
        <p14:creationId xmlns:p14="http://schemas.microsoft.com/office/powerpoint/2010/main" val="36794660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4" descr="chipotle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37" y="-2438400"/>
            <a:ext cx="2328460" cy="19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E087E9-B1BD-4EEF-90A5-AEBE222D2CD7}" type="slidenum">
              <a:rPr lang="en-US" sz="1000" b="0" smtClean="0"/>
              <a:pPr eaLnBrk="1" hangingPunct="1"/>
              <a:t>6</a:t>
            </a:fld>
            <a:endParaRPr lang="en-US" sz="1000" b="0" smtClean="0"/>
          </a:p>
        </p:txBody>
      </p:sp>
      <p:pic>
        <p:nvPicPr>
          <p:cNvPr id="10243" name="Picture 2" descr="happy%20me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4197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McDonald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225583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mcdonalds-mcri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064" y="2742652"/>
            <a:ext cx="3061610" cy="202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mcdonalds_sausage_mcgriddl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66334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 descr="SHMcDonalds6DollarMenuinChin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3333" r="14999"/>
          <a:stretch>
            <a:fillRect/>
          </a:stretch>
        </p:blipFill>
        <p:spPr bwMode="auto">
          <a:xfrm>
            <a:off x="674687" y="4495800"/>
            <a:ext cx="2373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00" y="5024543"/>
            <a:ext cx="2156354" cy="1681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6" y="2639769"/>
            <a:ext cx="2400322" cy="2226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75" y="4690067"/>
            <a:ext cx="2812699" cy="2025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762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Successful Product</a:t>
            </a:r>
          </a:p>
          <a:p>
            <a:r>
              <a:rPr lang="en-US" dirty="0" smtClean="0"/>
              <a:t>Launches at McDonald’s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9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F774C-6249-4A1A-9054-AC3C1F9B8E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48200"/>
            <a:ext cx="2641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52" y="4652682"/>
            <a:ext cx="264160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63519"/>
            <a:ext cx="2735064" cy="2049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46020"/>
            <a:ext cx="4048830" cy="2267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2743200" cy="2194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 Fails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4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Focusing on rapid growth and neglecting customer needs led to a decline in profits.  </a:t>
            </a:r>
            <a:endParaRPr lang="en-US" sz="1200" dirty="0" smtClean="0"/>
          </a:p>
          <a:p>
            <a:r>
              <a:rPr lang="en-US" dirty="0" smtClean="0"/>
              <a:t>Devised a recovery strategy, which included:</a:t>
            </a:r>
          </a:p>
          <a:p>
            <a:pPr lvl="1"/>
            <a:r>
              <a:rPr lang="en-US" dirty="0" smtClean="0"/>
              <a:t>New menu items</a:t>
            </a:r>
          </a:p>
          <a:p>
            <a:pPr lvl="1"/>
            <a:r>
              <a:rPr lang="en-US" dirty="0" smtClean="0"/>
              <a:t>Redesigned restaurants</a:t>
            </a:r>
          </a:p>
          <a:p>
            <a:pPr lvl="1"/>
            <a:r>
              <a:rPr lang="en-US" dirty="0" smtClean="0"/>
              <a:t>A focus on making a deeper connection with customers</a:t>
            </a:r>
          </a:p>
          <a:p>
            <a:pPr lvl="1"/>
            <a:r>
              <a:rPr lang="en-US" dirty="0" smtClean="0"/>
              <a:t>Executives plan to remain focused on the core business</a:t>
            </a:r>
          </a:p>
          <a:p>
            <a:pPr lvl="1"/>
            <a:r>
              <a:rPr lang="en-US" dirty="0" smtClean="0"/>
              <a:t>Strategy should restrict a company to what it does better than any other company. When companies do not have a clear mission and vision, and strategy of how to achieve that mission and vision, problems arise. </a:t>
            </a:r>
          </a:p>
          <a:p>
            <a:pPr lvl="1"/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75BF7-8A53-4D16-A361-029AC88CB4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McDonald’s Challenges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McDonald’s faced another challenge as bad press and the movie Supersize Me showed the health risks associated with eating McDonald’s. </a:t>
            </a:r>
            <a:endParaRPr lang="en-US" sz="1200" dirty="0" smtClean="0"/>
          </a:p>
          <a:p>
            <a:r>
              <a:rPr lang="en-US" dirty="0" smtClean="0"/>
              <a:t>As consumers become more health conscious (i.e., sociocultural trend), McDonald’s has shifted their strategy once more. </a:t>
            </a:r>
            <a:endParaRPr lang="en-US" dirty="0"/>
          </a:p>
          <a:p>
            <a:pPr lvl="1"/>
            <a:r>
              <a:rPr lang="en-US" dirty="0" smtClean="0"/>
              <a:t>This includes addressing issues directly</a:t>
            </a:r>
            <a:r>
              <a:rPr lang="en-US" dirty="0"/>
              <a:t> </a:t>
            </a:r>
            <a:r>
              <a:rPr lang="en-US" dirty="0" smtClean="0"/>
              <a:t>regarding product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75BF7-8A53-4D16-A361-029AC88CB4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McDonald’s Challenges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C00000"/>
      </a:accent1>
      <a:accent2>
        <a:srgbClr val="C0504D"/>
      </a:accent2>
      <a:accent3>
        <a:srgbClr val="000000"/>
      </a:accent3>
      <a:accent4>
        <a:srgbClr val="7F7F7F"/>
      </a:accent4>
      <a:accent5>
        <a:srgbClr val="7F7F7F"/>
      </a:accent5>
      <a:accent6>
        <a:srgbClr val="C00000"/>
      </a:accent6>
      <a:hlink>
        <a:srgbClr val="000000"/>
      </a:hlink>
      <a:folHlink>
        <a:srgbClr val="00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5723</TotalTime>
  <Pages>29</Pages>
  <Words>1103</Words>
  <Application>Microsoft Macintosh PowerPoint</Application>
  <PresentationFormat>Letter Paper (8.5x11 in)</PresentationFormat>
  <Paragraphs>206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Chapter 1</vt:lpstr>
      <vt:lpstr>Definition of Strategic Management</vt:lpstr>
      <vt:lpstr>Progress Report 1 </vt:lpstr>
      <vt:lpstr>Domain </vt:lpstr>
      <vt:lpstr>Domain Example: McDonald’s </vt:lpstr>
      <vt:lpstr>PowerPoint Presentation</vt:lpstr>
      <vt:lpstr>PowerPoint Presentation</vt:lpstr>
      <vt:lpstr>McDonald’s Challenges </vt:lpstr>
      <vt:lpstr>McDonald’s Challenges </vt:lpstr>
      <vt:lpstr>Strategic Planning Process vs. Strategic Thinking</vt:lpstr>
      <vt:lpstr>Emergent versus Deliberate Strategies</vt:lpstr>
      <vt:lpstr>The Strategic Management Process</vt:lpstr>
      <vt:lpstr>Three Perspectives on Strategic Management</vt:lpstr>
      <vt:lpstr>Traditional Strategic Management Process</vt:lpstr>
      <vt:lpstr>The Organization as a Bundle of Resources</vt:lpstr>
      <vt:lpstr>Stakeholder View</vt:lpstr>
      <vt:lpstr>Levels of Strategy Formulation</vt:lpstr>
      <vt:lpstr>Levels of Strategy Formulation McDonald’s Example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Chapters 1 and 2</dc:title>
  <dc:creator>Jeff Harrison</dc:creator>
  <cp:lastModifiedBy>Laura Book</cp:lastModifiedBy>
  <cp:revision>271</cp:revision>
  <cp:lastPrinted>2000-05-09T00:51:02Z</cp:lastPrinted>
  <dcterms:created xsi:type="dcterms:W3CDTF">1997-08-15T17:16:32Z</dcterms:created>
  <dcterms:modified xsi:type="dcterms:W3CDTF">2020-06-29T22:34:08Z</dcterms:modified>
</cp:coreProperties>
</file>