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72" r:id="rId4"/>
  </p:sldMasterIdLst>
  <p:notesMasterIdLst>
    <p:notesMasterId r:id="rId14"/>
  </p:notesMasterIdLst>
  <p:handoutMasterIdLst>
    <p:handoutMasterId r:id="rId15"/>
  </p:handoutMasterIdLst>
  <p:sldIdLst>
    <p:sldId id="256" r:id="rId5"/>
    <p:sldId id="257" r:id="rId6"/>
    <p:sldId id="258" r:id="rId7"/>
    <p:sldId id="259" r:id="rId8"/>
    <p:sldId id="260" r:id="rId9"/>
    <p:sldId id="261" r:id="rId10"/>
    <p:sldId id="262" r:id="rId11"/>
    <p:sldId id="263"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C672F8-EE69-484F-8F3D-B8431FE33419}" v="2" dt="2020-05-12T15:59:36.1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48" autoAdjust="0"/>
  </p:normalViewPr>
  <p:slideViewPr>
    <p:cSldViewPr snapToGrid="0">
      <p:cViewPr varScale="1">
        <p:scale>
          <a:sx n="72" d="100"/>
          <a:sy n="72" d="100"/>
        </p:scale>
        <p:origin x="660" y="6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F81CEA5-62FD-4C83-BDE3-91DFB9827D8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FA1CBFD-6AD0-48C4-B91B-58830F6F4C3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F869721-F543-4A6C-BF9D-65D7CC540427}" type="datetimeFigureOut">
              <a:rPr lang="en-US" smtClean="0"/>
              <a:t>5/12/2020</a:t>
            </a:fld>
            <a:endParaRPr lang="en-US" dirty="0"/>
          </a:p>
        </p:txBody>
      </p:sp>
      <p:sp>
        <p:nvSpPr>
          <p:cNvPr id="4" name="Footer Placeholder 3">
            <a:extLst>
              <a:ext uri="{FF2B5EF4-FFF2-40B4-BE49-F238E27FC236}">
                <a16:creationId xmlns:a16="http://schemas.microsoft.com/office/drawing/2014/main" id="{A9E55D22-46A3-4B8C-AD40-252FE7896C3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E70DCEF-9071-4B17-801B-37B4465C8E1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90168E-626C-4E60-93C0-A00D25609468}" type="slidenum">
              <a:rPr lang="en-US" smtClean="0"/>
              <a:t>‹#›</a:t>
            </a:fld>
            <a:endParaRPr lang="en-US" dirty="0"/>
          </a:p>
        </p:txBody>
      </p:sp>
    </p:spTree>
    <p:extLst>
      <p:ext uri="{BB962C8B-B14F-4D97-AF65-F5344CB8AC3E}">
        <p14:creationId xmlns:p14="http://schemas.microsoft.com/office/powerpoint/2010/main" val="3749347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32326A-4C88-4AFB-AA5B-5919D81DFF5B}" type="datetimeFigureOut">
              <a:rPr lang="en-US" smtClean="0"/>
              <a:t>5/12/2020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B3AB32-59DF-41F1-9618-EDFBF5049629}" type="slidenum">
              <a:rPr lang="en-US" smtClean="0"/>
              <a:t>‹#›</a:t>
            </a:fld>
            <a:endParaRPr lang="en-US" dirty="0"/>
          </a:p>
        </p:txBody>
      </p:sp>
    </p:spTree>
    <p:extLst>
      <p:ext uri="{BB962C8B-B14F-4D97-AF65-F5344CB8AC3E}">
        <p14:creationId xmlns:p14="http://schemas.microsoft.com/office/powerpoint/2010/main" val="3661805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1</a:t>
            </a:fld>
            <a:endParaRPr lang="en-US" dirty="0"/>
          </a:p>
        </p:txBody>
      </p:sp>
    </p:spTree>
    <p:extLst>
      <p:ext uri="{BB962C8B-B14F-4D97-AF65-F5344CB8AC3E}">
        <p14:creationId xmlns:p14="http://schemas.microsoft.com/office/powerpoint/2010/main" val="1390047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5/12/2020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3018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470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5/12/2020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52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9981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5/12/2020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9290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716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8574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5/12/2020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1164318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2690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5/12/2020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329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080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5/12/2020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28555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493D4EDA-58E0-40CC-B3CA-14CDEB349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Digital Connections">
            <a:extLst>
              <a:ext uri="{FF2B5EF4-FFF2-40B4-BE49-F238E27FC236}">
                <a16:creationId xmlns:a16="http://schemas.microsoft.com/office/drawing/2014/main" id="{3840F91C-EDD0-4D4E-A4AB-E6C77856C88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3265" t="9091" r="3502" b="-1"/>
          <a:stretch/>
        </p:blipFill>
        <p:spPr>
          <a:xfrm>
            <a:off x="20" y="10"/>
            <a:ext cx="12191980" cy="6857990"/>
          </a:xfrm>
          <a:prstGeom prst="rect">
            <a:avLst/>
          </a:prstGeom>
        </p:spPr>
      </p:pic>
      <p:grpSp>
        <p:nvGrpSpPr>
          <p:cNvPr id="17" name="Group 16">
            <a:extLst>
              <a:ext uri="{FF2B5EF4-FFF2-40B4-BE49-F238E27FC236}">
                <a16:creationId xmlns:a16="http://schemas.microsoft.com/office/drawing/2014/main" id="{AA9EB0BC-A85E-4C26-B355-5DFCEF6CCB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18" name="Rectangle 17">
              <a:extLst>
                <a:ext uri="{FF2B5EF4-FFF2-40B4-BE49-F238E27FC236}">
                  <a16:creationId xmlns:a16="http://schemas.microsoft.com/office/drawing/2014/main" id="{3643E56B-BD42-413D-B17D-7958270F5D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96C04F74-9467-4FA5-95DC-8D481A2974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D73DE1C3-5C37-42E9-A3F0-256F193832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4A2E7EC3-E07C-46CE-9B25-41865A506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732" y="4428067"/>
            <a:ext cx="11260667" cy="1962497"/>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02C5318-1A1E-49D0-B2E2-A4B0FA9E8A40}"/>
              </a:ext>
            </a:extLst>
          </p:cNvPr>
          <p:cNvSpPr>
            <a:spLocks noGrp="1"/>
          </p:cNvSpPr>
          <p:nvPr>
            <p:ph type="ctrTitle"/>
          </p:nvPr>
        </p:nvSpPr>
        <p:spPr>
          <a:xfrm>
            <a:off x="581191" y="4572000"/>
            <a:ext cx="10993549" cy="895244"/>
          </a:xfrm>
        </p:spPr>
        <p:txBody>
          <a:bodyPr>
            <a:noAutofit/>
          </a:bodyPr>
          <a:lstStyle/>
          <a:p>
            <a:r>
              <a:rPr lang="en-US" sz="6000" dirty="0">
                <a:solidFill>
                  <a:schemeClr val="bg1"/>
                </a:solidFill>
              </a:rPr>
              <a:t>RESEARCH PAPER</a:t>
            </a:r>
          </a:p>
        </p:txBody>
      </p:sp>
      <p:sp>
        <p:nvSpPr>
          <p:cNvPr id="3" name="Subtitle 2">
            <a:extLst>
              <a:ext uri="{FF2B5EF4-FFF2-40B4-BE49-F238E27FC236}">
                <a16:creationId xmlns:a16="http://schemas.microsoft.com/office/drawing/2014/main" id="{48B6CF59-4E5B-494D-A2F7-97ADD01E6497}"/>
              </a:ext>
            </a:extLst>
          </p:cNvPr>
          <p:cNvSpPr>
            <a:spLocks noGrp="1"/>
          </p:cNvSpPr>
          <p:nvPr>
            <p:ph type="subTitle" idx="1"/>
          </p:nvPr>
        </p:nvSpPr>
        <p:spPr>
          <a:xfrm>
            <a:off x="581194" y="5467246"/>
            <a:ext cx="10993546" cy="484822"/>
          </a:xfrm>
        </p:spPr>
        <p:txBody>
          <a:bodyPr>
            <a:normAutofit fontScale="70000" lnSpcReduction="20000"/>
          </a:bodyPr>
          <a:lstStyle/>
          <a:p>
            <a:r>
              <a:rPr lang="en-US" dirty="0">
                <a:solidFill>
                  <a:srgbClr val="7CEBFF"/>
                </a:solidFill>
              </a:rPr>
              <a:t>APA Style</a:t>
            </a:r>
          </a:p>
          <a:p>
            <a:r>
              <a:rPr lang="en-US" dirty="0">
                <a:solidFill>
                  <a:srgbClr val="7CEBFF"/>
                </a:solidFill>
              </a:rPr>
              <a:t>Layna Yip RN</a:t>
            </a:r>
          </a:p>
        </p:txBody>
      </p:sp>
    </p:spTree>
    <p:extLst>
      <p:ext uri="{BB962C8B-B14F-4D97-AF65-F5344CB8AC3E}">
        <p14:creationId xmlns:p14="http://schemas.microsoft.com/office/powerpoint/2010/main" val="1487700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B8883-ACA7-4C43-A2D3-0C1B31A74FF2}"/>
              </a:ext>
            </a:extLst>
          </p:cNvPr>
          <p:cNvSpPr>
            <a:spLocks noGrp="1"/>
          </p:cNvSpPr>
          <p:nvPr>
            <p:ph type="title"/>
          </p:nvPr>
        </p:nvSpPr>
        <p:spPr>
          <a:xfrm>
            <a:off x="463826" y="397565"/>
            <a:ext cx="11146982" cy="1318391"/>
          </a:xfrm>
        </p:spPr>
        <p:txBody>
          <a:bodyPr>
            <a:normAutofit/>
          </a:bodyPr>
          <a:lstStyle/>
          <a:p>
            <a:r>
              <a:rPr lang="en-US" sz="2400"/>
              <a:t>TITLE PAGE: The title page needs to provide information about the paper’s topic and authors and the course to which it is being submitted. </a:t>
            </a:r>
            <a:endParaRPr lang="en-US" sz="2400" dirty="0"/>
          </a:p>
        </p:txBody>
      </p:sp>
      <p:sp>
        <p:nvSpPr>
          <p:cNvPr id="3" name="Content Placeholder 2">
            <a:extLst>
              <a:ext uri="{FF2B5EF4-FFF2-40B4-BE49-F238E27FC236}">
                <a16:creationId xmlns:a16="http://schemas.microsoft.com/office/drawing/2014/main" id="{00F77D11-8C88-4CB6-BC4C-33711CD204CB}"/>
              </a:ext>
            </a:extLst>
          </p:cNvPr>
          <p:cNvSpPr>
            <a:spLocks noGrp="1"/>
          </p:cNvSpPr>
          <p:nvPr>
            <p:ph idx="1"/>
          </p:nvPr>
        </p:nvSpPr>
        <p:spPr>
          <a:xfrm>
            <a:off x="581192" y="1715956"/>
            <a:ext cx="11029616" cy="4857122"/>
          </a:xfrm>
        </p:spPr>
        <p:txBody>
          <a:bodyPr>
            <a:normAutofit/>
          </a:bodyPr>
          <a:lstStyle/>
          <a:p>
            <a:r>
              <a:rPr lang="en-US" dirty="0"/>
              <a:t>Title Page </a:t>
            </a:r>
          </a:p>
          <a:p>
            <a:pPr lvl="1"/>
            <a:r>
              <a:rPr lang="en-US" dirty="0"/>
              <a:t> title of the paper </a:t>
            </a:r>
          </a:p>
          <a:p>
            <a:pPr lvl="1"/>
            <a:r>
              <a:rPr lang="en-US" dirty="0"/>
              <a:t> author(s) include the full names of all authors of the paper; use the form first name, middle initial, last name (e.g., Betsy R. Klein) if two authors, separate with the word “and” (e.g., Ainsley E. Baum and Lucy K. Reid) ° if three or more authors, separate each name with a comma and write the word “and” before the last author (e.g., Riley S. Rodrigo, Dev M. Kumar, and Aidan T. Zhang) ° for names with suffixes, separate the suffix ° from the rest of the name with a space, not a comma (e.g., </a:t>
            </a:r>
            <a:r>
              <a:rPr lang="en-US" dirty="0" err="1"/>
              <a:t>Felicien</a:t>
            </a:r>
            <a:r>
              <a:rPr lang="en-US" dirty="0"/>
              <a:t> L. Cooke Jr.) </a:t>
            </a:r>
          </a:p>
          <a:p>
            <a:r>
              <a:rPr lang="en-US" dirty="0"/>
              <a:t>Affiliation is usually the university the author(s) attended</a:t>
            </a:r>
          </a:p>
          <a:p>
            <a:pPr lvl="1"/>
            <a:r>
              <a:rPr lang="en-US" dirty="0"/>
              <a:t>Include the name of the department or division, followed by the name of the university, separated by a comma (e.g., Department of Psychology, University of Nebraska). Course name and number use the format shown on institutional materials for the course to which the paper is being submitted (e.g., PSY 202, NURS101). Instructor name use the instructor’s preferred designation (e.g., Dr., Professor) and spelling.  Assignment due date use the month, date, and year format used in your country (e.g., March 6, 2020) °</a:t>
            </a:r>
          </a:p>
          <a:p>
            <a:r>
              <a:rPr lang="en-US" dirty="0"/>
              <a:t> • header with the page number </a:t>
            </a:r>
          </a:p>
        </p:txBody>
      </p:sp>
    </p:spTree>
    <p:extLst>
      <p:ext uri="{BB962C8B-B14F-4D97-AF65-F5344CB8AC3E}">
        <p14:creationId xmlns:p14="http://schemas.microsoft.com/office/powerpoint/2010/main" val="330754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90CCF-684E-4707-A58F-E07D32180EAC}"/>
              </a:ext>
            </a:extLst>
          </p:cNvPr>
          <p:cNvSpPr>
            <a:spLocks noGrp="1"/>
          </p:cNvSpPr>
          <p:nvPr>
            <p:ph type="title"/>
          </p:nvPr>
        </p:nvSpPr>
        <p:spPr/>
        <p:txBody>
          <a:bodyPr/>
          <a:lstStyle/>
          <a:p>
            <a:r>
              <a:rPr lang="en-US"/>
              <a:t>Title of Paper in Upper and Lower Case (Centered, Not Bold)</a:t>
            </a:r>
          </a:p>
        </p:txBody>
      </p:sp>
      <p:sp>
        <p:nvSpPr>
          <p:cNvPr id="3" name="Content Placeholder 2">
            <a:extLst>
              <a:ext uri="{FF2B5EF4-FFF2-40B4-BE49-F238E27FC236}">
                <a16:creationId xmlns:a16="http://schemas.microsoft.com/office/drawing/2014/main" id="{65704482-C660-42CB-A6FD-2A900796042D}"/>
              </a:ext>
            </a:extLst>
          </p:cNvPr>
          <p:cNvSpPr>
            <a:spLocks noGrp="1"/>
          </p:cNvSpPr>
          <p:nvPr>
            <p:ph idx="1"/>
          </p:nvPr>
        </p:nvSpPr>
        <p:spPr/>
        <p:txBody>
          <a:bodyPr>
            <a:normAutofit/>
          </a:bodyPr>
          <a:lstStyle/>
          <a:p>
            <a:pPr algn="just"/>
            <a:r>
              <a:rPr lang="en-US" sz="2400"/>
              <a:t>Paragraph one is the introduction to the paper.  It should begin with something that will grab the reader’s attention and provide a citation to support your opening sentence (Norwood, 2002).  Next, support that opening sentence with discussion or explanation with one or multiple sentences which will make up the body of the introductory paragraph.  The last sentence of the introduction should highlight areas to be covered in the paper.  APA success requires knowledge of the format and skill in concise, clear written communication.</a:t>
            </a:r>
          </a:p>
        </p:txBody>
      </p:sp>
    </p:spTree>
    <p:extLst>
      <p:ext uri="{BB962C8B-B14F-4D97-AF65-F5344CB8AC3E}">
        <p14:creationId xmlns:p14="http://schemas.microsoft.com/office/powerpoint/2010/main" val="4113920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62A78-AA5F-4140-8537-152642F686F2}"/>
              </a:ext>
            </a:extLst>
          </p:cNvPr>
          <p:cNvSpPr>
            <a:spLocks noGrp="1"/>
          </p:cNvSpPr>
          <p:nvPr>
            <p:ph type="title"/>
          </p:nvPr>
        </p:nvSpPr>
        <p:spPr/>
        <p:txBody>
          <a:bodyPr/>
          <a:lstStyle/>
          <a:p>
            <a:r>
              <a:rPr lang="en-US" b="1"/>
              <a:t>Literature Review</a:t>
            </a:r>
            <a:endParaRPr lang="en-US"/>
          </a:p>
        </p:txBody>
      </p:sp>
      <p:sp>
        <p:nvSpPr>
          <p:cNvPr id="3" name="Content Placeholder 2">
            <a:extLst>
              <a:ext uri="{FF2B5EF4-FFF2-40B4-BE49-F238E27FC236}">
                <a16:creationId xmlns:a16="http://schemas.microsoft.com/office/drawing/2014/main" id="{D270A014-5173-4955-A4C4-6B1E8C09D8A2}"/>
              </a:ext>
            </a:extLst>
          </p:cNvPr>
          <p:cNvSpPr>
            <a:spLocks noGrp="1"/>
          </p:cNvSpPr>
          <p:nvPr>
            <p:ph idx="1"/>
          </p:nvPr>
        </p:nvSpPr>
        <p:spPr/>
        <p:txBody>
          <a:bodyPr>
            <a:normAutofit/>
          </a:bodyPr>
          <a:lstStyle/>
          <a:p>
            <a:pPr algn="just"/>
            <a:r>
              <a:rPr lang="en-US" sz="2400"/>
              <a:t>Select the information and summarize the purpose of your literature review. Explain why the literature is important to support your standpoint. Express in a few sentences here. Do not exceed more than one paragraph. Use only one or two references, none is acceptable. You will write the body of the information in detail below.</a:t>
            </a:r>
          </a:p>
        </p:txBody>
      </p:sp>
    </p:spTree>
    <p:extLst>
      <p:ext uri="{BB962C8B-B14F-4D97-AF65-F5344CB8AC3E}">
        <p14:creationId xmlns:p14="http://schemas.microsoft.com/office/powerpoint/2010/main" val="166378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18C3D-EB64-4763-8867-6276CBE885B3}"/>
              </a:ext>
            </a:extLst>
          </p:cNvPr>
          <p:cNvSpPr>
            <a:spLocks noGrp="1"/>
          </p:cNvSpPr>
          <p:nvPr>
            <p:ph type="title"/>
          </p:nvPr>
        </p:nvSpPr>
        <p:spPr/>
        <p:txBody>
          <a:bodyPr/>
          <a:lstStyle/>
          <a:p>
            <a:r>
              <a:rPr lang="en-US" b="1"/>
              <a:t>Issue Overview</a:t>
            </a:r>
            <a:endParaRPr lang="en-US"/>
          </a:p>
        </p:txBody>
      </p:sp>
      <p:sp>
        <p:nvSpPr>
          <p:cNvPr id="3" name="Content Placeholder 2">
            <a:extLst>
              <a:ext uri="{FF2B5EF4-FFF2-40B4-BE49-F238E27FC236}">
                <a16:creationId xmlns:a16="http://schemas.microsoft.com/office/drawing/2014/main" id="{11024700-3F9E-43EA-BAD2-E31EC1874B37}"/>
              </a:ext>
            </a:extLst>
          </p:cNvPr>
          <p:cNvSpPr>
            <a:spLocks noGrp="1"/>
          </p:cNvSpPr>
          <p:nvPr>
            <p:ph idx="1"/>
          </p:nvPr>
        </p:nvSpPr>
        <p:spPr/>
        <p:txBody>
          <a:bodyPr>
            <a:normAutofit/>
          </a:bodyPr>
          <a:lstStyle/>
          <a:p>
            <a:pPr algn="just"/>
            <a:r>
              <a:rPr lang="en-US" sz="2400"/>
              <a:t>Select five scholarly peer reviewed articles that help support your concern/issue/problem. The articles cannot be textbooks or dictionaries. Select information relevant and convincing about your issue. Explain the issue or concern in lay terms. Type content of paper here. Use as many paragraphs as needed to cover the content appropriately</a:t>
            </a:r>
          </a:p>
        </p:txBody>
      </p:sp>
    </p:spTree>
    <p:extLst>
      <p:ext uri="{BB962C8B-B14F-4D97-AF65-F5344CB8AC3E}">
        <p14:creationId xmlns:p14="http://schemas.microsoft.com/office/powerpoint/2010/main" val="3842747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0CE41-2914-4E3F-98E1-25A494311739}"/>
              </a:ext>
            </a:extLst>
          </p:cNvPr>
          <p:cNvSpPr>
            <a:spLocks noGrp="1"/>
          </p:cNvSpPr>
          <p:nvPr>
            <p:ph type="title"/>
          </p:nvPr>
        </p:nvSpPr>
        <p:spPr/>
        <p:txBody>
          <a:bodyPr/>
          <a:lstStyle/>
          <a:p>
            <a:r>
              <a:rPr lang="en-US" b="1"/>
              <a:t>Statistics</a:t>
            </a:r>
            <a:endParaRPr lang="en-US"/>
          </a:p>
        </p:txBody>
      </p:sp>
      <p:sp>
        <p:nvSpPr>
          <p:cNvPr id="3" name="Content Placeholder 2">
            <a:extLst>
              <a:ext uri="{FF2B5EF4-FFF2-40B4-BE49-F238E27FC236}">
                <a16:creationId xmlns:a16="http://schemas.microsoft.com/office/drawing/2014/main" id="{977AEB22-A593-470D-B4D7-975C5436D2B9}"/>
              </a:ext>
            </a:extLst>
          </p:cNvPr>
          <p:cNvSpPr>
            <a:spLocks noGrp="1"/>
          </p:cNvSpPr>
          <p:nvPr>
            <p:ph idx="1"/>
          </p:nvPr>
        </p:nvSpPr>
        <p:spPr/>
        <p:txBody>
          <a:bodyPr>
            <a:normAutofit/>
          </a:bodyPr>
          <a:lstStyle/>
          <a:p>
            <a:pPr algn="just"/>
            <a:r>
              <a:rPr lang="en-US" sz="2400"/>
              <a:t>Numbers make an impact. Provide statistical findings here. Please obtain from a primary source. Example of primary sources are the Center for Disease Control and Prevention (CDC), U.S. Department of Health and Human Services (HHS), Florida Department of Health, Board of Nursing, Commission on Social Determinants of Health, World Health Organization, Center for Economic and Social Rights Human rights advocacy, American Nurses Association, and National League of Nursing (NLN). Use as many headings as necessary to organize your paper. Short papers may only have first level headings. Longer papers may require more organizational detail. </a:t>
            </a:r>
          </a:p>
        </p:txBody>
      </p:sp>
    </p:spTree>
    <p:extLst>
      <p:ext uri="{BB962C8B-B14F-4D97-AF65-F5344CB8AC3E}">
        <p14:creationId xmlns:p14="http://schemas.microsoft.com/office/powerpoint/2010/main" val="1246642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EF398-4A16-4381-98BF-AD5161D9858E}"/>
              </a:ext>
            </a:extLst>
          </p:cNvPr>
          <p:cNvSpPr>
            <a:spLocks noGrp="1"/>
          </p:cNvSpPr>
          <p:nvPr>
            <p:ph type="title"/>
          </p:nvPr>
        </p:nvSpPr>
        <p:spPr/>
        <p:txBody>
          <a:bodyPr/>
          <a:lstStyle/>
          <a:p>
            <a:r>
              <a:rPr lang="en-US" b="1"/>
              <a:t>Nurse Role</a:t>
            </a:r>
            <a:endParaRPr lang="en-US"/>
          </a:p>
        </p:txBody>
      </p:sp>
      <p:sp>
        <p:nvSpPr>
          <p:cNvPr id="3" name="Content Placeholder 2">
            <a:extLst>
              <a:ext uri="{FF2B5EF4-FFF2-40B4-BE49-F238E27FC236}">
                <a16:creationId xmlns:a16="http://schemas.microsoft.com/office/drawing/2014/main" id="{634A60BD-27C8-4092-A4E8-C8837F060204}"/>
              </a:ext>
            </a:extLst>
          </p:cNvPr>
          <p:cNvSpPr>
            <a:spLocks noGrp="1"/>
          </p:cNvSpPr>
          <p:nvPr>
            <p:ph idx="1"/>
          </p:nvPr>
        </p:nvSpPr>
        <p:spPr/>
        <p:txBody>
          <a:bodyPr>
            <a:normAutofit/>
          </a:bodyPr>
          <a:lstStyle/>
          <a:p>
            <a:pPr algn="just"/>
            <a:r>
              <a:rPr lang="en-US" sz="2400"/>
              <a:t>This section is for you to describe and explain why nurses and or NPs care about this issue.  Demonstrate the importance of nurses' collective voice. Illustrate why this knowledge is important to nurses.</a:t>
            </a:r>
          </a:p>
          <a:p>
            <a:pPr algn="just"/>
            <a:r>
              <a:rPr lang="en-US" sz="2400"/>
              <a:t>Type content of paper here. Use as many paragraphs as needed to cover the content appropriately. </a:t>
            </a:r>
          </a:p>
        </p:txBody>
      </p:sp>
    </p:spTree>
    <p:extLst>
      <p:ext uri="{BB962C8B-B14F-4D97-AF65-F5344CB8AC3E}">
        <p14:creationId xmlns:p14="http://schemas.microsoft.com/office/powerpoint/2010/main" val="405664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50F5F-3E4A-4A89-AE04-3473CF781DE3}"/>
              </a:ext>
            </a:extLst>
          </p:cNvPr>
          <p:cNvSpPr>
            <a:spLocks noGrp="1"/>
          </p:cNvSpPr>
          <p:nvPr>
            <p:ph type="title"/>
          </p:nvPr>
        </p:nvSpPr>
        <p:spPr/>
        <p:txBody>
          <a:bodyPr/>
          <a:lstStyle/>
          <a:p>
            <a:r>
              <a:rPr lang="en-US" b="1"/>
              <a:t>Conclusion</a:t>
            </a:r>
            <a:endParaRPr lang="en-US"/>
          </a:p>
        </p:txBody>
      </p:sp>
      <p:sp>
        <p:nvSpPr>
          <p:cNvPr id="3" name="Content Placeholder 2">
            <a:extLst>
              <a:ext uri="{FF2B5EF4-FFF2-40B4-BE49-F238E27FC236}">
                <a16:creationId xmlns:a16="http://schemas.microsoft.com/office/drawing/2014/main" id="{F92806FB-D5C9-4F1F-AD22-743B71D64C72}"/>
              </a:ext>
            </a:extLst>
          </p:cNvPr>
          <p:cNvSpPr>
            <a:spLocks noGrp="1"/>
          </p:cNvSpPr>
          <p:nvPr>
            <p:ph idx="1"/>
          </p:nvPr>
        </p:nvSpPr>
        <p:spPr/>
        <p:txBody>
          <a:bodyPr>
            <a:normAutofit/>
          </a:bodyPr>
          <a:lstStyle/>
          <a:p>
            <a:pPr algn="just"/>
            <a:r>
              <a:rPr lang="en-US" sz="2400"/>
              <a:t>Most papers should end with a conclusion or summary, which consists a short description of the key points of the paper. It should be concise and contain little or no detail. No matter how much space is left on the page, the References are always on the next page.</a:t>
            </a:r>
          </a:p>
        </p:txBody>
      </p:sp>
    </p:spTree>
    <p:extLst>
      <p:ext uri="{BB962C8B-B14F-4D97-AF65-F5344CB8AC3E}">
        <p14:creationId xmlns:p14="http://schemas.microsoft.com/office/powerpoint/2010/main" val="2785427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3BBFD-3129-41CB-8BE1-33DDCB0DEF3C}"/>
              </a:ext>
            </a:extLst>
          </p:cNvPr>
          <p:cNvSpPr>
            <a:spLocks noGrp="1"/>
          </p:cNvSpPr>
          <p:nvPr>
            <p:ph type="title"/>
          </p:nvPr>
        </p:nvSpPr>
        <p:spPr/>
        <p:txBody>
          <a:bodyPr/>
          <a:lstStyle/>
          <a:p>
            <a:r>
              <a:rPr lang="en-US"/>
              <a:t>References (centered, not bold)</a:t>
            </a:r>
            <a:endParaRPr lang="en-US" dirty="0"/>
          </a:p>
        </p:txBody>
      </p:sp>
      <p:sp>
        <p:nvSpPr>
          <p:cNvPr id="3" name="Content Placeholder 2">
            <a:extLst>
              <a:ext uri="{FF2B5EF4-FFF2-40B4-BE49-F238E27FC236}">
                <a16:creationId xmlns:a16="http://schemas.microsoft.com/office/drawing/2014/main" id="{6B877E2B-0862-4B57-970E-A916FD37C3B5}"/>
              </a:ext>
            </a:extLst>
          </p:cNvPr>
          <p:cNvSpPr>
            <a:spLocks noGrp="1"/>
          </p:cNvSpPr>
          <p:nvPr>
            <p:ph idx="1"/>
          </p:nvPr>
        </p:nvSpPr>
        <p:spPr/>
        <p:txBody>
          <a:bodyPr>
            <a:normAutofit/>
          </a:bodyPr>
          <a:lstStyle/>
          <a:p>
            <a:pPr algn="just"/>
            <a:r>
              <a:rPr lang="en-US" sz="2400" dirty="0"/>
              <a:t>American Psychological Association. (2010). </a:t>
            </a:r>
            <a:r>
              <a:rPr lang="en-US" sz="2400" i="1" dirty="0"/>
              <a:t>Publication manual of the American 				Psychological Association </a:t>
            </a:r>
            <a:r>
              <a:rPr lang="en-US" sz="2400" dirty="0"/>
              <a:t>(6th ed.). Washington, DC: Author.</a:t>
            </a:r>
          </a:p>
          <a:p>
            <a:pPr algn="just"/>
            <a:r>
              <a:rPr lang="en-US" sz="2400" dirty="0"/>
              <a:t>You next reference. </a:t>
            </a:r>
          </a:p>
          <a:p>
            <a:pPr algn="just"/>
            <a:r>
              <a:rPr lang="en-US" sz="2400" dirty="0"/>
              <a:t>https://www.citationmachine.net/apa</a:t>
            </a:r>
          </a:p>
        </p:txBody>
      </p:sp>
    </p:spTree>
    <p:extLst>
      <p:ext uri="{BB962C8B-B14F-4D97-AF65-F5344CB8AC3E}">
        <p14:creationId xmlns:p14="http://schemas.microsoft.com/office/powerpoint/2010/main" val="1152606009"/>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93813dd7ca6ad654711aa0ab317e03a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f11dc0ce689dd3925e84e4e35398c6e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B48092-4A2C-4E16-B971-9ACADFFF69E4}">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3E586370-B0FB-4108-8B4F-329716A22E3A}">
  <ds:schemaRefs>
    <ds:schemaRef ds:uri="http://schemas.microsoft.com/sharepoint/v3/contenttype/forms"/>
  </ds:schemaRefs>
</ds:datastoreItem>
</file>

<file path=customXml/itemProps3.xml><?xml version="1.0" encoding="utf-8"?>
<ds:datastoreItem xmlns:ds="http://schemas.openxmlformats.org/officeDocument/2006/customXml" ds:itemID="{E503B719-B9A6-4DC9-AA9D-06F16B758B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{016C45B0-6D94-4E9F-8B6F-78AAA4E73458}tf33568355</Template>
  <TotalTime>0</TotalTime>
  <Words>818</Words>
  <Application>Microsoft Office PowerPoint</Application>
  <PresentationFormat>Widescreen</PresentationFormat>
  <Paragraphs>28</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Gill Sans MT</vt:lpstr>
      <vt:lpstr>Wingdings 2</vt:lpstr>
      <vt:lpstr>Dividend</vt:lpstr>
      <vt:lpstr>RESEARCH PAPER</vt:lpstr>
      <vt:lpstr>TITLE PAGE: The title page needs to provide information about the paper’s topic and authors and the course to which it is being submitted. </vt:lpstr>
      <vt:lpstr>Title of Paper in Upper and Lower Case (Centered, Not Bold)</vt:lpstr>
      <vt:lpstr>Literature Review</vt:lpstr>
      <vt:lpstr>Issue Overview</vt:lpstr>
      <vt:lpstr>Statistics</vt:lpstr>
      <vt:lpstr>Nurse Role</vt:lpstr>
      <vt:lpstr>Conclusion</vt:lpstr>
      <vt:lpstr>References (centered, not bold)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2020-05-12T15:46:26Z</dcterms:created>
  <dcterms:modified xsi:type="dcterms:W3CDTF">2020-05-12T16:00:34Z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