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letter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orient="horz" pos="960">
          <p15:clr>
            <a:srgbClr val="A4A3A4"/>
          </p15:clr>
        </p15:guide>
        <p15:guide id="3" orient="horz" pos="1056">
          <p15:clr>
            <a:srgbClr val="A4A3A4"/>
          </p15:clr>
        </p15:guide>
        <p15:guide id="4" orient="horz" pos="4032">
          <p15:clr>
            <a:srgbClr val="A4A3A4"/>
          </p15:clr>
        </p15:guide>
        <p15:guide id="5" pos="432">
          <p15:clr>
            <a:srgbClr val="A4A3A4"/>
          </p15:clr>
        </p15:guide>
        <p15:guide id="6" pos="53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issc" initials="" lastIdx="2" clrIdx="0"/>
  <p:cmAuthor id="1" name="rameshbabu.k" initials="" lastIdx="0" clrIdx="1"/>
  <p:cmAuthor id="2" name="one" initials="o" lastIdx="5" clrIdx="2"/>
  <p:cmAuthor id="3" name="Author" initials="AU" lastIdx="7" clrIdx="3"/>
  <p:cmAuthor id="4" name="Jenn Shropshire" initials="JS" lastIdx="5" clrIdx="4"/>
  <p:cmAuthor id="5" name="Acer" initials="A" lastIdx="1" clrIdx="5"/>
  <p:cmAuthor id="6" name="Editor" initials="EN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200"/>
    <a:srgbClr val="AA72D4"/>
    <a:srgbClr val="FFFF81"/>
    <a:srgbClr val="FFFF9F"/>
    <a:srgbClr val="FFFF00"/>
    <a:srgbClr val="FF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37" autoAdjust="0"/>
    <p:restoredTop sz="86452" autoAdjust="0"/>
  </p:normalViewPr>
  <p:slideViewPr>
    <p:cSldViewPr>
      <p:cViewPr varScale="1">
        <p:scale>
          <a:sx n="69" d="100"/>
          <a:sy n="69" d="100"/>
        </p:scale>
        <p:origin x="-1812" y="-108"/>
      </p:cViewPr>
      <p:guideLst>
        <p:guide orient="horz" pos="288"/>
        <p:guide orient="horz" pos="960"/>
        <p:guide orient="horz" pos="1056"/>
        <p:guide orient="horz" pos="4032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09157B5D-B1EA-4378-958C-E2E7485EB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48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4C82E27-5C83-4BE7-91C0-B46C9A0A1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r>
              <a:rPr lang="en-US" altLang="en-US"/>
              <a:t>Redrawn from Rosenstock IM: Historical origins of the health belief model. In Becker MH, editor: </a:t>
            </a:r>
            <a:r>
              <a:rPr lang="en-US" altLang="en-US" i="1"/>
              <a:t>The health belief model and personal health behavior,</a:t>
            </a:r>
            <a:r>
              <a:rPr lang="en-US" altLang="en-US"/>
              <a:t> Thorofare, NJ, 1974, Charles B Slack</a:t>
            </a:r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170C6599-3A52-4B97-AD4A-3EAA0DC0DC2D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54275"/>
            <a:ext cx="7772400" cy="97472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Chapter 3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990600"/>
          </a:xfrm>
          <a:ln w="9525"/>
        </p:spPr>
        <p:txBody>
          <a:bodyPr lIns="92075" tIns="46038" rIns="92075" bIns="46038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altLang="ja-JP" sz="3000" dirty="0">
                <a:ea typeface="ＭＳ Ｐゴシック" charset="-128"/>
              </a:rPr>
              <a:t>Thinking Upstream: Nursing Theories and Population-Focused Nursing Practice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775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Critical Interactionism (Cont.)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462588"/>
              </p:ext>
            </p:extLst>
          </p:nvPr>
        </p:nvGraphicFramePr>
        <p:xfrm>
          <a:off x="755576" y="1412776"/>
          <a:ext cx="7772400" cy="4953000"/>
        </p:xfrm>
        <a:graphic>
          <a:graphicData uri="http://schemas.openxmlformats.org/drawingml/2006/table">
            <a:tbl>
              <a:tblPr firstRow="1"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9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u="none" dirty="0"/>
                        <a:t>Issue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u="none" dirty="0"/>
                        <a:t>Downstream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u="none" dirty="0"/>
                        <a:t>Upstream Approach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u="none" dirty="0">
                          <a:effectLst/>
                        </a:rPr>
                        <a:t>Critical Interactionism </a:t>
                      </a:r>
                      <a:endParaRPr lang="en-US" sz="1800" u="none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50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Client or Nurse: Workplace violence. </a:t>
                      </a:r>
                      <a:endParaRPr lang="en-US" sz="18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78" marR="330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Behavior change at individual level.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Workplace programs to reduce violence.</a:t>
                      </a:r>
                      <a:endParaRPr lang="en-US" sz="18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78" marR="330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Address organizational factors that promote workplace violence.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What organizational structures perpetuate workplace violence?</a:t>
                      </a:r>
                      <a:endParaRPr lang="en-US" sz="18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78" marR="330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Change needed in knowledge and skills to address issue of workplace violence at both the downstream and upstream level. </a:t>
                      </a:r>
                      <a:endParaRPr lang="en-US" sz="18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78" marR="330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68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Critical Interactionism (Cont.)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475098"/>
              </p:ext>
            </p:extLst>
          </p:nvPr>
        </p:nvGraphicFramePr>
        <p:xfrm>
          <a:off x="683568" y="1412776"/>
          <a:ext cx="7772400" cy="4876800"/>
        </p:xfrm>
        <a:graphic>
          <a:graphicData uri="http://schemas.openxmlformats.org/drawingml/2006/table">
            <a:tbl>
              <a:tblPr firstRow="1"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u="none" dirty="0"/>
                        <a:t>Issue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u="none" dirty="0"/>
                        <a:t>Downstream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u="none" dirty="0"/>
                        <a:t>Upstream Approach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u="none" dirty="0">
                          <a:effectLst/>
                        </a:rPr>
                        <a:t>Critical Interactionism </a:t>
                      </a:r>
                      <a:endParaRPr lang="en-US" sz="1800" u="none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Nurse: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Workplace errors</a:t>
                      </a:r>
                      <a:endParaRPr lang="en-US" sz="18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78" marR="330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Focus on individual: root cause analysis that has individual as focus.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Change behavior of individual nurse.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Reeducation of nurse with workplace error.</a:t>
                      </a:r>
                      <a:endParaRPr lang="en-US" sz="18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78" marR="330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System changes needed.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What system level factors lead to workplace errors?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What organizational structures perpetuate workplace errors?</a:t>
                      </a:r>
                      <a:endParaRPr lang="en-US" sz="18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78" marR="330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dirty="0">
                          <a:effectLst/>
                        </a:rPr>
                        <a:t>A dual approach. Providers need changes in knowledge and skills to address root causes of workplace errors that move from individual to system level.</a:t>
                      </a:r>
                      <a:endParaRPr lang="en-US" sz="18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78" marR="3307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33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  <a:latin typeface="+mn-lt"/>
                <a:ea typeface="+mn-ea"/>
                <a:cs typeface="+mn-cs"/>
              </a:rPr>
              <a:t>By thinking about the root causes of health problems, we begin to understand the importance of directing nursing efforts toward the antecedents of poor health and lost opportunities.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>
                <a:effectLst/>
              </a:rPr>
              <a:t>The Social Determinants of Health topic area within </a:t>
            </a:r>
            <a:r>
              <a:rPr lang="en-US" i="1" dirty="0">
                <a:effectLst/>
              </a:rPr>
              <a:t>Healthy People 2020</a:t>
            </a:r>
            <a:r>
              <a:rPr lang="en-US" dirty="0">
                <a:effectLst/>
              </a:rPr>
              <a:t> is designed to identify ways to create social and physical environments that promote good health.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56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Nursing </a:t>
            </a:r>
            <a:r>
              <a:rPr lang="en-US" altLang="en-US" u="sng" dirty="0"/>
              <a:t>with</a:t>
            </a:r>
            <a:r>
              <a:rPr lang="en-US" altLang="en-US" dirty="0"/>
              <a:t> the Community</a:t>
            </a:r>
            <a:br>
              <a:rPr lang="en-US" altLang="en-US" dirty="0"/>
            </a:br>
            <a:r>
              <a:rPr lang="en-US" altLang="ja-JP" sz="2800" dirty="0" err="1">
                <a:ea typeface="ＭＳ Ｐゴシック" charset="-128"/>
              </a:rPr>
              <a:t>Bellack</a:t>
            </a:r>
            <a:r>
              <a:rPr lang="en-US" altLang="ja-JP" sz="2800" dirty="0">
                <a:ea typeface="ＭＳ Ｐゴシック" charset="-128"/>
              </a:rPr>
              <a:t> (1998) </a:t>
            </a:r>
            <a:endParaRPr lang="en-US" altLang="en-US" sz="2800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ja-JP" sz="2400" dirty="0">
                <a:ea typeface="ＭＳ Ｐゴシック" charset="-128"/>
              </a:rPr>
              <a:t>The health agenda originates from within the community; it is not imposed by others.</a:t>
            </a:r>
          </a:p>
          <a:p>
            <a:pPr eaLnBrk="1" hangingPunct="1"/>
            <a:r>
              <a:rPr lang="en-US" altLang="ja-JP" sz="2400" dirty="0">
                <a:ea typeface="ＭＳ Ｐゴシック" charset="-128"/>
              </a:rPr>
              <a:t>A shared vision of health is a challenge because multiple viewpoints are the norm. </a:t>
            </a:r>
          </a:p>
          <a:p>
            <a:pPr eaLnBrk="1" hangingPunct="1"/>
            <a:r>
              <a:rPr lang="en-US" altLang="ja-JP" sz="2400" dirty="0">
                <a:ea typeface="ＭＳ Ｐゴシック" charset="-128"/>
              </a:rPr>
              <a:t>Success depends on …</a:t>
            </a:r>
          </a:p>
          <a:p>
            <a:pPr lvl="1" eaLnBrk="1" hangingPunct="1"/>
            <a:r>
              <a:rPr lang="en-US" altLang="ja-JP" sz="2000" dirty="0">
                <a:ea typeface="ＭＳ Ｐゴシック" charset="-128"/>
              </a:rPr>
              <a:t>Listening </a:t>
            </a:r>
          </a:p>
          <a:p>
            <a:pPr lvl="1" eaLnBrk="1" hangingPunct="1"/>
            <a:r>
              <a:rPr lang="en-US" altLang="ja-JP" sz="2000" dirty="0">
                <a:ea typeface="ＭＳ Ｐゴシック" charset="-128"/>
              </a:rPr>
              <a:t>Being patient </a:t>
            </a:r>
          </a:p>
          <a:p>
            <a:pPr lvl="1" eaLnBrk="1" hangingPunct="1"/>
            <a:r>
              <a:rPr lang="en-US" altLang="ja-JP" sz="2000" dirty="0">
                <a:ea typeface="ＭＳ Ｐゴシック" charset="-128"/>
              </a:rPr>
              <a:t>Providing accurate and scientifically sound information</a:t>
            </a:r>
          </a:p>
          <a:p>
            <a:pPr lvl="1" eaLnBrk="1" hangingPunct="1"/>
            <a:r>
              <a:rPr lang="en-US" altLang="ja-JP" sz="2000" dirty="0">
                <a:ea typeface="ＭＳ Ｐゴシック" charset="-128"/>
              </a:rPr>
              <a:t>Respecting the experiences of community members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87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Health Care Today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126" name="Picture 11" descr="Fishing on River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907" y="1524000"/>
            <a:ext cx="6420187" cy="448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1524000" y="4495800"/>
            <a:ext cx="3657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66"/>
                </a:solidFill>
                <a:latin typeface="Arial" charset="0"/>
              </a:rPr>
              <a:t>Are we too busy rescuing victims 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9852" y="6078379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j-lt"/>
              </a:rPr>
              <a:t>© Penny </a:t>
            </a:r>
            <a:r>
              <a:rPr lang="en-US" sz="1000" dirty="0" err="1">
                <a:latin typeface="+mj-lt"/>
              </a:rPr>
              <a:t>Leake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549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Health Care Today (Cont.)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" name="Picture 4" descr="09 View to Ri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99906"/>
            <a:ext cx="6110744" cy="458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497275" y="4600307"/>
            <a:ext cx="3511922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99FF99"/>
                </a:solidFill>
                <a:latin typeface="Arial" charset="0"/>
              </a:rPr>
              <a:t>…to look upstream where the real problems lie?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1800" dirty="0">
                <a:latin typeface="Arial" charset="0"/>
                <a:cs typeface="Arial" charset="0"/>
              </a:rPr>
              <a:t>– </a:t>
            </a:r>
            <a:r>
              <a:rPr lang="en-US" altLang="en-US" sz="1800" dirty="0" err="1">
                <a:latin typeface="Arial" charset="0"/>
              </a:rPr>
              <a:t>McKinlay</a:t>
            </a:r>
            <a:r>
              <a:rPr lang="en-US" altLang="en-US" sz="1800" dirty="0">
                <a:latin typeface="Arial" charset="0"/>
              </a:rPr>
              <a:t>, 1979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9852" y="6078379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j-lt"/>
              </a:rPr>
              <a:t>© Penny </a:t>
            </a:r>
            <a:r>
              <a:rPr lang="en-US" sz="1000" dirty="0" err="1">
                <a:latin typeface="+mj-lt"/>
              </a:rPr>
              <a:t>Leake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574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Microscopic Approach to Solving Community Health Problems</a:t>
            </a:r>
          </a:p>
        </p:txBody>
      </p:sp>
      <p:sp>
        <p:nvSpPr>
          <p:cNvPr id="24576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953000" cy="4724400"/>
          </a:xfrm>
        </p:spPr>
        <p:txBody>
          <a:bodyPr/>
          <a:lstStyle/>
          <a:p>
            <a:r>
              <a:rPr lang="en-US" sz="2400" dirty="0"/>
              <a:t>Individual, and sometimes family, response to health and illness</a:t>
            </a:r>
          </a:p>
          <a:p>
            <a:r>
              <a:rPr lang="en-US" sz="2400" dirty="0"/>
              <a:t>Often emphasizes behavioral responses to individual’s illness or lifestyle patterns</a:t>
            </a:r>
          </a:p>
          <a:p>
            <a:r>
              <a:rPr lang="en-US" sz="2400" dirty="0"/>
              <a:t>Nursing interventions are often aimed at modifying individual’s behavior by changing his or her perceptions or belief system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174" name="Picture 9" descr="bd06121_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3986212"/>
            <a:ext cx="2667000" cy="2109788"/>
          </a:xfrm>
        </p:spPr>
      </p:pic>
    </p:spTree>
    <p:extLst>
      <p:ext uri="{BB962C8B-B14F-4D97-AF65-F5344CB8AC3E}">
        <p14:creationId xmlns:p14="http://schemas.microsoft.com/office/powerpoint/2010/main" val="281011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Macroscopic Approach to Solving Community Health Problems</a:t>
            </a:r>
          </a:p>
        </p:txBody>
      </p:sp>
      <p:sp>
        <p:nvSpPr>
          <p:cNvPr id="247815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791200" cy="4724400"/>
          </a:xfrm>
        </p:spPr>
        <p:txBody>
          <a:bodyPr/>
          <a:lstStyle/>
          <a:p>
            <a:r>
              <a:rPr lang="en-US" altLang="en-US" sz="2000" dirty="0"/>
              <a:t>Examines interfamily and intercommunity themes in health and illness</a:t>
            </a:r>
          </a:p>
          <a:p>
            <a:r>
              <a:rPr lang="en-US" altLang="en-US" sz="2000" dirty="0"/>
              <a:t>Delineates factors in the population that perpetuate the development of illness or foster the development of health</a:t>
            </a:r>
          </a:p>
          <a:p>
            <a:r>
              <a:rPr lang="en-US" altLang="en-US" sz="2000" dirty="0"/>
              <a:t>Emphasizes social, economic, and environmental precursors of illness</a:t>
            </a:r>
          </a:p>
          <a:p>
            <a:r>
              <a:rPr lang="en-US" altLang="en-US" sz="2000" dirty="0"/>
              <a:t>Nursing interventions may include modifying social or environmental variables </a:t>
            </a:r>
          </a:p>
          <a:p>
            <a:r>
              <a:rPr lang="en-US" altLang="en-US" sz="2000" dirty="0"/>
              <a:t>May involve social or political 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198" name="Picture 10" descr="dd01493_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3886200"/>
            <a:ext cx="2209800" cy="2392363"/>
          </a:xfrm>
        </p:spPr>
      </p:pic>
    </p:spTree>
    <p:extLst>
      <p:ext uri="{BB962C8B-B14F-4D97-AF65-F5344CB8AC3E}">
        <p14:creationId xmlns:p14="http://schemas.microsoft.com/office/powerpoint/2010/main" val="274845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Theoretical Approaches</a:t>
            </a:r>
          </a:p>
        </p:txBody>
      </p:sp>
      <p:sp>
        <p:nvSpPr>
          <p:cNvPr id="24986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The individual is the focus of change (Microscopic)</a:t>
            </a:r>
          </a:p>
          <a:p>
            <a:pPr lvl="1"/>
            <a:r>
              <a:rPr lang="en-US" dirty="0"/>
              <a:t>Orem’s self-care deficit theory of nursing</a:t>
            </a:r>
          </a:p>
          <a:p>
            <a:pPr lvl="1"/>
            <a:r>
              <a:rPr lang="en-US" dirty="0"/>
              <a:t>The Health Belief Model (HBM)</a:t>
            </a:r>
          </a:p>
          <a:p>
            <a:r>
              <a:rPr lang="en-US" altLang="en-US" dirty="0"/>
              <a:t>The Upstream View: society is the focus of change (Macroscopic)</a:t>
            </a:r>
          </a:p>
          <a:p>
            <a:pPr lvl="1"/>
            <a:r>
              <a:rPr lang="en-US" altLang="en-US" dirty="0" err="1"/>
              <a:t>Milio’s</a:t>
            </a:r>
            <a:r>
              <a:rPr lang="en-US" altLang="en-US" dirty="0"/>
              <a:t> framework for prevention</a:t>
            </a:r>
          </a:p>
          <a:p>
            <a:pPr lvl="1"/>
            <a:r>
              <a:rPr lang="en-US" altLang="en-US" dirty="0"/>
              <a:t>Critical theoretical perspective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45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1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Variables and Relationships </a:t>
            </a:r>
            <a:br>
              <a:rPr lang="en-US" altLang="en-US" sz="3600" dirty="0"/>
            </a:br>
            <a:r>
              <a:rPr lang="en-US" altLang="en-US" sz="3600" dirty="0"/>
              <a:t>in the Health Belief Model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70866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81800" y="6042025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3-1</a:t>
            </a:r>
          </a:p>
        </p:txBody>
      </p:sp>
    </p:spTree>
    <p:extLst>
      <p:ext uri="{BB962C8B-B14F-4D97-AF65-F5344CB8AC3E}">
        <p14:creationId xmlns:p14="http://schemas.microsoft.com/office/powerpoint/2010/main" val="2714262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Critical Interactionism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Nurses can use both an upstream and a downstream approach to address health issues through </a:t>
            </a:r>
            <a:r>
              <a:rPr lang="en-US" b="1" i="1" dirty="0">
                <a:effectLst/>
              </a:rPr>
              <a:t>critical interactionism. </a:t>
            </a:r>
            <a:endParaRPr lang="en-US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11" descr="Fishing on River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6"/>
          <a:stretch/>
        </p:blipFill>
        <p:spPr bwMode="auto">
          <a:xfrm>
            <a:off x="1295400" y="3657600"/>
            <a:ext cx="2984500" cy="223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09 View to Ri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3657600"/>
            <a:ext cx="2980987" cy="22357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3180896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Critical Interactionism (Cont.)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B6D95-735E-4AEC-A1C6-9F4CF0E9DCE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631902"/>
              </p:ext>
            </p:extLst>
          </p:nvPr>
        </p:nvGraphicFramePr>
        <p:xfrm>
          <a:off x="909936" y="1371600"/>
          <a:ext cx="7319664" cy="5021147"/>
        </p:xfrm>
        <a:graphic>
          <a:graphicData uri="http://schemas.openxmlformats.org/drawingml/2006/table">
            <a:tbl>
              <a:tblPr firstRow="1"/>
              <a:tblGrid>
                <a:gridCol w="1829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7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700" u="none" dirty="0"/>
                        <a:t>Issue</a:t>
                      </a:r>
                    </a:p>
                  </a:txBody>
                  <a:tcPr marL="86114" marR="86114" marT="43057" marB="4305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700" u="none" dirty="0"/>
                        <a:t>Downstream</a:t>
                      </a:r>
                    </a:p>
                  </a:txBody>
                  <a:tcPr marL="86114" marR="86114" marT="43057" marB="4305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700" u="none" dirty="0"/>
                        <a:t>Upstream Approach</a:t>
                      </a:r>
                    </a:p>
                  </a:txBody>
                  <a:tcPr marL="86114" marR="86114" marT="43057" marB="4305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700" u="none" dirty="0">
                          <a:effectLst/>
                        </a:rPr>
                        <a:t>Critical Interactionism </a:t>
                      </a:r>
                      <a:endParaRPr lang="en-US" sz="1700" u="none" dirty="0"/>
                    </a:p>
                  </a:txBody>
                  <a:tcPr marL="86114" marR="86114" marT="43057" marB="4305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20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Clients: 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Obesity rates</a:t>
                      </a:r>
                      <a:endParaRPr lang="en-US" sz="17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51" marR="3115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Individual behavior strategies to reduce weight.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7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Lifestyle changes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8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Bariatric surgery nursing care. </a:t>
                      </a:r>
                      <a:endParaRPr lang="en-US" sz="17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51" marR="3115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Health policy changes.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7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Vending machines in school with healthier choices.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7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School lunch program modifications.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7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Target corporations that profit from obesity.</a:t>
                      </a:r>
                      <a:endParaRPr lang="en-US" sz="17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51" marR="3115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Individual strategies with weight loss in conjunction with system changes. </a:t>
                      </a:r>
                      <a:endParaRPr lang="en-US" sz="8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700" u="none" dirty="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700" u="none" dirty="0">
                          <a:effectLst/>
                        </a:rPr>
                        <a:t>Social marketing at both levels.</a:t>
                      </a:r>
                      <a:endParaRPr lang="en-US" sz="1700" u="none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51" marR="3115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82252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AD0F649615EB448A9940036DAB76D7" ma:contentTypeVersion="12" ma:contentTypeDescription="Create a new document." ma:contentTypeScope="" ma:versionID="6fcc9edcac86186b46afc1310a529447">
  <xsd:schema xmlns:xsd="http://www.w3.org/2001/XMLSchema" xmlns:xs="http://www.w3.org/2001/XMLSchema" xmlns:p="http://schemas.microsoft.com/office/2006/metadata/properties" xmlns:ns2="456f9d4e-0ef9-4605-b70c-0ce1e3da9043" xmlns:ns3="46f37170-234a-49ad-8c73-9de793104d9f" targetNamespace="http://schemas.microsoft.com/office/2006/metadata/properties" ma:root="true" ma:fieldsID="df8d7e7e63c84150016c7bba9adca486" ns2:_="" ns3:_="">
    <xsd:import namespace="456f9d4e-0ef9-4605-b70c-0ce1e3da9043"/>
    <xsd:import namespace="46f37170-234a-49ad-8c73-9de793104d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f9d4e-0ef9-4605-b70c-0ce1e3da9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37170-234a-49ad-8c73-9de793104d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A75B68-9075-4335-B60C-C10FC75CAF3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BD770BA-53C0-41C8-84D5-83F25DDD4A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3FFDE9-D7CC-47EA-A860-D6F54E6751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6f9d4e-0ef9-4605-b70c-0ce1e3da9043"/>
    <ds:schemaRef ds:uri="46f37170-234a-49ad-8c73-9de793104d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3334</TotalTime>
  <Words>890</Words>
  <Application>Microsoft Office PowerPoint</Application>
  <PresentationFormat>Letter Paper (8.5x11 in)</PresentationFormat>
  <Paragraphs>121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2_Office Theme</vt:lpstr>
      <vt:lpstr>Chapter 3</vt:lpstr>
      <vt:lpstr>Health Care Today</vt:lpstr>
      <vt:lpstr>Health Care Today (Cont.)</vt:lpstr>
      <vt:lpstr>Microscopic Approach to Solving Community Health Problems</vt:lpstr>
      <vt:lpstr>Macroscopic Approach to Solving Community Health Problems</vt:lpstr>
      <vt:lpstr>Theoretical Approaches</vt:lpstr>
      <vt:lpstr>Variables and Relationships  in the Health Belief Model</vt:lpstr>
      <vt:lpstr>Critical Interactionism</vt:lpstr>
      <vt:lpstr>Critical Interactionism (Cont.)</vt:lpstr>
      <vt:lpstr>Critical Interactionism (Cont.)</vt:lpstr>
      <vt:lpstr>Critical Interactionism (Cont.)</vt:lpstr>
      <vt:lpstr>PowerPoint Presentation</vt:lpstr>
      <vt:lpstr>Nursing with the Community Bellack (1998)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MSSPL-15-ELS-2</cp:lastModifiedBy>
  <cp:revision>403</cp:revision>
  <cp:lastPrinted>2000-11-30T21:12:40Z</cp:lastPrinted>
  <dcterms:created xsi:type="dcterms:W3CDTF">2000-10-10T03:44:32Z</dcterms:created>
  <dcterms:modified xsi:type="dcterms:W3CDTF">2020-05-19T00:46:40Z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0x01010054AD0F649615EB448A9940036DAB76D7</vt:lpwstr>
  </property>
</Properties>
</file>