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7" clrIdx="2"/>
  <p:cmAuthor id="3" name="Author" initials="AU" lastIdx="4" clrIdx="3"/>
  <p:cmAuthor id="4" name="Acer" initials="A" lastIdx="1" clrIdx="4"/>
  <p:cmAuthor id="5" name="Editor" initials="EN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1904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8223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/>
              <a:t>Chapter 5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8382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sz="3000" dirty="0">
                <a:ea typeface="ＭＳ Ｐゴシック" charset="-128"/>
              </a:rPr>
              <a:t>Epidemiology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9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2937"/>
          </a:xfrm>
        </p:spPr>
        <p:txBody>
          <a:bodyPr/>
          <a:lstStyle/>
          <a:p>
            <a:r>
              <a:rPr lang="en-US" altLang="en-US" dirty="0"/>
              <a:t>Web of Causation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64548" name="Picture 6" descr="f04-03-X28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18" y="1389386"/>
            <a:ext cx="7040682" cy="49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307449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5-3</a:t>
            </a: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Friedman GD: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Primer of epidemiology,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ed 4, New York, 1994, McGraw-Hill.</a:t>
            </a:r>
          </a:p>
        </p:txBody>
      </p:sp>
    </p:spTree>
    <p:extLst>
      <p:ext uri="{BB962C8B-B14F-4D97-AF65-F5344CB8AC3E}">
        <p14:creationId xmlns:p14="http://schemas.microsoft.com/office/powerpoint/2010/main" val="297822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err="1"/>
              <a:t>Ecosocial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Emphasize the role of evolving macro-level socioenvironmental factors along with microbiological process in understanding health and illness (Smith &amp; Lincoln, 2011)</a:t>
            </a:r>
          </a:p>
          <a:p>
            <a:r>
              <a:rPr lang="en-US" dirty="0"/>
              <a:t>Challenges the more individually focused risk factor approach to understanding disease origins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8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Calculation of Rates</a:t>
            </a:r>
          </a:p>
        </p:txBody>
      </p:sp>
      <p:sp>
        <p:nvSpPr>
          <p:cNvPr id="3665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Rates are arithmetic expressions that help practitioners consider a count of an event relative to the size of the population from which it is extracted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Number of health events in a specified period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Population in same area in same specified period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Proportion multiplied by a constant (k)</a:t>
            </a:r>
            <a:endParaRPr lang="en-US" altLang="en-US" dirty="0"/>
          </a:p>
          <a:p>
            <a:pPr lvl="2"/>
            <a:r>
              <a:rPr lang="en-US" altLang="ja-JP" dirty="0">
                <a:ea typeface="ＭＳ Ｐゴシック" charset="-128"/>
              </a:rPr>
              <a:t>For example, the rate can be the number of cases of a disease occurring for every 1000, 10,000 or 100,000 people in the population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Can make meaningful comparisons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Morbidity Rates</a:t>
            </a:r>
          </a:p>
        </p:txBody>
      </p:sp>
      <p:sp>
        <p:nvSpPr>
          <p:cNvPr id="368650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Incidence rates</a:t>
            </a:r>
          </a:p>
          <a:p>
            <a:pPr lvl="1"/>
            <a:r>
              <a:rPr lang="en-US" altLang="en-US" dirty="0"/>
              <a:t>New cases or conditions</a:t>
            </a:r>
          </a:p>
          <a:p>
            <a:pPr lvl="1"/>
            <a:r>
              <a:rPr lang="en-US" altLang="en-US" dirty="0"/>
              <a:t>Attack rate</a:t>
            </a:r>
          </a:p>
          <a:p>
            <a:pPr lvl="2"/>
            <a:r>
              <a:rPr lang="en-US" altLang="en-US" dirty="0"/>
              <a:t>Number of new cases of those </a:t>
            </a:r>
          </a:p>
          <a:p>
            <a:pPr marL="914400" lvl="2" indent="0">
              <a:buNone/>
            </a:pPr>
            <a:r>
              <a:rPr lang="en-US" altLang="en-US" dirty="0"/>
              <a:t>exposed to the disease</a:t>
            </a:r>
          </a:p>
          <a:p>
            <a:r>
              <a:rPr lang="en-US" altLang="en-US" dirty="0"/>
              <a:t>Prevalence rates</a:t>
            </a:r>
          </a:p>
          <a:p>
            <a:pPr lvl="1"/>
            <a:r>
              <a:rPr lang="en-US" altLang="en-US" dirty="0"/>
              <a:t>All cases of a specific </a:t>
            </a:r>
          </a:p>
          <a:p>
            <a:pPr marL="457200" lvl="1" indent="0">
              <a:buNone/>
            </a:pPr>
            <a:r>
              <a:rPr lang="en-US" altLang="en-US" dirty="0"/>
              <a:t>   disease or condition at </a:t>
            </a:r>
          </a:p>
          <a:p>
            <a:pPr marL="457200" lvl="1" indent="0">
              <a:buNone/>
            </a:pPr>
            <a:r>
              <a:rPr lang="en-US" altLang="en-US" dirty="0"/>
              <a:t>   a given time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68645" name="Text Box 1032"/>
          <p:cNvSpPr txBox="1">
            <a:spLocks noChangeArrowheads="1"/>
          </p:cNvSpPr>
          <p:nvPr/>
        </p:nvSpPr>
        <p:spPr bwMode="auto">
          <a:xfrm>
            <a:off x="4800600" y="5429250"/>
            <a:ext cx="36576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ea typeface="ＭＳ Ｐゴシック" charset="-128"/>
              </a:rPr>
              <a:t>Prevalence Pot</a:t>
            </a:r>
            <a:br>
              <a:rPr lang="en-US" altLang="en-US" sz="28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1600" dirty="0">
                <a:ea typeface="ＭＳ Ｐゴシック" charset="-128"/>
              </a:rPr>
              <a:t>The relationship between incidence </a:t>
            </a:r>
            <a:br>
              <a:rPr lang="en-US" altLang="en-US" sz="1600" dirty="0">
                <a:ea typeface="ＭＳ Ｐゴシック" charset="-128"/>
              </a:rPr>
            </a:br>
            <a:r>
              <a:rPr lang="en-US" altLang="en-US" sz="1600" dirty="0">
                <a:ea typeface="ＭＳ Ｐゴシック" charset="-128"/>
              </a:rPr>
              <a:t>and prevalence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1600" y="4394537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5-4</a:t>
            </a:r>
          </a:p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Redrawn from Morton RF,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Hebel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JR, McCarter RJ: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 study guide to epidemiology and biostatistics,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ed 3, Gaithersburg, MD, 1990, Aspen Publishers.</a:t>
            </a:r>
          </a:p>
        </p:txBody>
      </p:sp>
      <p:pic>
        <p:nvPicPr>
          <p:cNvPr id="9" name="Picture 10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48739"/>
            <a:ext cx="3048000" cy="299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487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1599458" y="228600"/>
            <a:ext cx="5715557" cy="5943600"/>
            <a:chOff x="-62" y="-3"/>
            <a:chExt cx="2202" cy="3496"/>
          </a:xfrm>
        </p:grpSpPr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-62" y="0"/>
              <a:ext cx="2202" cy="3490"/>
              <a:chOff x="-62" y="0"/>
              <a:chExt cx="2202" cy="3490"/>
            </a:xfrm>
          </p:grpSpPr>
          <p:grpSp>
            <p:nvGrpSpPr>
              <p:cNvPr id="25" name="Group 15"/>
              <p:cNvGrpSpPr>
                <a:grpSpLocks/>
              </p:cNvGrpSpPr>
              <p:nvPr/>
            </p:nvGrpSpPr>
            <p:grpSpPr bwMode="auto">
              <a:xfrm>
                <a:off x="-62" y="0"/>
                <a:ext cx="2202" cy="403"/>
                <a:chOff x="-62" y="0"/>
                <a:chExt cx="2202" cy="403"/>
              </a:xfrm>
            </p:grpSpPr>
            <p:sp>
              <p:nvSpPr>
                <p:cNvPr id="32" name="Rectangle 11"/>
                <p:cNvSpPr>
                  <a:spLocks noChangeArrowheads="1"/>
                </p:cNvSpPr>
                <p:nvPr/>
              </p:nvSpPr>
              <p:spPr bwMode="auto">
                <a:xfrm>
                  <a:off x="-62" y="0"/>
                  <a:ext cx="220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US" altLang="ja-JP" sz="4000" dirty="0">
                      <a:ea typeface="ＭＳ Ｐゴシック" charset="-128"/>
                    </a:rPr>
                    <a:t>Morbidity Rates (Cont.)</a:t>
                  </a:r>
                  <a:endParaRPr lang="en-US" altLang="ja-JP" sz="40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endParaRPr lang="en-US" altLang="ja-JP" sz="3200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33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4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  <p:grpSp>
            <p:nvGrpSpPr>
              <p:cNvPr id="26" name="Group 17"/>
              <p:cNvGrpSpPr>
                <a:grpSpLocks/>
              </p:cNvGrpSpPr>
              <p:nvPr/>
            </p:nvGrpSpPr>
            <p:grpSpPr bwMode="auto">
              <a:xfrm>
                <a:off x="0" y="403"/>
                <a:ext cx="2049" cy="1764"/>
                <a:chOff x="0" y="403"/>
                <a:chExt cx="2049" cy="1764"/>
              </a:xfrm>
            </p:grpSpPr>
            <p:sp>
              <p:nvSpPr>
                <p:cNvPr id="30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963" cy="17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ja-JP" sz="1600" b="1" dirty="0">
                      <a:ea typeface="ＭＳ Ｐゴシック" charset="-128"/>
                    </a:rPr>
                    <a:t>Incidence Rate</a:t>
                  </a:r>
                </a:p>
                <a:p>
                  <a:endParaRPr lang="en-US" altLang="ja-JP" sz="1600" b="1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r>
                    <a:rPr lang="en-US" altLang="ja-JP" sz="1400" dirty="0">
                      <a:ea typeface="ＭＳ Ｐゴシック" charset="-128"/>
                    </a:rPr>
                    <a:t> </a:t>
                  </a:r>
                </a:p>
                <a:p>
                  <a:pPr eaLnBrk="0" hangingPunct="0"/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000" dirty="0">
                      <a:latin typeface="Times New Roman" pitchFamily="18" charset="0"/>
                      <a:ea typeface="MS Mincho" pitchFamily="49" charset="-128"/>
                    </a:rPr>
                    <a:t> </a:t>
                  </a:r>
                </a:p>
                <a:p>
                  <a:pPr eaLnBrk="0" hangingPunct="0"/>
                  <a:endParaRPr lang="en-US" altLang="ja-JP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31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049" cy="17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>
                <a:off x="0" y="2167"/>
                <a:ext cx="2049" cy="1323"/>
                <a:chOff x="0" y="2167"/>
                <a:chExt cx="2049" cy="1323"/>
              </a:xfrm>
            </p:grpSpPr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67"/>
                  <a:ext cx="1963" cy="1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ja-JP" sz="1600" b="1" dirty="0">
                      <a:ea typeface="ＭＳ Ｐゴシック" charset="-128"/>
                    </a:rPr>
                    <a:t>Prevalence Rate</a:t>
                  </a:r>
                  <a:endParaRPr lang="en-US" altLang="ja-JP" sz="1600" b="1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br>
                    <a:rPr lang="en-US" altLang="ja-JP" sz="1600" dirty="0">
                      <a:ea typeface="ＭＳ Ｐゴシック" charset="-128"/>
                    </a:rPr>
                  </a:br>
                  <a:r>
                    <a:rPr lang="en-US" altLang="ja-JP" sz="1600" u="sng" dirty="0">
                      <a:ea typeface="ＭＳ Ｐゴシック" charset="-128"/>
                    </a:rPr>
                    <a:t>Number of existing cases</a:t>
                  </a:r>
                  <a:br>
                    <a:rPr lang="en-US" altLang="ja-JP" sz="1600" u="sng" dirty="0">
                      <a:ea typeface="ＭＳ Ｐゴシック" charset="-128"/>
                    </a:rPr>
                  </a:br>
                  <a:r>
                    <a:rPr lang="en-US" altLang="ja-JP" sz="1600" dirty="0">
                      <a:ea typeface="ＭＳ Ｐゴシック" charset="-128"/>
                    </a:rPr>
                    <a:t> Total Population </a:t>
                  </a:r>
                  <a:br>
                    <a:rPr lang="en-US" altLang="ja-JP" sz="1600" dirty="0">
                      <a:ea typeface="ＭＳ Ｐゴシック" charset="-128"/>
                    </a:rPr>
                  </a:br>
                  <a:br>
                    <a:rPr lang="en-US" altLang="ja-JP" sz="1600" dirty="0">
                      <a:ea typeface="ＭＳ Ｐゴシック" charset="-128"/>
                    </a:rPr>
                  </a:br>
                  <a:r>
                    <a:rPr lang="en-US" altLang="ja-JP" sz="1600" dirty="0">
                      <a:ea typeface="ＭＳ Ｐゴシック" charset="-128"/>
                    </a:rPr>
                    <a:t>_____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latin typeface="Times New Roman" pitchFamily="18" charset="0"/>
                      <a:ea typeface="MS Mincho" pitchFamily="49" charset="-128"/>
                    </a:rPr>
                    <a:t> </a:t>
                  </a: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 </a:t>
                  </a: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2167"/>
                  <a:ext cx="2049" cy="13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-3" y="-3"/>
              <a:ext cx="2055" cy="349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endParaRPr lang="en-US" altLang="en-US" sz="1600">
                <a:ea typeface="ＭＳ Ｐゴシック" charset="-128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871999" y="13716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Number of new cases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in given time period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Population at risk in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same time period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75___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4000–250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0000" y="17188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ea typeface="ＭＳ Ｐゴシック" charset="-128"/>
              </a:rPr>
              <a:t>× 1000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19400" y="2667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 0.02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1905000" y="3429000"/>
            <a:ext cx="4267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ja-JP" sz="1500" dirty="0">
                <a:ea typeface="ＭＳ Ｐゴシック" charset="-128"/>
              </a:rPr>
              <a:t>0.02 × 1,000 = 20 per 1000 per time period</a:t>
            </a:r>
            <a:endParaRPr lang="en-US" altLang="en-US" sz="1500" dirty="0">
              <a:ea typeface="ＭＳ Ｐゴシック" charset="-128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7" y="4419600"/>
            <a:ext cx="11033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981200" y="5105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05000" y="5376446"/>
            <a:ext cx="90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4000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4600" y="5257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 0.0625</a:t>
            </a: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828800" y="5715000"/>
            <a:ext cx="32004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ja-JP" sz="1400" dirty="0">
                <a:ea typeface="ＭＳ Ｐゴシック" charset="-128"/>
              </a:rPr>
              <a:t>0.0625 × 1000 = 62.5 per </a:t>
            </a:r>
            <a:r>
              <a:rPr lang="en-US" altLang="ja-JP" sz="1500" dirty="0">
                <a:ea typeface="ＭＳ Ｐゴシック" charset="-128"/>
              </a:rPr>
              <a:t>1000</a:t>
            </a:r>
            <a:endParaRPr lang="en-US" altLang="en-US" sz="15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257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Mortality Rates</a:t>
            </a:r>
            <a:br>
              <a:rPr lang="en-US" altLang="en-US" sz="3600" dirty="0"/>
            </a:br>
            <a:r>
              <a:rPr lang="en-US" altLang="en-US" sz="2800" dirty="0"/>
              <a:t>(routinely collected birth and death rates)</a:t>
            </a:r>
          </a:p>
        </p:txBody>
      </p:sp>
      <p:sp>
        <p:nvSpPr>
          <p:cNvPr id="37274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800600" cy="4724400"/>
          </a:xfrm>
        </p:spPr>
        <p:txBody>
          <a:bodyPr/>
          <a:lstStyle/>
          <a:p>
            <a:r>
              <a:rPr lang="en-US" altLang="en-US" dirty="0"/>
              <a:t>Other rates</a:t>
            </a:r>
          </a:p>
          <a:p>
            <a:r>
              <a:rPr lang="en-US" altLang="en-US" dirty="0"/>
              <a:t>Crude rates</a:t>
            </a:r>
          </a:p>
          <a:p>
            <a:r>
              <a:rPr lang="en-US" altLang="en-US" dirty="0"/>
              <a:t>Age-specific rates</a:t>
            </a:r>
          </a:p>
          <a:p>
            <a:r>
              <a:rPr lang="en-US" altLang="en-US" dirty="0"/>
              <a:t>Age-adjusted rates or standardization of rates</a:t>
            </a:r>
          </a:p>
          <a:p>
            <a:r>
              <a:rPr lang="en-US" altLang="en-US" dirty="0"/>
              <a:t>Proportionate mortality ratio (PMR)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72741" name="Picture 7" descr="bd05092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19275"/>
            <a:ext cx="3810000" cy="3743325"/>
          </a:xfrm>
        </p:spPr>
      </p:pic>
    </p:spTree>
    <p:extLst>
      <p:ext uri="{BB962C8B-B14F-4D97-AF65-F5344CB8AC3E}">
        <p14:creationId xmlns:p14="http://schemas.microsoft.com/office/powerpoint/2010/main" val="1390186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0293" y="12954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Number of deaths in year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Total population size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_1720_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200,000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426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×</a:t>
            </a:r>
            <a:r>
              <a:rPr lang="en-US" altLang="ja-JP" sz="1600" dirty="0">
                <a:ea typeface="ＭＳ Ｐゴシック" charset="-128"/>
                <a:cs typeface="Arial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100,000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= 0.0086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70293" y="4239161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Number of births in year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Total population size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_2900_</a:t>
            </a:r>
            <a:b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200,000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43858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×</a:t>
            </a:r>
            <a:r>
              <a:rPr lang="en-US" altLang="ja-JP" sz="1600" dirty="0">
                <a:ea typeface="ＭＳ Ｐゴシック" charset="-128"/>
                <a:cs typeface="Arial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100,000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8900" y="5071646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 0.0145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267325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89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Concept of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Risk—probability of an adverse event</a:t>
            </a:r>
          </a:p>
          <a:p>
            <a:r>
              <a:rPr lang="en-US" dirty="0"/>
              <a:t>Risk factor</a:t>
            </a:r>
          </a:p>
          <a:p>
            <a:pPr lvl="1"/>
            <a:r>
              <a:rPr lang="en-US" dirty="0"/>
              <a:t>Refers to the specific exposure factor</a:t>
            </a:r>
          </a:p>
          <a:p>
            <a:pPr lvl="1"/>
            <a:r>
              <a:rPr lang="en-US" dirty="0"/>
              <a:t>Often external to the individual</a:t>
            </a:r>
          </a:p>
          <a:p>
            <a:r>
              <a:rPr lang="en-US" dirty="0"/>
              <a:t>Attributable risk </a:t>
            </a:r>
          </a:p>
          <a:p>
            <a:pPr lvl="1"/>
            <a:r>
              <a:rPr lang="en-US" dirty="0"/>
              <a:t>Estimate of the disease burden in a population</a:t>
            </a:r>
          </a:p>
          <a:p>
            <a:r>
              <a:rPr lang="en-US" dirty="0"/>
              <a:t>Relative risk ratio </a:t>
            </a:r>
          </a:p>
          <a:p>
            <a:pPr lvl="1"/>
            <a:r>
              <a:rPr lang="en-US" dirty="0"/>
              <a:t>Divide the incidence rate of disease in the </a:t>
            </a:r>
            <a:r>
              <a:rPr lang="en-US" u="sng" dirty="0"/>
              <a:t>exposed</a:t>
            </a:r>
            <a:r>
              <a:rPr lang="en-US" dirty="0"/>
              <a:t> population by the incidence rate of disease in the </a:t>
            </a:r>
            <a:r>
              <a:rPr lang="en-US" u="sng" dirty="0" err="1"/>
              <a:t>nonexposed</a:t>
            </a:r>
            <a:r>
              <a:rPr lang="en-US" dirty="0"/>
              <a:t> population.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52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Use of Epidemiology </a:t>
            </a:r>
          </a:p>
        </p:txBody>
      </p:sp>
      <p:sp>
        <p:nvSpPr>
          <p:cNvPr id="3768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en-US" dirty="0"/>
              <a:t>Disease prevention</a:t>
            </a:r>
          </a:p>
          <a:p>
            <a:pPr lvl="1"/>
            <a:r>
              <a:rPr lang="en-US" altLang="en-US" dirty="0"/>
              <a:t>Primary prevention</a:t>
            </a:r>
          </a:p>
          <a:p>
            <a:pPr lvl="2"/>
            <a:r>
              <a:rPr lang="en-US" altLang="en-US" dirty="0"/>
              <a:t>Health promotion and specific prevention</a:t>
            </a:r>
          </a:p>
          <a:p>
            <a:pPr lvl="1"/>
            <a:r>
              <a:rPr lang="en-US" altLang="en-US" dirty="0"/>
              <a:t>Secondary and tertiary prevention</a:t>
            </a:r>
          </a:p>
          <a:p>
            <a:pPr lvl="1"/>
            <a:r>
              <a:rPr lang="en-US" altLang="en-US" dirty="0"/>
              <a:t>Establishing causality</a:t>
            </a:r>
          </a:p>
          <a:p>
            <a:pPr lvl="1"/>
            <a:r>
              <a:rPr lang="en-US" altLang="en-US" dirty="0"/>
              <a:t>Screening</a:t>
            </a:r>
          </a:p>
          <a:p>
            <a:pPr lvl="1"/>
            <a:r>
              <a:rPr lang="en-US" altLang="en-US" dirty="0"/>
              <a:t>Surveillance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76837" name="Picture 5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13" y="3168650"/>
            <a:ext cx="17795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469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Use of Epidemiology (Cont.) </a:t>
            </a:r>
          </a:p>
        </p:txBody>
      </p:sp>
      <p:sp>
        <p:nvSpPr>
          <p:cNvPr id="3768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867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/>
              <a:t>Health services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Used to describe the distribution of disease and its determinants in populations 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Study population health care delivery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Evaluate use of community health services</a:t>
            </a:r>
          </a:p>
          <a:p>
            <a:r>
              <a:rPr lang="en-US" altLang="en-US" sz="2400" dirty="0">
                <a:ea typeface="ＭＳ Ｐゴシック" charset="-128"/>
              </a:rPr>
              <a:t>Nurses must apply findings in practice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Incorporate results into prevention programs for communities and at-risk populations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Extend application into major health policy decisions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76837" name="Picture 5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851" y="2971800"/>
            <a:ext cx="1710149" cy="149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9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Epidemiology Is …</a:t>
            </a:r>
          </a:p>
        </p:txBody>
      </p:sp>
      <p:sp>
        <p:nvSpPr>
          <p:cNvPr id="350215" name="Rectangle 7"/>
          <p:cNvSpPr>
            <a:spLocks noGrp="1" noChangeArrowheads="1"/>
          </p:cNvSpPr>
          <p:nvPr>
            <p:ph idx="1"/>
          </p:nvPr>
        </p:nvSpPr>
        <p:spPr>
          <a:xfrm>
            <a:off x="3352800" y="1676400"/>
            <a:ext cx="5105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ja-JP" dirty="0">
                <a:ea typeface="ＭＳ Ｐゴシック" charset="-128"/>
              </a:rPr>
              <a:t>… the study of the distribution and determinants of health and disease in human populations 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 altLang="ja-JP" dirty="0">
                <a:ea typeface="ＭＳ Ｐゴシック" charset="-128"/>
              </a:rPr>
              <a:t>(</a:t>
            </a:r>
            <a:r>
              <a:rPr lang="en-US" altLang="ja-JP" dirty="0" err="1">
                <a:ea typeface="ＭＳ Ｐゴシック" charset="-128"/>
              </a:rPr>
              <a:t>Harkness</a:t>
            </a:r>
            <a:r>
              <a:rPr lang="en-US" altLang="ja-JP" dirty="0">
                <a:ea typeface="ＭＳ Ｐゴシック" charset="-128"/>
              </a:rPr>
              <a:t>, 1995)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dirty="0">
                <a:ea typeface="ＭＳ Ｐゴシック" charset="-128"/>
              </a:rPr>
              <a:t>… the principal science of public health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57615"/>
              </p:ext>
            </p:extLst>
          </p:nvPr>
        </p:nvGraphicFramePr>
        <p:xfrm>
          <a:off x="685800" y="2135187"/>
          <a:ext cx="22098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Clip" r:id="rId4" imgW="2428875" imgH="2759075" progId="">
                  <p:embed/>
                </p:oleObj>
              </mc:Choice>
              <mc:Fallback>
                <p:oleObj name="Clip" r:id="rId4" imgW="2428875" imgH="2759075" progId="">
                  <p:embed/>
                  <p:pic>
                    <p:nvPicPr>
                      <p:cNvPr id="8" name="Object 7">
                        <a:hlinkClick r:id="" action="ppaction://ole?verb=0"/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5187"/>
                        <a:ext cx="220980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76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health nurses should exercise “social responsibility” in applying epidemiological findings, but this will require the active involvement of the consumer.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health nurses collaborating with community members can combine epidemiological knowledge and aggregate-level strategies to affect change on the broadest scale.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73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Epidemiological Methods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Descriptive epidemiology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Focuses on the amount and distribution of health and health problems within a population </a:t>
            </a:r>
          </a:p>
          <a:p>
            <a:r>
              <a:rPr lang="en-US" altLang="ja-JP" dirty="0">
                <a:ea typeface="ＭＳ Ｐゴシック" charset="-128"/>
              </a:rPr>
              <a:t>Analytic epidemiology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Investigates the causes of disease by determining why a disease rate is lower in one population group than in another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19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</a:t>
            </a:r>
            <a:endParaRPr lang="en-US" altLang="en-US" dirty="0"/>
          </a:p>
        </p:txBody>
      </p:sp>
      <p:sp>
        <p:nvSpPr>
          <p:cNvPr id="38093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Observational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Descriptive purposes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Etiology of disease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No manipulation by investigator</a:t>
            </a:r>
          </a:p>
          <a:p>
            <a:r>
              <a:rPr lang="en-US" altLang="ja-JP" dirty="0">
                <a:ea typeface="ＭＳ Ｐゴシック" charset="-128"/>
              </a:rPr>
              <a:t>Cross-sectional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Sometimes called </a:t>
            </a:r>
            <a:r>
              <a:rPr lang="en-US" altLang="ja-JP" i="1" dirty="0">
                <a:ea typeface="ＭＳ Ｐゴシック" charset="-128"/>
              </a:rPr>
              <a:t>prevalence</a:t>
            </a:r>
            <a:r>
              <a:rPr lang="en-US" altLang="ja-JP" dirty="0">
                <a:ea typeface="ＭＳ Ｐゴシック" charset="-128"/>
              </a:rPr>
              <a:t> or </a:t>
            </a:r>
            <a:r>
              <a:rPr lang="en-US" altLang="ja-JP" i="1" dirty="0">
                <a:ea typeface="ＭＳ Ｐゴシック" charset="-128"/>
              </a:rPr>
              <a:t>correlational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i="1" dirty="0">
                <a:ea typeface="ＭＳ Ｐゴシック" charset="-128"/>
              </a:rPr>
              <a:t>studies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Examine relationships between potential causal factors and disease at a specific time </a:t>
            </a:r>
          </a:p>
          <a:p>
            <a:pPr lvl="1"/>
            <a:r>
              <a:rPr lang="en-US" altLang="en-US" dirty="0"/>
              <a:t>Impossible to make causal inferences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48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 (Cont.)</a:t>
            </a:r>
            <a:endParaRPr lang="en-US" altLang="en-US" dirty="0"/>
          </a:p>
        </p:txBody>
      </p:sp>
      <p:sp>
        <p:nvSpPr>
          <p:cNvPr id="3829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Retrospective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Compare individuals with a particular condition or disease with those who do not have the disease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Data collection extends back in time </a:t>
            </a:r>
          </a:p>
          <a:p>
            <a:r>
              <a:rPr lang="en-US" altLang="ja-JP" dirty="0">
                <a:ea typeface="ＭＳ Ｐゴシック" charset="-128"/>
              </a:rPr>
              <a:t>Prospective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Monitor a group of disease-free individuals to determine if and when disease occurs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Cohort shares a common experience within a defined time period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Monitors cohort for disease development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0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 (Cont.)</a:t>
            </a:r>
            <a:endParaRPr lang="en-US" altLang="en-US" dirty="0"/>
          </a:p>
        </p:txBody>
      </p:sp>
      <p:sp>
        <p:nvSpPr>
          <p:cNvPr id="3829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Experimental design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Also called a </a:t>
            </a:r>
            <a:r>
              <a:rPr lang="en-US" altLang="ja-JP" b="1" dirty="0">
                <a:ea typeface="ＭＳ Ｐゴシック" charset="-128"/>
              </a:rPr>
              <a:t>Randomized Clinical Trial (RCT)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Subjects assigned to experimental or control group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Apply experimental methods to test treatment and prevention strategies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Ethical considerations with human subject rights review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Also useful for investigating chronic disease prevention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Historical Perspective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lvl="1" indent="-342900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altLang="en-US" sz="2800" dirty="0"/>
              <a:t>Investigations of disease pattern in the community; comparing people who had disease or who remained healthy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Person-Place-Time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Person: “Who” factors, such as demographic characteristics, health, and disease status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Place: “Where” factors, such as geographic location, climate and environmental conditions, political and social environment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Time: “When” factors, such as times of day, week, or month and secular trends over months and year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8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Different Types of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Descriptive Epidemiology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Study of the amount and distribution of disease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Used by public health professionals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Identified patterns frequently indicate possible causes of disease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Analytic Epidemiology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Examine complex relationships among the many determinants of disease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Investigation of the causes of disease, or etiology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2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Epidemiological Triangle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5430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1676400"/>
            <a:ext cx="476885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92280" y="536626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5-1</a:t>
            </a:r>
          </a:p>
        </p:txBody>
      </p:sp>
    </p:spTree>
    <p:extLst>
      <p:ext uri="{BB962C8B-B14F-4D97-AF65-F5344CB8AC3E}">
        <p14:creationId xmlns:p14="http://schemas.microsoft.com/office/powerpoint/2010/main" val="2054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Agent of Disease</a:t>
            </a:r>
            <a:br>
              <a:rPr lang="en-US" altLang="en-US" dirty="0"/>
            </a:br>
            <a:r>
              <a:rPr lang="en-US" altLang="en-US" sz="2800" dirty="0"/>
              <a:t>(Etiologic Factors)</a:t>
            </a:r>
          </a:p>
        </p:txBody>
      </p:sp>
      <p:sp>
        <p:nvSpPr>
          <p:cNvPr id="35635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Nutritive elements</a:t>
            </a:r>
          </a:p>
          <a:p>
            <a:pPr lvl="1"/>
            <a:r>
              <a:rPr lang="en-US" altLang="en-US" dirty="0"/>
              <a:t>Excesses, deficiencies</a:t>
            </a:r>
          </a:p>
          <a:p>
            <a:r>
              <a:rPr lang="en-US" altLang="en-US" dirty="0"/>
              <a:t>Chemical agents</a:t>
            </a:r>
          </a:p>
          <a:p>
            <a:pPr lvl="1"/>
            <a:r>
              <a:rPr lang="en-US" altLang="en-US" dirty="0"/>
              <a:t>Poisons, allergens</a:t>
            </a:r>
          </a:p>
          <a:p>
            <a:r>
              <a:rPr lang="en-US" altLang="en-US" dirty="0"/>
              <a:t>Physical agents</a:t>
            </a:r>
          </a:p>
          <a:p>
            <a:pPr lvl="1"/>
            <a:r>
              <a:rPr lang="en-US" altLang="en-US" dirty="0"/>
              <a:t>Ionizing radiation, mechanical</a:t>
            </a:r>
          </a:p>
          <a:p>
            <a:r>
              <a:rPr lang="en-US" altLang="en-US" dirty="0"/>
              <a:t>Infectious agents</a:t>
            </a:r>
          </a:p>
          <a:p>
            <a:pPr lvl="1"/>
            <a:r>
              <a:rPr lang="en-US" altLang="en-US" dirty="0"/>
              <a:t>Metazoa, protozoa, bacteria, fungi, rickettsia, viruses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37063"/>
              </p:ext>
            </p:extLst>
          </p:nvPr>
        </p:nvGraphicFramePr>
        <p:xfrm>
          <a:off x="6553200" y="2136775"/>
          <a:ext cx="1847850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Clip" r:id="rId4" imgW="1413596" imgH="1980936" progId="">
                  <p:embed/>
                </p:oleObj>
              </mc:Choice>
              <mc:Fallback>
                <p:oleObj name="Clip" r:id="rId4" imgW="1413596" imgH="1980936" progId="">
                  <p:embed/>
                  <p:pic>
                    <p:nvPicPr>
                      <p:cNvPr id="4" name="Object 3">
                        <a:hlinkClick r:id="" action="ppaction://ole?verb=0"/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136775"/>
                        <a:ext cx="1847850" cy="239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6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Host Factors–Intrinsic Factors</a:t>
            </a:r>
            <a:br>
              <a:rPr lang="en-US" altLang="en-US" dirty="0"/>
            </a:br>
            <a:r>
              <a:rPr lang="en-US" altLang="en-US" sz="2800" dirty="0"/>
              <a:t>(Susceptibility, or Response to Agent)</a:t>
            </a:r>
          </a:p>
        </p:txBody>
      </p:sp>
      <p:sp>
        <p:nvSpPr>
          <p:cNvPr id="35840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Genetic</a:t>
            </a:r>
          </a:p>
          <a:p>
            <a:r>
              <a:rPr lang="en-US" altLang="en-US" dirty="0"/>
              <a:t>Age</a:t>
            </a:r>
          </a:p>
          <a:p>
            <a:r>
              <a:rPr lang="en-US" altLang="en-US" dirty="0"/>
              <a:t>Sex</a:t>
            </a:r>
          </a:p>
          <a:p>
            <a:r>
              <a:rPr lang="en-US" altLang="en-US" dirty="0"/>
              <a:t>Ethnic group</a:t>
            </a:r>
          </a:p>
          <a:p>
            <a:r>
              <a:rPr lang="en-US" altLang="en-US" dirty="0"/>
              <a:t>Physiological state</a:t>
            </a:r>
          </a:p>
          <a:p>
            <a:r>
              <a:rPr lang="en-US" altLang="en-US" dirty="0"/>
              <a:t>Prior immunological experience</a:t>
            </a:r>
          </a:p>
          <a:p>
            <a:pPr lvl="1"/>
            <a:r>
              <a:rPr lang="en-US" altLang="en-US" dirty="0"/>
              <a:t>Active/, passive</a:t>
            </a:r>
          </a:p>
          <a:p>
            <a:r>
              <a:rPr lang="en-US" altLang="en-US" dirty="0"/>
              <a:t>Intercurrent or preexisting disease</a:t>
            </a:r>
          </a:p>
          <a:p>
            <a:r>
              <a:rPr lang="en-US" altLang="en-US" dirty="0"/>
              <a:t>Human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25226317"/>
              </p:ext>
            </p:extLst>
          </p:nvPr>
        </p:nvGraphicFramePr>
        <p:xfrm>
          <a:off x="6324600" y="1905000"/>
          <a:ext cx="2103438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Clip" r:id="rId4" imgW="3344863" imgH="4119563" progId="">
                  <p:embed/>
                </p:oleObj>
              </mc:Choice>
              <mc:Fallback>
                <p:oleObj name="Clip" r:id="rId4" imgW="3344863" imgH="4119563" progId="">
                  <p:embed/>
                  <p:pic>
                    <p:nvPicPr>
                      <p:cNvPr id="4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905000"/>
                        <a:ext cx="2103438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68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Environmental Factors— Extrinsic Factors…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36045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ja-JP" dirty="0">
                <a:ea typeface="ＭＳ Ｐゴシック" charset="-128"/>
              </a:rPr>
              <a:t>…</a:t>
            </a:r>
            <a:r>
              <a:rPr lang="en-US" altLang="en-US" dirty="0"/>
              <a:t> influence existence of the agent, exposure, or susceptibility to agent</a:t>
            </a:r>
          </a:p>
          <a:p>
            <a:r>
              <a:rPr lang="en-US" altLang="en-US" dirty="0"/>
              <a:t>Physical environment</a:t>
            </a:r>
          </a:p>
          <a:p>
            <a:r>
              <a:rPr lang="en-US" altLang="en-US" dirty="0"/>
              <a:t>Biological environment</a:t>
            </a:r>
          </a:p>
          <a:p>
            <a:pPr lvl="1"/>
            <a:r>
              <a:rPr lang="en-US" altLang="en-US" dirty="0"/>
              <a:t>Human populations, flora, fauna</a:t>
            </a:r>
          </a:p>
          <a:p>
            <a:r>
              <a:rPr lang="en-US" altLang="en-US" dirty="0"/>
              <a:t>Socioeconomic environment</a:t>
            </a:r>
          </a:p>
          <a:p>
            <a:pPr lvl="1"/>
            <a:r>
              <a:rPr lang="en-US" altLang="en-US" dirty="0"/>
              <a:t>Occupation, urbanization and economic development, disruption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5" descr="tr000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213852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68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Wheel Model of </a:t>
            </a:r>
            <a:br>
              <a:rPr lang="en-US" altLang="en-US" sz="3600" dirty="0"/>
            </a:br>
            <a:r>
              <a:rPr lang="en-US" altLang="en-US" sz="3600" dirty="0"/>
              <a:t>Human-Environment Interaction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625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46993"/>
            <a:ext cx="4241800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51600" y="43434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5-2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Redrawn from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Mausner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JS, Kramer S: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Mausner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Bahn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epidemiology: an introductory text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ed 2, Philadelphia, 1985, Saunders.</a:t>
            </a:r>
          </a:p>
        </p:txBody>
      </p:sp>
    </p:spTree>
    <p:extLst>
      <p:ext uri="{BB962C8B-B14F-4D97-AF65-F5344CB8AC3E}">
        <p14:creationId xmlns:p14="http://schemas.microsoft.com/office/powerpoint/2010/main" val="12477246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FB120F-9B24-4A56-8CDA-EDF365A9F2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F32136-7A34-4865-9610-330F528ED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0CCF0C-7953-44CE-9C24-2508E18D7F9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1464</Words>
  <Application>Microsoft Office PowerPoint</Application>
  <PresentationFormat>Letter Paper (8.5x11 in)</PresentationFormat>
  <Paragraphs>216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2_Office Theme</vt:lpstr>
      <vt:lpstr>Chapter 5</vt:lpstr>
      <vt:lpstr>Epidemiology Is …</vt:lpstr>
      <vt:lpstr>Historical Perspective</vt:lpstr>
      <vt:lpstr>Different Types of Epidemiology</vt:lpstr>
      <vt:lpstr>Epidemiological Triangle</vt:lpstr>
      <vt:lpstr>Agent of Disease (Etiologic Factors)</vt:lpstr>
      <vt:lpstr>Host Factors–Intrinsic Factors (Susceptibility, or Response to Agent)</vt:lpstr>
      <vt:lpstr>Environmental Factors— Extrinsic Factors…</vt:lpstr>
      <vt:lpstr>Wheel Model of  Human-Environment Interaction</vt:lpstr>
      <vt:lpstr>Web of Causation</vt:lpstr>
      <vt:lpstr>Ecosocial Approach</vt:lpstr>
      <vt:lpstr>Calculation of Rates</vt:lpstr>
      <vt:lpstr>Morbidity Rates</vt:lpstr>
      <vt:lpstr>PowerPoint Presentation</vt:lpstr>
      <vt:lpstr>Mortality Rates (routinely collected birth and death rates)</vt:lpstr>
      <vt:lpstr>PowerPoint Presentation</vt:lpstr>
      <vt:lpstr>Concept of Risk</vt:lpstr>
      <vt:lpstr>Use of Epidemiology </vt:lpstr>
      <vt:lpstr>Use of Epidemiology (Cont.) </vt:lpstr>
      <vt:lpstr>PowerPoint Presentation</vt:lpstr>
      <vt:lpstr>Epidemiological Methods</vt:lpstr>
      <vt:lpstr>Analytic Epidemiology</vt:lpstr>
      <vt:lpstr>Analytic Epidemiology (Cont.)</vt:lpstr>
      <vt:lpstr>Analytic Epidemiology (Cont.)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321</cp:revision>
  <cp:lastPrinted>2000-11-30T21:12:40Z</cp:lastPrinted>
  <dcterms:created xsi:type="dcterms:W3CDTF">2000-10-10T03:44:32Z</dcterms:created>
  <dcterms:modified xsi:type="dcterms:W3CDTF">2020-05-18T23:48:18Z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