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5328">
          <p15:clr>
            <a:srgbClr val="A4A3A4"/>
          </p15:clr>
        </p15:guide>
        <p15:guide id="6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6" clrIdx="2"/>
  <p:cmAuthor id="3" name="Author" initials="AU" lastIdx="3" clrIdx="3"/>
  <p:cmAuthor id="4" name="Editor" initials="EN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713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4032"/>
        <p:guide orient="horz" pos="288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8223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/>
              <a:t>Chapter 7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2400" cy="9906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3000" dirty="0">
                <a:ea typeface="ＭＳ Ｐゴシック" charset="-128"/>
              </a:rPr>
              <a:t>Community Health Planning, Implementation, and Evaluation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3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Development of Goals and Objectives</a:t>
            </a:r>
          </a:p>
        </p:txBody>
      </p:sp>
      <p:sp>
        <p:nvSpPr>
          <p:cNvPr id="458761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399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Goals—where we want to be</a:t>
            </a:r>
          </a:p>
          <a:p>
            <a:r>
              <a:rPr lang="en-US" altLang="en-US" dirty="0"/>
              <a:t>Objectives—steps needed to get there</a:t>
            </a:r>
          </a:p>
          <a:p>
            <a:pPr lvl="1"/>
            <a:r>
              <a:rPr lang="en-US" altLang="en-US" dirty="0"/>
              <a:t>Measurable</a:t>
            </a:r>
          </a:p>
          <a:p>
            <a:pPr lvl="1"/>
            <a:r>
              <a:rPr lang="en-US" altLang="en-US" dirty="0"/>
              <a:t>Specific measures</a:t>
            </a:r>
          </a:p>
          <a:p>
            <a:pPr lvl="1"/>
            <a:r>
              <a:rPr lang="en-US" altLang="en-US" dirty="0"/>
              <a:t>Instructions to guide population</a:t>
            </a:r>
          </a:p>
          <a:p>
            <a:pPr lvl="1"/>
            <a:r>
              <a:rPr lang="en-US" altLang="en-US" dirty="0"/>
              <a:t>Used to measure outcomes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 descr="C:\Documents and Settings\Penny\Local Settings\Temporary Internet Files\Content.IE5\UCV4BDVO\MC9001859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51153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28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Health Planning Model (Cont.) 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Intervention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Often the most enjoyable stage for the nurse and the clients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Implementation should follow the initial plan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Should include a variety of strategies </a:t>
            </a:r>
            <a:endParaRPr lang="en-US" altLang="en-US" dirty="0"/>
          </a:p>
          <a:p>
            <a:pPr lvl="1"/>
            <a:r>
              <a:rPr lang="en-US" altLang="ja-JP" dirty="0">
                <a:ea typeface="ＭＳ Ｐゴシック" charset="-128"/>
              </a:rPr>
              <a:t>Prepare for unexpected problems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098" name="Picture 2" descr="C:\Documents and Settings\Penny\Local Settings\Temporary Internet Files\Content.IE5\4BSNVYGI\MC9000786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24" y="4114800"/>
            <a:ext cx="2028580" cy="18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30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79" name="Rectangle 3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Interventions by</a:t>
            </a:r>
            <a:br>
              <a:rPr lang="en-US" altLang="en-US" sz="3600" dirty="0"/>
            </a:br>
            <a:r>
              <a:rPr lang="en-US" altLang="en-US" sz="3600" dirty="0"/>
              <a:t>Type of Aggregate and System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51303"/>
              </p:ext>
            </p:extLst>
          </p:nvPr>
        </p:nvGraphicFramePr>
        <p:xfrm>
          <a:off x="685800" y="1981200"/>
          <a:ext cx="8077200" cy="2954592"/>
        </p:xfrm>
        <a:graphic>
          <a:graphicData uri="http://schemas.openxmlformats.org/drawingml/2006/table">
            <a:tbl>
              <a:tblPr/>
              <a:tblGrid>
                <a:gridCol w="213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Type of Aggregate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System Level for Intervention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Rehabilitation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Subsystem and aggregate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Textile 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Crime watch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Group, organization, and population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Bilingual students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(case study)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Aggregate system and suprasystem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4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Health Planning Model (Cont.) 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/>
              <a:t>Evaluation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Include the participant’s verbal or written feedback and the nurse’s detailed analysis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Reflect on each previous stage to determine the plan’s strengths and weaknesses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Evaluate both formative (process) and summative (product/outcome) aspects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Communicate follow-up recommendations 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124" name="Picture 4" descr="C:\Documents and Settings\Penny\Local Settings\Temporary Internet Files\Content.IE5\4BSNVYGI\MC9003916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69258"/>
            <a:ext cx="1495475" cy="16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14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Importance of Each Step in the Nursing Process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sz="2400" dirty="0">
                <a:ea typeface="ＭＳ Ｐゴシック" charset="-128"/>
              </a:rPr>
              <a:t>Aggregate assessments must be thorough.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Should elicit answers to key questions about the aggregate’s health and demographic profile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Should compare this information with similar aggregates presented in the literature</a:t>
            </a:r>
          </a:p>
          <a:p>
            <a:r>
              <a:rPr lang="en-US" altLang="ja-JP" sz="2400" dirty="0">
                <a:ea typeface="ＭＳ Ｐゴシック" charset="-128"/>
              </a:rPr>
              <a:t>The nurse must complete careful planning and set goals that the nurse and the aggregate accept. 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Mutual planning is very important.</a:t>
            </a:r>
          </a:p>
          <a:p>
            <a:r>
              <a:rPr lang="en-US" altLang="ja-JP" sz="2400" dirty="0">
                <a:ea typeface="ＭＳ Ｐゴシック" charset="-128"/>
              </a:rPr>
              <a:t>Interventions must include aggregate participation and must meet the mutual goals.</a:t>
            </a:r>
          </a:p>
          <a:p>
            <a:r>
              <a:rPr lang="en-US" altLang="ja-JP" sz="2400" dirty="0">
                <a:ea typeface="ＭＳ Ｐゴシック" charset="-128"/>
              </a:rPr>
              <a:t>Evaluation must include process and product evaluation and aggregate input.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9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PRECEDE-PROCEED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688" y="1503426"/>
            <a:ext cx="6258624" cy="489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418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Federal Legislation Affecting Health Planning</a:t>
            </a:r>
          </a:p>
        </p:txBody>
      </p:sp>
      <p:sp>
        <p:nvSpPr>
          <p:cNvPr id="4689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Hill-Burton Act</a:t>
            </a:r>
          </a:p>
          <a:p>
            <a:r>
              <a:rPr lang="en-US" altLang="en-US" dirty="0"/>
              <a:t>Regional Medical Programs (RMP)</a:t>
            </a:r>
          </a:p>
          <a:p>
            <a:r>
              <a:rPr lang="en-US" altLang="ja-JP" dirty="0">
                <a:ea typeface="ＭＳ Ｐゴシック" charset="-128"/>
              </a:rPr>
              <a:t>Partnership for Health Program (PHP) </a:t>
            </a:r>
          </a:p>
          <a:p>
            <a:r>
              <a:rPr lang="en-US" altLang="en-US" dirty="0"/>
              <a:t>Certificate of Need (CON)</a:t>
            </a:r>
          </a:p>
          <a:p>
            <a:r>
              <a:rPr lang="en-US" altLang="ja-JP" dirty="0">
                <a:ea typeface="ＭＳ Ｐゴシック" charset="-128"/>
              </a:rPr>
              <a:t>National Health Planning and Resources Development Act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68997" name="Picture 6" descr="C:\Users\leakepen\AppData\Local\Microsoft\Windows\Temporary Internet Files\Content.IE5\ARG84GKV\MPj043876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64038"/>
            <a:ext cx="22098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98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Comprehensive Health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Patient Protection and Affordable Care Act (2010)</a:t>
            </a:r>
          </a:p>
          <a:p>
            <a:pPr lvl="1"/>
            <a:r>
              <a:rPr lang="en-US" dirty="0"/>
              <a:t>Preventive services based on evidence-based recommendations</a:t>
            </a:r>
          </a:p>
          <a:p>
            <a:pPr lvl="1"/>
            <a:r>
              <a:rPr lang="en-US" dirty="0"/>
              <a:t>National strategy to improve the nation’s health</a:t>
            </a:r>
          </a:p>
          <a:p>
            <a:pPr lvl="1"/>
            <a:r>
              <a:rPr lang="en-US" dirty="0"/>
              <a:t>CMMS innovation center</a:t>
            </a:r>
          </a:p>
          <a:p>
            <a:pPr lvl="1"/>
            <a:r>
              <a:rPr lang="en-US" dirty="0"/>
              <a:t>National quality improvement strategy for services and population health</a:t>
            </a:r>
          </a:p>
          <a:p>
            <a:pPr lvl="1"/>
            <a:r>
              <a:rPr lang="en-US" dirty="0"/>
              <a:t>Improved access to care</a:t>
            </a:r>
          </a:p>
          <a:p>
            <a:pPr lvl="1"/>
            <a:r>
              <a:rPr lang="en-US" dirty="0"/>
              <a:t>Reduction in the growth of Medicare spending</a:t>
            </a:r>
          </a:p>
          <a:p>
            <a:pPr lvl="1"/>
            <a:r>
              <a:rPr lang="en-US" dirty="0"/>
              <a:t>National workforce strategy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2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Nurses’ Role</a:t>
            </a:r>
          </a:p>
        </p:txBody>
      </p:sp>
      <p:sp>
        <p:nvSpPr>
          <p:cNvPr id="4730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Work collaboratively with health planners to improve aggregate health</a:t>
            </a:r>
          </a:p>
          <a:p>
            <a:r>
              <a:rPr lang="en-US" altLang="en-US" dirty="0"/>
              <a:t>Fuse technology with knowledge of health care needs and skills</a:t>
            </a:r>
          </a:p>
          <a:p>
            <a:r>
              <a:rPr lang="en-US" altLang="en-US" dirty="0"/>
              <a:t>Become directly involved in the planning process</a:t>
            </a:r>
          </a:p>
          <a:p>
            <a:r>
              <a:rPr lang="en-US" altLang="en-US" dirty="0"/>
              <a:t>Engage in aggregate-level projects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3" descr="C:\Documents and Settings\Penny\Local Settings\Temporary Internet Files\Content.IE5\JBQQVWUB\MP90038753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91000"/>
            <a:ext cx="130454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15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Community as Client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42372" name="Picture 5" descr="H:\Nies\JPG for Slides\f06-01-X28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192" y="1679423"/>
            <a:ext cx="4934666" cy="456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34250" y="5867400"/>
            <a:ext cx="127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7-1</a:t>
            </a:r>
          </a:p>
        </p:txBody>
      </p:sp>
    </p:spTree>
    <p:extLst>
      <p:ext uri="{BB962C8B-B14F-4D97-AF65-F5344CB8AC3E}">
        <p14:creationId xmlns:p14="http://schemas.microsoft.com/office/powerpoint/2010/main" val="31096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73" name="Rectangle 5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Levels of </a:t>
            </a:r>
            <a:br>
              <a:rPr lang="en-US" altLang="en-US" sz="3600" dirty="0"/>
            </a:br>
            <a:r>
              <a:rPr lang="en-US" altLang="en-US" sz="3600" dirty="0"/>
              <a:t>Community Health Nursing Practice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82873"/>
              </p:ext>
            </p:extLst>
          </p:nvPr>
        </p:nvGraphicFramePr>
        <p:xfrm>
          <a:off x="1295399" y="1524000"/>
          <a:ext cx="6629401" cy="4870394"/>
        </p:xfrm>
        <a:graphic>
          <a:graphicData uri="http://schemas.openxmlformats.org/drawingml/2006/table">
            <a:tbl>
              <a:tblPr/>
              <a:tblGrid>
                <a:gridCol w="912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9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234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Characteristics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Health Assessment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Nursing Involvement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09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Lisa McDonald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with various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strengths,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Client-nurse interaction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5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Moniz family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 system with individual and group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Individual and family strengths,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Interactions with individuals and the family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487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Boy Scout troop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Alzheimer’s support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Common interests, problems, and needs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Interdependency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 dynamics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Fulfillment of goals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 member and leader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844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Population group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AIDS patients in a given state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Pregnant adolescents in a school district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Large, unorganized group with common interests,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Assessment of common problems, needs, and vital statistics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Application of nursing process to identified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13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Organization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workplace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school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Organized group in a common location with shared governance and goals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Relationship of goals, structure, communication, patterns of organization to its strengths, problems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Consultant and/or employee application of nursing process to identified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41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Italian neighborhood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Anytown, USA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 aggregate of people in a common location with organized social systems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Analysis of systems, strengths, characteristics, problems, and needs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 3" pitchFamily="18" charset="2"/>
                        <a:defRPr sz="16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Community leader, participant, and health care provider</a:t>
                      </a:r>
                    </a:p>
                  </a:txBody>
                  <a:tcPr marL="72984" marR="72984" marT="36492" marB="364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6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Health Planning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46468" name="Picture 10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058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39000" y="516472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7-2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Hogue (1985)</a:t>
            </a:r>
          </a:p>
        </p:txBody>
      </p:sp>
    </p:spTree>
    <p:extLst>
      <p:ext uri="{BB962C8B-B14F-4D97-AF65-F5344CB8AC3E}">
        <p14:creationId xmlns:p14="http://schemas.microsoft.com/office/powerpoint/2010/main" val="182871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7818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Health Planning Model</a:t>
            </a:r>
          </a:p>
        </p:txBody>
      </p:sp>
      <p:sp>
        <p:nvSpPr>
          <p:cNvPr id="44851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Assessment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Meet with </a:t>
            </a:r>
            <a:r>
              <a:rPr lang="en-US" altLang="ja-JP" sz="2000" dirty="0">
                <a:ea typeface="ＭＳ Ｐゴシック" charset="-128"/>
              </a:rPr>
              <a:t>group leaders of aggregate to clarify mutual expectations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Determine sociodemographic characteristics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Interview a </a:t>
            </a:r>
            <a:r>
              <a:rPr lang="en-US" altLang="ja-JP" sz="2000" b="1" dirty="0">
                <a:ea typeface="ＭＳ Ｐゴシック" charset="-128"/>
              </a:rPr>
              <a:t>key informant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Consider both positive and negative factors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Compare the aggregate with the “norm”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Research potential problems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Identify health problems and needs 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Prioritize the identified problems and needs to create an effective plan 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48517" name="Picture 5" descr="C:\Users\leakepen\AppData\Local\Microsoft\Windows\Temporary Internet Files\Content.IE5\DTUWK8B5\MPj04393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54" y="232855"/>
            <a:ext cx="1824546" cy="182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71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Four Types of Needs to Assess</a:t>
            </a:r>
          </a:p>
        </p:txBody>
      </p:sp>
      <p:sp>
        <p:nvSpPr>
          <p:cNvPr id="45056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399"/>
            <a:ext cx="7772400" cy="47244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/>
              <a:t>Expressed needs </a:t>
            </a:r>
          </a:p>
          <a:p>
            <a:pPr lvl="1"/>
            <a:r>
              <a:rPr lang="en-US" altLang="en-US" sz="2000" dirty="0"/>
              <a:t>Demand for services and the market behavior of the targeted population</a:t>
            </a:r>
          </a:p>
          <a:p>
            <a:r>
              <a:rPr lang="en-US" altLang="en-US" sz="2400" dirty="0"/>
              <a:t>Normative needs</a:t>
            </a:r>
          </a:p>
          <a:p>
            <a:pPr lvl="1"/>
            <a:r>
              <a:rPr lang="en-US" altLang="en-US" sz="2000" dirty="0"/>
              <a:t>Lack, deficit, or inadequacy of services determined by health professionals</a:t>
            </a:r>
          </a:p>
          <a:p>
            <a:r>
              <a:rPr lang="en-US" altLang="en-US" sz="2400" dirty="0"/>
              <a:t>Perceived needs</a:t>
            </a:r>
          </a:p>
          <a:p>
            <a:pPr lvl="1"/>
            <a:r>
              <a:rPr lang="en-US" altLang="en-US" sz="2000" dirty="0"/>
              <a:t>Wants and desires expressed by audience</a:t>
            </a:r>
          </a:p>
          <a:p>
            <a:r>
              <a:rPr lang="en-US" altLang="en-US" sz="2400" dirty="0"/>
              <a:t>Relative needs</a:t>
            </a:r>
          </a:p>
          <a:p>
            <a:pPr lvl="1"/>
            <a:r>
              <a:rPr lang="en-US" altLang="en-US" sz="2000" dirty="0"/>
              <a:t>Gap showing health disparities between advantaged and disadvantaged population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5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Factors for Determining Priorities</a:t>
            </a:r>
          </a:p>
        </p:txBody>
      </p:sp>
      <p:sp>
        <p:nvSpPr>
          <p:cNvPr id="45261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Aggregates preferences</a:t>
            </a:r>
          </a:p>
          <a:p>
            <a:r>
              <a:rPr lang="en-US" altLang="en-US" dirty="0"/>
              <a:t>Number of individuals affected by the health problem</a:t>
            </a:r>
          </a:p>
          <a:p>
            <a:r>
              <a:rPr lang="en-US" altLang="en-US" dirty="0"/>
              <a:t>Severity of the health need or problem</a:t>
            </a:r>
          </a:p>
          <a:p>
            <a:r>
              <a:rPr lang="en-US" altLang="en-US" dirty="0"/>
              <a:t>Availability of potential solutions</a:t>
            </a:r>
          </a:p>
          <a:p>
            <a:r>
              <a:rPr lang="en-US" altLang="en-US" dirty="0"/>
              <a:t>Practical considerations such as skills, time, and available resources</a:t>
            </a:r>
          </a:p>
          <a:p>
            <a:r>
              <a:rPr lang="en-US" altLang="en-US" dirty="0"/>
              <a:t>May use Maslow’s hierarchy of needs or levels of prevention to further refine priorities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3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Community Involvement Is Essential </a:t>
            </a:r>
          </a:p>
        </p:txBody>
      </p:sp>
      <p:sp>
        <p:nvSpPr>
          <p:cNvPr id="4546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i="1" dirty="0"/>
              <a:t>“Start where the people are!”</a:t>
            </a:r>
          </a:p>
          <a:p>
            <a:r>
              <a:rPr lang="en-US" altLang="en-US" dirty="0"/>
              <a:t>Five spheres of empowerment</a:t>
            </a:r>
          </a:p>
          <a:p>
            <a:pPr lvl="1"/>
            <a:r>
              <a:rPr lang="en-US" altLang="en-US" dirty="0"/>
              <a:t>Interpersonal (personal empowerment)</a:t>
            </a:r>
          </a:p>
          <a:p>
            <a:pPr lvl="1"/>
            <a:r>
              <a:rPr lang="en-US" altLang="en-US" dirty="0"/>
              <a:t>Intragroup (small group development)</a:t>
            </a:r>
          </a:p>
          <a:p>
            <a:pPr lvl="1"/>
            <a:r>
              <a:rPr lang="en-US" altLang="en-US" dirty="0"/>
              <a:t>Intergroup (community)</a:t>
            </a:r>
          </a:p>
          <a:p>
            <a:pPr lvl="1"/>
            <a:r>
              <a:rPr lang="en-US" altLang="en-US" dirty="0" err="1"/>
              <a:t>Interorganizational</a:t>
            </a:r>
            <a:r>
              <a:rPr lang="en-US" altLang="en-US" dirty="0"/>
              <a:t> (coalition building)</a:t>
            </a:r>
          </a:p>
          <a:p>
            <a:pPr lvl="1"/>
            <a:r>
              <a:rPr lang="en-US" altLang="en-US" dirty="0"/>
              <a:t>Political action</a:t>
            </a:r>
          </a:p>
          <a:p>
            <a:pPr lvl="1" algn="r">
              <a:buFont typeface="Wingdings" pitchFamily="2" charset="2"/>
              <a:buNone/>
            </a:pPr>
            <a:r>
              <a:rPr lang="en-GB" altLang="en-US" dirty="0">
                <a:cs typeface="Arial" pitchFamily="34" charset="0"/>
              </a:rPr>
              <a:t>– </a:t>
            </a:r>
            <a:r>
              <a:rPr lang="en-GB" altLang="en-US" dirty="0" err="1"/>
              <a:t>Labonte</a:t>
            </a:r>
            <a:r>
              <a:rPr lang="en-GB" altLang="en-US" dirty="0"/>
              <a:t> (1994)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7" name="Picture 3" descr="C:\Documents and Settings\Penny\Local Settings\Temporary Internet Files\Content.IE5\FJAXEYFB\MP9004228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53" y="3048000"/>
            <a:ext cx="1972547" cy="132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45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Steps in the Health Planning Model (Cont.) 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Planning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Determine the intervention levels 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Subsystem, aggregate system, and/or suprasystem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Plan interventions for each system level </a:t>
            </a:r>
          </a:p>
          <a:p>
            <a:pPr lvl="2"/>
            <a:r>
              <a:rPr lang="en-US" altLang="ja-JP" dirty="0">
                <a:ea typeface="ＭＳ Ｐゴシック" charset="-128"/>
              </a:rPr>
              <a:t>Primary, secondary, or tertiary levels of prevention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Validate the practicality of the planned interventions according to available resources </a:t>
            </a:r>
          </a:p>
          <a:p>
            <a:pPr lvl="2"/>
            <a:r>
              <a:rPr lang="en-US" altLang="en-US" dirty="0"/>
              <a:t>Personal, aggregate, and suprasystem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 descr="C:\Documents and Settings\Penny\Local Settings\Temporary Internet Files\Content.IE5\FJAXEYFB\MC9000787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870" y="1600200"/>
            <a:ext cx="1299930" cy="185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839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D0F649615EB448A9940036DAB76D7" ma:contentTypeVersion="12" ma:contentTypeDescription="Create a new document." ma:contentTypeScope="" ma:versionID="6fcc9edcac86186b46afc1310a529447">
  <xsd:schema xmlns:xsd="http://www.w3.org/2001/XMLSchema" xmlns:xs="http://www.w3.org/2001/XMLSchema" xmlns:p="http://schemas.microsoft.com/office/2006/metadata/properties" xmlns:ns2="456f9d4e-0ef9-4605-b70c-0ce1e3da9043" xmlns:ns3="46f37170-234a-49ad-8c73-9de793104d9f" targetNamespace="http://schemas.microsoft.com/office/2006/metadata/properties" ma:root="true" ma:fieldsID="df8d7e7e63c84150016c7bba9adca486" ns2:_="" ns3:_="">
    <xsd:import namespace="456f9d4e-0ef9-4605-b70c-0ce1e3da9043"/>
    <xsd:import namespace="46f37170-234a-49ad-8c73-9de793104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f9d4e-0ef9-4605-b70c-0ce1e3da9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37170-234a-49ad-8c73-9de793104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494411-4837-47F7-864B-E4111537162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0BF356E-3175-4899-9DED-C425326509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50754E-4AF7-4018-A691-FE630680C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6f9d4e-0ef9-4605-b70c-0ce1e3da9043"/>
    <ds:schemaRef ds:uri="46f37170-234a-49ad-8c73-9de793104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</TotalTime>
  <Words>1256</Words>
  <Application>Microsoft Office PowerPoint</Application>
  <PresentationFormat>Letter Paper (8.5x11 in)</PresentationFormat>
  <Paragraphs>192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2_Office Theme</vt:lpstr>
      <vt:lpstr>Chapter 7</vt:lpstr>
      <vt:lpstr>The Community as Client</vt:lpstr>
      <vt:lpstr>Levels of  Community Health Nursing Practice</vt:lpstr>
      <vt:lpstr>Health Planning Model</vt:lpstr>
      <vt:lpstr>Steps in the Health Planning Model</vt:lpstr>
      <vt:lpstr>Four Types of Needs to Assess</vt:lpstr>
      <vt:lpstr>Factors for Determining Priorities</vt:lpstr>
      <vt:lpstr>Community Involvement Is Essential </vt:lpstr>
      <vt:lpstr>Steps in the Health Planning Model (Cont.) </vt:lpstr>
      <vt:lpstr>Development of Goals and Objectives</vt:lpstr>
      <vt:lpstr>Steps in the Health Planning Model (Cont.) </vt:lpstr>
      <vt:lpstr>Interventions by Type of Aggregate and System Level</vt:lpstr>
      <vt:lpstr>Steps in the Health Planning Model (Cont.) </vt:lpstr>
      <vt:lpstr>Importance of Each Step in the Nursing Process</vt:lpstr>
      <vt:lpstr>PRECEDE-PROCEED Model</vt:lpstr>
      <vt:lpstr>Federal Legislation Affecting Health Planning</vt:lpstr>
      <vt:lpstr>Comprehensive Health Reform</vt:lpstr>
      <vt:lpstr>Nurses’ Role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314</cp:revision>
  <cp:lastPrinted>2000-11-30T21:12:40Z</cp:lastPrinted>
  <dcterms:created xsi:type="dcterms:W3CDTF">2000-10-10T03:44:32Z</dcterms:created>
  <dcterms:modified xsi:type="dcterms:W3CDTF">2020-05-12T19:53:48Z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0x01010054AD0F649615EB448A9940036DAB76D7</vt:lpwstr>
  </property>
</Properties>
</file>