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960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pos="5328">
          <p15:clr>
            <a:srgbClr val="A4A3A4"/>
          </p15:clr>
        </p15:guide>
        <p15:guide id="6" pos="4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" lastIdx="1" clrIdx="0"/>
  <p:cmAuthor id="1" name="one" initials="o" lastIdx="2" clrIdx="1"/>
  <p:cmAuthor id="2" name="Jenn Shropshire" initials="JS" lastIdx="5" clrIdx="2"/>
  <p:cmAuthor id="3" name="Author" initials="AU" lastIdx="1" clrIdx="3"/>
  <p:cmAuthor id="4" name="Editor" initials="EN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81"/>
    <a:srgbClr val="FFFF9F"/>
    <a:srgbClr val="FFFF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672" autoAdjust="0"/>
    <p:restoredTop sz="91357" autoAdjust="0"/>
  </p:normalViewPr>
  <p:slideViewPr>
    <p:cSldViewPr>
      <p:cViewPr varScale="1">
        <p:scale>
          <a:sx n="69" d="100"/>
          <a:sy n="69" d="100"/>
        </p:scale>
        <p:origin x="-1812" y="-108"/>
      </p:cViewPr>
      <p:guideLst>
        <p:guide orient="horz" pos="4032"/>
        <p:guide orient="horz" pos="288"/>
        <p:guide orient="horz" pos="960"/>
        <p:guide orient="horz" pos="1056"/>
        <p:guide pos="5328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28" d="100"/>
          <a:sy n="28" d="100"/>
        </p:scale>
        <p:origin x="-1190" y="-6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FCC65371-3A6E-43F2-83E4-65E50C84B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83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1A8EBE03-0393-49BA-A66E-44A2ACB84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52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685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46F8-05E4-4021-B22A-1BE6E2C65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5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A6203-6391-4030-97FB-08F68053F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026C0-03DC-40B4-976D-273F1522C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93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777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0BF3C-D800-4537-AB1C-57E118ADD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53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777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61530-AC63-4E85-8DCC-CDD00A5CA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37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777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285F-8103-4473-B397-C54727C57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09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777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786F-A26B-4A42-8454-798EB84FD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49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AA0E0B-AE0B-4761-B80B-CC23D48B73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9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32A8-81E9-49B8-9479-FA543EABD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6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FA1C9-0771-4BF7-8157-C4956F3DC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5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86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FF7F6-2EBA-4C8F-8194-1ACF666BF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2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76399"/>
            <a:ext cx="3811588" cy="498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286000"/>
            <a:ext cx="3811588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400"/>
            <a:ext cx="3813175" cy="533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3813175" cy="4225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A469-C20A-4949-B894-4E6D40B6B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0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685800" y="1676400"/>
            <a:ext cx="7772400" cy="4724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2BB2E-49E5-4931-950C-3BB061DC5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3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1676400"/>
            <a:ext cx="7772400" cy="4724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F8EDE-CDDD-4EAC-AF22-6E1ABC367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8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2779713" cy="977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457200"/>
            <a:ext cx="4876800" cy="5943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676400"/>
            <a:ext cx="2779713" cy="4724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78A2B-CAEB-4C55-B344-38C18EF57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246AB-781B-45DF-8237-0ED13E7CC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7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676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43000" y="6477000"/>
            <a:ext cx="68580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lang="en-US" sz="1000">
                <a:latin typeface="+mn-lt"/>
              </a:defRPr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92875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90EFD39-03C0-4EA9-9B9D-41EA46A35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5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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75000"/>
        <a:buFont typeface="Wingdings 3" pitchFamily="18" charset="2"/>
        <a:buChar char="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454275"/>
            <a:ext cx="7772400" cy="974726"/>
          </a:xfrm>
        </p:spPr>
        <p:txBody>
          <a:bodyPr/>
          <a:lstStyle/>
          <a:p>
            <a:r>
              <a:rPr lang="en-US" altLang="en-US" dirty="0"/>
              <a:t>Chapter 6</a:t>
            </a:r>
          </a:p>
        </p:txBody>
      </p:sp>
      <p:sp>
        <p:nvSpPr>
          <p:cNvPr id="406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3000" b="0" dirty="0">
                <a:ea typeface="ＭＳ Ｐゴシック" charset="-128"/>
              </a:rPr>
              <a:t>Community Assessment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143000" y="6400800"/>
            <a:ext cx="6858000" cy="3810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639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>
                <a:ea typeface="ＭＳ Ｐゴシック" charset="-128"/>
              </a:rPr>
              <a:t>Steps in the Needs Assessment Process</a:t>
            </a:r>
            <a:endParaRPr lang="en-US" altLang="en-US" sz="3600" dirty="0"/>
          </a:p>
        </p:txBody>
      </p:sp>
      <p:sp>
        <p:nvSpPr>
          <p:cNvPr id="42087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US" altLang="ja-JP" sz="2400" dirty="0">
                <a:ea typeface="ＭＳ Ｐゴシック" charset="-128"/>
              </a:rPr>
              <a:t>Identify aggregate for assessment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altLang="ja-JP" sz="2400" dirty="0">
                <a:ea typeface="ＭＳ Ｐゴシック" charset="-128"/>
              </a:rPr>
              <a:t>Engage the community in planning the assessment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altLang="ja-JP" sz="2400" dirty="0">
                <a:ea typeface="ＭＳ Ｐゴシック" charset="-128"/>
              </a:rPr>
              <a:t>Identify required information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altLang="ja-JP" sz="2400" dirty="0">
                <a:ea typeface="ＭＳ Ｐゴシック" charset="-128"/>
              </a:rPr>
              <a:t>Select method of data gathering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altLang="ja-JP" sz="2400" dirty="0">
                <a:ea typeface="ＭＳ Ｐゴシック" charset="-128"/>
              </a:rPr>
              <a:t>Develop </a:t>
            </a:r>
            <a:r>
              <a:rPr lang="fr-FR" altLang="ja-JP" sz="2400" dirty="0">
                <a:ea typeface="ＭＳ Ｐゴシック" charset="-128"/>
              </a:rPr>
              <a:t>questionnaires or interview questions</a:t>
            </a:r>
            <a:endParaRPr lang="en-US" altLang="ja-JP" sz="2400" dirty="0">
              <a:ea typeface="ＭＳ Ｐゴシック" charset="-128"/>
            </a:endParaRP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altLang="ja-JP" sz="2400" dirty="0">
                <a:ea typeface="ＭＳ Ｐゴシック" charset="-128"/>
              </a:rPr>
              <a:t>Develop procedures for data collection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3" descr="C:\Documents and Settings\Penny\Local Settings\Temporary Internet Files\Content.IE5\FJAXEYFB\MC9002509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495800"/>
            <a:ext cx="1435933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2656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>
                <a:ea typeface="ＭＳ Ｐゴシック" charset="-128"/>
              </a:rPr>
              <a:t>Steps in the Needs Assessment Process (Cont.)</a:t>
            </a:r>
            <a:endParaRPr lang="en-US" altLang="en-US" sz="3600" dirty="0"/>
          </a:p>
        </p:txBody>
      </p:sp>
      <p:sp>
        <p:nvSpPr>
          <p:cNvPr id="42087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1"/>
            <a:ext cx="7772400" cy="4724400"/>
          </a:xfrm>
        </p:spPr>
        <p:txBody>
          <a:bodyPr/>
          <a:lstStyle/>
          <a:p>
            <a:pPr marL="457200" indent="-457200">
              <a:buSzPct val="100000"/>
              <a:buFont typeface="+mj-lt"/>
              <a:buAutoNum type="arabicPeriod" startAt="7"/>
            </a:pPr>
            <a:r>
              <a:rPr lang="en-US" altLang="ja-JP" sz="2400" dirty="0">
                <a:ea typeface="ＭＳ Ｐゴシック" charset="-128"/>
              </a:rPr>
              <a:t>Train data collectors</a:t>
            </a:r>
          </a:p>
          <a:p>
            <a:pPr marL="457200" indent="-457200">
              <a:buSzPct val="100000"/>
              <a:buFont typeface="+mj-lt"/>
              <a:buAutoNum type="arabicPeriod" startAt="7"/>
            </a:pPr>
            <a:r>
              <a:rPr lang="en-US" altLang="ja-JP" sz="2400" dirty="0">
                <a:ea typeface="ＭＳ Ｐゴシック" charset="-128"/>
              </a:rPr>
              <a:t>Arrange for a sample representative of the aggregate</a:t>
            </a:r>
          </a:p>
          <a:p>
            <a:pPr marL="457200" indent="-457200">
              <a:buSzPct val="100000"/>
              <a:buFont typeface="+mj-lt"/>
              <a:buAutoNum type="arabicPeriod" startAt="7"/>
            </a:pPr>
            <a:r>
              <a:rPr lang="en-US" altLang="ja-JP" sz="2400" dirty="0">
                <a:ea typeface="ＭＳ Ｐゴシック" charset="-128"/>
              </a:rPr>
              <a:t>Conduct needs assessment</a:t>
            </a:r>
          </a:p>
          <a:p>
            <a:pPr marL="457200" indent="-457200">
              <a:buSzPct val="100000"/>
              <a:buFont typeface="+mj-lt"/>
              <a:buAutoNum type="arabicPeriod" startAt="7"/>
            </a:pPr>
            <a:r>
              <a:rPr lang="en-US" altLang="ja-JP" sz="2400" dirty="0">
                <a:ea typeface="ＭＳ Ｐゴシック" charset="-128"/>
              </a:rPr>
              <a:t>Tabulate and analyze data</a:t>
            </a:r>
          </a:p>
          <a:p>
            <a:pPr marL="457200" indent="-457200">
              <a:buSzPct val="100000"/>
              <a:buFont typeface="+mj-lt"/>
              <a:buAutoNum type="arabicPeriod" startAt="7"/>
            </a:pPr>
            <a:r>
              <a:rPr lang="en-US" altLang="ja-JP" sz="2400" dirty="0">
                <a:ea typeface="ＭＳ Ｐゴシック" charset="-128"/>
              </a:rPr>
              <a:t>Identify needs suggested by data</a:t>
            </a:r>
          </a:p>
          <a:p>
            <a:pPr marL="457200" indent="-457200">
              <a:buSzPct val="100000"/>
              <a:buFont typeface="+mj-lt"/>
              <a:buAutoNum type="arabicPeriod" startAt="7"/>
            </a:pPr>
            <a:r>
              <a:rPr lang="en-US" altLang="ja-JP" sz="2400" dirty="0">
                <a:ea typeface="ＭＳ Ｐゴシック" charset="-128"/>
              </a:rPr>
              <a:t>Develop an action plan</a:t>
            </a:r>
            <a:endParaRPr lang="en-US" alt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3" descr="C:\Documents and Settings\Penny\Local Settings\Temporary Internet Files\Content.IE5\FJAXEYFB\MC9002509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495800"/>
            <a:ext cx="1435933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942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Nursing Process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buSzPct val="100000"/>
              <a:buFont typeface="Arial" panose="020B0604020202020204" pitchFamily="34" charset="0"/>
              <a:buChar char="●"/>
            </a:pPr>
            <a:r>
              <a:rPr lang="en-US" altLang="en-US" dirty="0"/>
              <a:t>The nursing process can be applied to the community as a client.</a:t>
            </a:r>
          </a:p>
          <a:p>
            <a:pPr marL="4003675" lvl="8" indent="-346075">
              <a:buFont typeface="Wingdings" panose="05000000000000000000" pitchFamily="2" charset="2"/>
              <a:buChar char="Ø"/>
            </a:pPr>
            <a:r>
              <a:rPr lang="en-US" altLang="en-US" sz="2400" dirty="0"/>
              <a:t>Needs assessment </a:t>
            </a:r>
          </a:p>
          <a:p>
            <a:pPr marL="4003675" lvl="8" indent="-346075">
              <a:buFont typeface="Wingdings" panose="05000000000000000000" pitchFamily="2" charset="2"/>
              <a:buChar char="Ø"/>
            </a:pPr>
            <a:r>
              <a:rPr lang="en-US" altLang="en-US" sz="2400" dirty="0"/>
              <a:t>Diagnosing health problems (actual and potential)</a:t>
            </a:r>
          </a:p>
          <a:p>
            <a:pPr marL="4003675" lvl="8" indent="-346075">
              <a:buFont typeface="Wingdings" panose="05000000000000000000" pitchFamily="2" charset="2"/>
              <a:buChar char="Ø"/>
            </a:pPr>
            <a:r>
              <a:rPr lang="en-US" altLang="en-US" sz="2400" dirty="0"/>
              <a:t>Planning</a:t>
            </a:r>
          </a:p>
          <a:p>
            <a:pPr marL="4003675" lvl="8" indent="-346075">
              <a:buFont typeface="Wingdings" panose="05000000000000000000" pitchFamily="2" charset="2"/>
              <a:buChar char="Ø"/>
            </a:pPr>
            <a:r>
              <a:rPr lang="en-US" altLang="en-US" sz="2400" dirty="0"/>
              <a:t>Intervention</a:t>
            </a:r>
          </a:p>
          <a:p>
            <a:pPr marL="4003675" lvl="8" indent="-346075">
              <a:buFont typeface="Wingdings" panose="05000000000000000000" pitchFamily="2" charset="2"/>
              <a:buChar char="Ø"/>
            </a:pPr>
            <a:r>
              <a:rPr lang="en-US" altLang="en-US" sz="2400" dirty="0"/>
              <a:t>Evaluation</a:t>
            </a:r>
          </a:p>
        </p:txBody>
      </p:sp>
      <p:pic>
        <p:nvPicPr>
          <p:cNvPr id="21" name="Picture 4" descr="bd0501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971800"/>
            <a:ext cx="198120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9862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7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ja-JP" sz="3600" dirty="0"/>
              <a:t>Format for Community Health Diagnosis </a:t>
            </a:r>
            <a:endParaRPr lang="en-US" alt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24965" name="Text Box 4"/>
          <p:cNvSpPr txBox="1">
            <a:spLocks noChangeArrowheads="1"/>
          </p:cNvSpPr>
          <p:nvPr/>
        </p:nvSpPr>
        <p:spPr bwMode="auto">
          <a:xfrm>
            <a:off x="1384300" y="5638800"/>
            <a:ext cx="5397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>
                <a:cs typeface="Arial" panose="020B0604020202020204" pitchFamily="34" charset="0"/>
              </a:rPr>
              <a:t>Figure 6-3 </a:t>
            </a:r>
            <a:r>
              <a:rPr lang="en-US" altLang="ja-JP" sz="1200" dirty="0">
                <a:ea typeface="ＭＳ Ｐゴシック" charset="-128"/>
                <a:cs typeface="Arial" pitchFamily="34" charset="0"/>
              </a:rPr>
              <a:t>Redrawn from </a:t>
            </a:r>
            <a:r>
              <a:rPr lang="en-US" altLang="ja-JP" sz="1200" dirty="0" err="1">
                <a:ea typeface="ＭＳ Ｐゴシック" charset="-128"/>
                <a:cs typeface="Arial" pitchFamily="34" charset="0"/>
              </a:rPr>
              <a:t>Muecke</a:t>
            </a:r>
            <a:r>
              <a:rPr lang="en-US" altLang="ja-JP" sz="1200" dirty="0">
                <a:ea typeface="ＭＳ Ｐゴシック" charset="-128"/>
                <a:cs typeface="Arial" pitchFamily="34" charset="0"/>
              </a:rPr>
              <a:t> MA: Community health diagnosis in nursing, </a:t>
            </a:r>
            <a:r>
              <a:rPr lang="en-US" altLang="ja-JP" sz="1200" i="1" dirty="0">
                <a:ea typeface="ＭＳ Ｐゴシック" charset="-128"/>
                <a:cs typeface="Arial" pitchFamily="34" charset="0"/>
              </a:rPr>
              <a:t>Public Health </a:t>
            </a:r>
            <a:r>
              <a:rPr lang="en-US" altLang="ja-JP" sz="1200" i="1" dirty="0" err="1">
                <a:ea typeface="ＭＳ Ｐゴシック" charset="-128"/>
                <a:cs typeface="Arial" pitchFamily="34" charset="0"/>
              </a:rPr>
              <a:t>Nurs</a:t>
            </a:r>
            <a:r>
              <a:rPr lang="en-US" altLang="ja-JP" sz="1200" dirty="0">
                <a:ea typeface="ＭＳ Ｐゴシック" charset="-128"/>
                <a:cs typeface="Arial" pitchFamily="34" charset="0"/>
              </a:rPr>
              <a:t> 1:23-35, 1984. Used with permission of Blackwell Scientific Publications.</a:t>
            </a:r>
            <a:endParaRPr lang="en-US" altLang="en-US" sz="1200" dirty="0">
              <a:ea typeface="ＭＳ Ｐゴシック" charset="-128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075" y="1489364"/>
            <a:ext cx="61642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1659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Epidemiological Studies Used Throughout the Nursing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 planning by establishing effectiveness of certain interventions in specific aggregates</a:t>
            </a:r>
          </a:p>
          <a:p>
            <a:r>
              <a:rPr lang="en-US" dirty="0"/>
              <a:t>Construct benchmarks to gauge achievement of program objectives</a:t>
            </a:r>
          </a:p>
          <a:p>
            <a:r>
              <a:rPr lang="en-US" dirty="0"/>
              <a:t>Compare data with other rates</a:t>
            </a:r>
          </a:p>
          <a:p>
            <a:r>
              <a:rPr lang="en-US" dirty="0"/>
              <a:t>Identify objectives of successful programs</a:t>
            </a:r>
          </a:p>
          <a:p>
            <a:r>
              <a:rPr lang="en-US" dirty="0"/>
              <a:t>Document effectiveness with epidemiological data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009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8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/>
              <a:t>Defining the Community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1"/>
            <a:ext cx="7772400" cy="4724400"/>
          </a:xfrm>
        </p:spPr>
        <p:txBody>
          <a:bodyPr/>
          <a:lstStyle/>
          <a:p>
            <a:r>
              <a:rPr lang="en-US" altLang="en-US" sz="2400" dirty="0"/>
              <a:t>Aggregate of people</a:t>
            </a:r>
          </a:p>
          <a:p>
            <a:pPr lvl="1"/>
            <a:r>
              <a:rPr lang="en-US" altLang="ja-JP" sz="2000" dirty="0">
                <a:ea typeface="ＭＳ Ｐゴシック" charset="-128"/>
              </a:rPr>
              <a:t>The “who” </a:t>
            </a:r>
          </a:p>
          <a:p>
            <a:pPr lvl="1"/>
            <a:r>
              <a:rPr lang="en-US" altLang="ja-JP" sz="2000" dirty="0">
                <a:ea typeface="ＭＳ Ｐゴシック" charset="-128"/>
              </a:rPr>
              <a:t>Share personal characteristics and risks</a:t>
            </a:r>
          </a:p>
          <a:p>
            <a:r>
              <a:rPr lang="en-US" altLang="ja-JP" sz="2400" dirty="0">
                <a:ea typeface="ＭＳ Ｐゴシック" charset="-128"/>
              </a:rPr>
              <a:t>Location in space and time </a:t>
            </a:r>
          </a:p>
          <a:p>
            <a:pPr lvl="1"/>
            <a:r>
              <a:rPr lang="en-US" altLang="ja-JP" sz="2000" dirty="0">
                <a:ea typeface="ＭＳ Ｐゴシック" charset="-128"/>
              </a:rPr>
              <a:t>The “where” and “when” </a:t>
            </a:r>
          </a:p>
          <a:p>
            <a:pPr lvl="1"/>
            <a:r>
              <a:rPr lang="en-US" altLang="ja-JP" sz="2000" dirty="0">
                <a:ea typeface="ＭＳ Ｐゴシック" charset="-128"/>
              </a:rPr>
              <a:t>Physical location frequently delineated by boundaries and influenced by the passage of time</a:t>
            </a:r>
            <a:r>
              <a:rPr lang="en-US" altLang="en-US" sz="2000" dirty="0"/>
              <a:t> </a:t>
            </a:r>
          </a:p>
          <a:p>
            <a:r>
              <a:rPr lang="en-US" altLang="ja-JP" sz="2400" dirty="0">
                <a:ea typeface="ＭＳ Ｐゴシック" charset="-128"/>
              </a:rPr>
              <a:t>Social system</a:t>
            </a:r>
          </a:p>
          <a:p>
            <a:pPr lvl="1"/>
            <a:r>
              <a:rPr lang="en-US" altLang="ja-JP" sz="2000" dirty="0">
                <a:ea typeface="ＭＳ Ｐゴシック" charset="-128"/>
              </a:rPr>
              <a:t>The “why” and “how”</a:t>
            </a:r>
          </a:p>
          <a:p>
            <a:pPr lvl="1"/>
            <a:r>
              <a:rPr lang="en-US" altLang="ja-JP" sz="2000" dirty="0">
                <a:ea typeface="ＭＳ Ｐゴシック" charset="-128"/>
              </a:rPr>
              <a:t>Interrelationships of aggregates fulfilling community functions</a:t>
            </a:r>
            <a:r>
              <a:rPr lang="en-US" altLang="en-US" sz="2000" dirty="0"/>
              <a:t>	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631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2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09700"/>
            <a:ext cx="4826000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31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z="3600" dirty="0"/>
              <a:t>Diagram of Assessment Parameters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83400" y="5791200"/>
            <a:ext cx="134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6-1</a:t>
            </a:r>
          </a:p>
        </p:txBody>
      </p:sp>
    </p:spTree>
    <p:extLst>
      <p:ext uri="{BB962C8B-B14F-4D97-AF65-F5344CB8AC3E}">
        <p14:creationId xmlns:p14="http://schemas.microsoft.com/office/powerpoint/2010/main" val="3277103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2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z="3600" dirty="0"/>
              <a:t>Community Assessment Parameters</a:t>
            </a:r>
          </a:p>
        </p:txBody>
      </p:sp>
      <p:sp>
        <p:nvSpPr>
          <p:cNvPr id="418823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35052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Geography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Population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Environment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Industry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Education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Recreations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Religion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Communication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Transportation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95800" y="1676400"/>
            <a:ext cx="396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Public services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Political organization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Community development or planning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Disaster programs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Health statistics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Social problems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Health manpower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Health professional organizations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Community services</a:t>
            </a:r>
          </a:p>
        </p:txBody>
      </p:sp>
    </p:spTree>
    <p:extLst>
      <p:ext uri="{BB962C8B-B14F-4D97-AF65-F5344CB8AC3E}">
        <p14:creationId xmlns:p14="http://schemas.microsoft.com/office/powerpoint/2010/main" val="2810305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Healthy Communities</a:t>
            </a:r>
          </a:p>
        </p:txBody>
      </p:sp>
      <p:sp>
        <p:nvSpPr>
          <p:cNvPr id="412680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5181600" cy="4724400"/>
          </a:xfrm>
        </p:spPr>
        <p:txBody>
          <a:bodyPr/>
          <a:lstStyle/>
          <a:p>
            <a:r>
              <a:rPr lang="en-US" altLang="en-US" dirty="0"/>
              <a:t>A movement to help community members bring about positive health changes </a:t>
            </a:r>
          </a:p>
          <a:p>
            <a:r>
              <a:rPr lang="en-US" altLang="en-US" dirty="0"/>
              <a:t>Interconnectedness between people and the public and private sectors is essential to make changes.</a:t>
            </a:r>
          </a:p>
          <a:p>
            <a:r>
              <a:rPr lang="en-US" altLang="en-US" dirty="0"/>
              <a:t>Each community has its unique perspective.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6" name="Picture 2" descr="C:\Documents and Settings\Penny\Local Settings\Temporary Internet Files\Content.IE5\UCV4BDVO\MP90044242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833" y="4038600"/>
            <a:ext cx="2703945" cy="198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Penny\Local Settings\Temporary Internet Files\Content.IE5\FJAXEYFB\MP90014911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1752600"/>
            <a:ext cx="2722779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4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Assessing the Community</a:t>
            </a:r>
          </a:p>
        </p:txBody>
      </p:sp>
      <p:sp>
        <p:nvSpPr>
          <p:cNvPr id="414726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Windshield survey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Gain an understanding of environmental layout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Locate possible areas of environmental concern through “sight, sense, and sound”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Gives nurse an opportunity to observe people and their role in the community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14727" name="Picture 7" descr="C:\Documents and Settings\Penny\Local Settings\Temporary Internet Files\Content.IE5\FJAXEYFB\MC90041497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50890" y="4114800"/>
            <a:ext cx="2640161" cy="185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281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Windshield Survey</a:t>
            </a:r>
          </a:p>
        </p:txBody>
      </p:sp>
      <p:sp>
        <p:nvSpPr>
          <p:cNvPr id="416776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3962400" cy="4724400"/>
          </a:xfrm>
        </p:spPr>
        <p:txBody>
          <a:bodyPr/>
          <a:lstStyle/>
          <a:p>
            <a:r>
              <a:rPr lang="en-US" altLang="en-US" dirty="0"/>
              <a:t>Community vitality</a:t>
            </a:r>
          </a:p>
          <a:p>
            <a:r>
              <a:rPr lang="en-US" altLang="en-US" dirty="0"/>
              <a:t>Indicators of social and economic conditions</a:t>
            </a:r>
          </a:p>
          <a:p>
            <a:r>
              <a:rPr lang="en-US" altLang="en-US" dirty="0"/>
              <a:t>Health resources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953000" y="1676400"/>
            <a:ext cx="3505200" cy="4724400"/>
          </a:xfrm>
        </p:spPr>
        <p:txBody>
          <a:bodyPr/>
          <a:lstStyle/>
          <a:p>
            <a:r>
              <a:rPr lang="en-US" altLang="en-US" dirty="0"/>
              <a:t>Environmental conditions related to health</a:t>
            </a:r>
          </a:p>
          <a:p>
            <a:r>
              <a:rPr lang="en-US" altLang="en-US" dirty="0"/>
              <a:t>Social functioning</a:t>
            </a:r>
          </a:p>
          <a:p>
            <a:r>
              <a:rPr lang="en-US" altLang="en-US" dirty="0"/>
              <a:t>Attitudes toward health and health care</a:t>
            </a:r>
          </a:p>
        </p:txBody>
      </p:sp>
      <p:pic>
        <p:nvPicPr>
          <p:cNvPr id="416774" name="Picture 7" descr="bs0067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289425"/>
            <a:ext cx="3048000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755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Assessing the Community (Cont.)</a:t>
            </a:r>
            <a:endParaRPr lang="en-US" altLang="en-US" sz="3200" dirty="0"/>
          </a:p>
        </p:txBody>
      </p:sp>
      <p:sp>
        <p:nvSpPr>
          <p:cNvPr id="414726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Sources of data: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Census data and other census reports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Vital statistics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NCHS survey data</a:t>
            </a:r>
          </a:p>
          <a:p>
            <a:pPr lvl="1">
              <a:lnSpc>
                <a:spcPct val="90000"/>
              </a:lnSpc>
            </a:pPr>
            <a:r>
              <a:rPr lang="en-US" altLang="ja-JP" dirty="0">
                <a:ea typeface="ＭＳ Ｐゴシック" charset="-128"/>
              </a:rPr>
              <a:t>Local, regional, and state government reports</a:t>
            </a:r>
          </a:p>
          <a:p>
            <a:pPr lvl="1">
              <a:lnSpc>
                <a:spcPct val="90000"/>
              </a:lnSpc>
            </a:pPr>
            <a:r>
              <a:rPr lang="en-US" altLang="ja-JP" dirty="0">
                <a:ea typeface="ＭＳ Ｐゴシック" charset="-128"/>
              </a:rPr>
              <a:t>Locally generated data collection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Analysis of demographic information provides descriptive information about the population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53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Assessing the Community (Cont.)</a:t>
            </a:r>
          </a:p>
        </p:txBody>
      </p:sp>
      <p:sp>
        <p:nvSpPr>
          <p:cNvPr id="414726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Needs assessment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Used to understand the community’s perspective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Interview key community informants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Use community forums, focus groups, or surveys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12 Steps in a Needs Assessment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3" descr="C:\Documents and Settings\Penny\Local Settings\Temporary Internet Files\Content.IE5\FJAXEYFB\MC9002509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815857"/>
            <a:ext cx="2057400" cy="2074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57329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AD0F649615EB448A9940036DAB76D7" ma:contentTypeVersion="12" ma:contentTypeDescription="Create a new document." ma:contentTypeScope="" ma:versionID="6fcc9edcac86186b46afc1310a529447">
  <xsd:schema xmlns:xsd="http://www.w3.org/2001/XMLSchema" xmlns:xs="http://www.w3.org/2001/XMLSchema" xmlns:p="http://schemas.microsoft.com/office/2006/metadata/properties" xmlns:ns2="456f9d4e-0ef9-4605-b70c-0ce1e3da9043" xmlns:ns3="46f37170-234a-49ad-8c73-9de793104d9f" targetNamespace="http://schemas.microsoft.com/office/2006/metadata/properties" ma:root="true" ma:fieldsID="df8d7e7e63c84150016c7bba9adca486" ns2:_="" ns3:_="">
    <xsd:import namespace="456f9d4e-0ef9-4605-b70c-0ce1e3da9043"/>
    <xsd:import namespace="46f37170-234a-49ad-8c73-9de793104d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6f9d4e-0ef9-4605-b70c-0ce1e3da9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f37170-234a-49ad-8c73-9de793104d9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3DC4CC-3D14-46EA-A858-0633F5D4096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F58B19F-F5F8-45CC-A4BB-A2A4EAACE4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02F3AE-46AE-4894-A14D-8FF89FCE78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6f9d4e-0ef9-4605-b70c-0ce1e3da9043"/>
    <ds:schemaRef ds:uri="46f37170-234a-49ad-8c73-9de793104d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3000</TotalTime>
  <Words>769</Words>
  <Application>Microsoft Office PowerPoint</Application>
  <PresentationFormat>Letter Paper (8.5x11 in)</PresentationFormat>
  <Paragraphs>119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2_Office Theme</vt:lpstr>
      <vt:lpstr>Chapter 6</vt:lpstr>
      <vt:lpstr>Defining the Community</vt:lpstr>
      <vt:lpstr>Diagram of Assessment Parameters</vt:lpstr>
      <vt:lpstr>Community Assessment Parameters</vt:lpstr>
      <vt:lpstr>Healthy Communities</vt:lpstr>
      <vt:lpstr>Assessing the Community</vt:lpstr>
      <vt:lpstr>Windshield Survey</vt:lpstr>
      <vt:lpstr>Assessing the Community (Cont.)</vt:lpstr>
      <vt:lpstr>Assessing the Community (Cont.)</vt:lpstr>
      <vt:lpstr>Steps in the Needs Assessment Process</vt:lpstr>
      <vt:lpstr>Steps in the Needs Assessment Process (Cont.)</vt:lpstr>
      <vt:lpstr>Nursing Process</vt:lpstr>
      <vt:lpstr>Format for Community Health Diagnosis </vt:lpstr>
      <vt:lpstr>Epidemiological Studies Used Throughout the Nursing Process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    Cholinesterase Inhibitors</dc:title>
  <dc:creator>Janet Czermak</dc:creator>
  <cp:lastModifiedBy>MSSPL-15-ELS-2</cp:lastModifiedBy>
  <cp:revision>309</cp:revision>
  <cp:lastPrinted>2000-11-30T21:12:40Z</cp:lastPrinted>
  <dcterms:created xsi:type="dcterms:W3CDTF">2000-10-10T03:44:32Z</dcterms:created>
  <dcterms:modified xsi:type="dcterms:W3CDTF">2020-05-12T19:53:03Z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0x01010054AD0F649615EB448A9940036DAB76D7</vt:lpwstr>
  </property>
</Properties>
</file>