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28"/>
  </p:notesMasterIdLst>
  <p:handoutMasterIdLst>
    <p:handoutMasterId r:id="rId29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79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0" r:id="rId23"/>
    <p:sldId id="275" r:id="rId24"/>
    <p:sldId id="276" r:id="rId25"/>
    <p:sldId id="277" r:id="rId26"/>
    <p:sldId id="278" r:id="rId27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432">
          <p15:clr>
            <a:srgbClr val="A4A3A4"/>
          </p15:clr>
        </p15:guide>
        <p15:guide id="6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1" clrIdx="1"/>
  <p:cmAuthor id="2" name="Author" initials="AU" lastIdx="3" clrIdx="2"/>
  <p:cmAuthor id="3" name="Acer" initials="A" lastIdx="1" clrIdx="3"/>
  <p:cmAuthor id="4" name="Jenn Shropshire" initials="JS" lastIdx="4" clrIdx="4"/>
  <p:cmAuthor id="5" name="Editor" initials="EN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8305" autoAdjust="0"/>
  </p:normalViewPr>
  <p:slideViewPr>
    <p:cSldViewPr>
      <p:cViewPr varScale="1">
        <p:scale>
          <a:sx n="69" d="100"/>
          <a:sy n="69" d="100"/>
        </p:scale>
        <p:origin x="-1764" y="-108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822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Chapter 4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13125"/>
            <a:ext cx="7772400" cy="625475"/>
          </a:xfrm>
          <a:ln w="9525"/>
        </p:spPr>
        <p:txBody>
          <a:bodyPr lIns="92075" tIns="46038" rIns="92075" bIns="4603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sz="3000" dirty="0"/>
              <a:t>Health Promotion and Risk Reduction</a:t>
            </a:r>
            <a:br>
              <a:rPr lang="en-US" altLang="ja-JP" sz="3000" dirty="0">
                <a:ea typeface="ＭＳ Ｐゴシック" charset="-128"/>
              </a:rPr>
            </a:br>
            <a:endParaRPr lang="en-US" altLang="en-US" sz="3000" dirty="0">
              <a:ea typeface="ＭＳ Ｐゴシック" charset="-128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14400" y="6477000"/>
            <a:ext cx="716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GB" alt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Risk and Health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is “the probability that a specific event will occur in a given time frame” (</a:t>
            </a:r>
            <a:r>
              <a:rPr lang="en-US" dirty="0" err="1">
                <a:latin typeface="+mn-lt"/>
                <a:ea typeface="+mn-ea"/>
                <a:cs typeface="+mn-cs"/>
              </a:rPr>
              <a:t>Oleckno</a:t>
            </a:r>
            <a:r>
              <a:rPr lang="en-US" dirty="0">
                <a:latin typeface="+mn-lt"/>
                <a:ea typeface="+mn-ea"/>
                <a:cs typeface="+mn-cs"/>
              </a:rPr>
              <a:t>, 2002).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 risk factor is an exposure that is associated with a disease (</a:t>
            </a:r>
            <a:r>
              <a:rPr lang="en-US" dirty="0" err="1">
                <a:latin typeface="+mn-lt"/>
                <a:ea typeface="+mn-ea"/>
                <a:cs typeface="+mn-cs"/>
              </a:rPr>
              <a:t>Friis</a:t>
            </a:r>
            <a:r>
              <a:rPr lang="en-US" dirty="0">
                <a:latin typeface="+mn-lt"/>
                <a:ea typeface="+mn-ea"/>
                <a:cs typeface="+mn-cs"/>
              </a:rPr>
              <a:t> &amp; Sellers, 2004).</a:t>
            </a:r>
          </a:p>
          <a:p>
            <a:pPr marL="0" indent="0" eaLnBrk="1" hangingPunct="1">
              <a:buNone/>
              <a:defRPr/>
            </a:pPr>
            <a:endParaRPr lang="en-US" dirty="0">
              <a:latin typeface="+mn-lt"/>
              <a:ea typeface="+mn-ea"/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b="1" dirty="0"/>
              <a:t>Risk Assessment </a:t>
            </a:r>
            <a:r>
              <a:rPr lang="en-US" dirty="0">
                <a:latin typeface="+mn-lt"/>
                <a:ea typeface="+mn-ea"/>
                <a:cs typeface="+mn-cs"/>
              </a:rPr>
              <a:t>is a systematic way of distinguishing the risks posed by potentially harmful exposures.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5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Steps in Risk Assessment</a:t>
            </a:r>
          </a:p>
        </p:txBody>
      </p:sp>
      <p:sp>
        <p:nvSpPr>
          <p:cNvPr id="295951" name="Rectangle 1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Hazard identification 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description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Exposure assessment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estimation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3318" name="Picture 2" descr="C:\Users\leakepen\AppData\Local\Microsoft\Windows\Temporary Internet Files\Content.IE5\M827Q9I7\MPj0444249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52800"/>
            <a:ext cx="1365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C:\Users\leakepen\AppData\Local\Microsoft\Windows\Temporary Internet Files\Content.IE5\DTUWK8B5\MPj0439299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1371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4" descr="C:\Users\leakepen\AppData\Local\Microsoft\Windows\Temporary Internet Files\Content.IE5\I1DS8XGI\MPj040749100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4800600"/>
            <a:ext cx="106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7" descr="C:\Users\leakepen\AppData\Local\Microsoft\Windows\Temporary Internet Files\Content.IE5\I1DS8XGI\MPj044398400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343400"/>
            <a:ext cx="10890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8" descr="C:\Users\leakepen\AppData\Local\Microsoft\Windows\Temporary Internet Files\Content.IE5\ARG84GKV\MPj044400800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4648200"/>
            <a:ext cx="1068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9" descr="C:\Users\leakepen\AppData\Local\Microsoft\Windows\Temporary Internet Files\Content.IE5\DTUWK8B5\MPj044350700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57800"/>
            <a:ext cx="14954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1" descr="C:\Users\leakepen\AppData\Local\Microsoft\Windows\Temporary Internet Files\Content.IE5\M827Q9I7\MPj04464850000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14478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2" descr="C:\Users\leakepen\AppData\Local\Microsoft\Windows\Temporary Internet Files\Content.IE5\DTUWK8B5\MPj043931600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3" descr="C:\Users\leakepen\AppData\Local\Microsoft\Windows\Temporary Internet Files\Content.IE5\DTUWK8B5\MPj042280200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8336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Risk Assessment</a:t>
            </a:r>
          </a:p>
        </p:txBody>
      </p:sp>
      <p:sp>
        <p:nvSpPr>
          <p:cNvPr id="29799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257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Modifiable risks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Individual has control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Examples: smoking, lifestyle, eating habits, activities</a:t>
            </a:r>
          </a:p>
          <a:p>
            <a:pPr eaLnBrk="1" hangingPunct="1">
              <a:defRPr/>
            </a:pPr>
            <a:r>
              <a:rPr lang="en-US" dirty="0" err="1">
                <a:latin typeface="+mn-lt"/>
                <a:ea typeface="+mn-ea"/>
                <a:cs typeface="+mn-cs"/>
              </a:rPr>
              <a:t>Nonmodifiable</a:t>
            </a:r>
            <a:r>
              <a:rPr lang="en-US" dirty="0">
                <a:latin typeface="+mn-lt"/>
                <a:ea typeface="+mn-ea"/>
                <a:cs typeface="+mn-cs"/>
              </a:rPr>
              <a:t> risks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Individual has little or no control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Examples: genetics, gender, age, environmental exposure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4342" name="Picture 2" descr="C:\Users\leakepen\AppData\Local\Microsoft\Windows\Temporary Internet Files\Content.IE5\I1DS8XGI\MPj0442809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49392"/>
            <a:ext cx="2003384" cy="300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943600" cy="4724400"/>
          </a:xfrm>
        </p:spPr>
        <p:txBody>
          <a:bodyPr/>
          <a:lstStyle/>
          <a:p>
            <a:r>
              <a:rPr lang="en-US" dirty="0"/>
              <a:t>Risk Reduction … </a:t>
            </a:r>
            <a:endParaRPr lang="en-US" altLang="en-US" dirty="0"/>
          </a:p>
          <a:p>
            <a:pPr lvl="1"/>
            <a:r>
              <a:rPr lang="en-US" altLang="en-US" dirty="0"/>
              <a:t>… is a proactive process</a:t>
            </a:r>
          </a:p>
          <a:p>
            <a:pPr lvl="1"/>
            <a:r>
              <a:rPr lang="en-US" altLang="en-US" dirty="0"/>
              <a:t>… enables individuals to react to actual or potential threats to their health</a:t>
            </a:r>
          </a:p>
          <a:p>
            <a:r>
              <a:rPr lang="en-US" altLang="en-US" dirty="0"/>
              <a:t>Risk communication …</a:t>
            </a:r>
          </a:p>
          <a:p>
            <a:pPr lvl="1"/>
            <a:r>
              <a:rPr lang="en-US" altLang="en-US" dirty="0"/>
              <a:t>… is the process of informing the public regarding threats</a:t>
            </a:r>
          </a:p>
          <a:p>
            <a:pPr lvl="1"/>
            <a:r>
              <a:rPr lang="en-US" altLang="en-US" dirty="0"/>
              <a:t>… is affected by perceptions, process, and 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5366" name="Picture 2" descr="C:\Users\leakepen\AppData\Local\Microsoft\Windows\Temporary Internet Files\Content.IE5\ARG84GKV\MPj0446463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00400"/>
            <a:ext cx="142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Tobacco and Health Risk</a:t>
            </a:r>
          </a:p>
        </p:txBody>
      </p:sp>
      <p:sp>
        <p:nvSpPr>
          <p:cNvPr id="302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Leading cause of preventable death</a:t>
            </a:r>
          </a:p>
          <a:p>
            <a:r>
              <a:rPr lang="en-US" dirty="0"/>
              <a:t>Most common in less educated populations and those living below poverty level</a:t>
            </a:r>
          </a:p>
          <a:p>
            <a:r>
              <a:rPr lang="en-US" dirty="0"/>
              <a:t>Most common form of chemical dependency</a:t>
            </a:r>
          </a:p>
          <a:p>
            <a:r>
              <a:rPr lang="en-US" dirty="0"/>
              <a:t>Tobacco in all forms is harmful.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2" name="Picture 2" descr="C:\Users\leakepen\AppData\Local\Microsoft\Windows\Temporary Internet Files\Content.IE5\DTUWK8B5\MPj044369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1943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Health Promotion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0413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676400"/>
            <a:ext cx="7774632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Look for teachable moments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Assess client’s tobacco use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Explore willingness to quit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Refer to cessation programs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Encourage attempts to quit</a:t>
            </a:r>
          </a:p>
        </p:txBody>
      </p:sp>
      <p:pic>
        <p:nvPicPr>
          <p:cNvPr id="16" name="Picture 2" descr="C:\Users\leakepen\AppData\Local\Microsoft\Windows\Temporary Internet Files\Content.IE5\DTUWK8B5\MPj039954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05050"/>
            <a:ext cx="2057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Alcohol Consumption and Health</a:t>
            </a:r>
          </a:p>
        </p:txBody>
      </p:sp>
      <p:sp>
        <p:nvSpPr>
          <p:cNvPr id="3061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953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Third leading lifestyle-related cause of death for the nation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Short-term use causes acute risks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Long-term effects have major impact on health and social issues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Influenced by legal drinking age</a:t>
            </a:r>
          </a:p>
          <a:p>
            <a:pPr lvl="1" eaLnBrk="1" hangingPunct="1">
              <a:defRPr/>
            </a:pPr>
            <a:r>
              <a:rPr lang="en-US" sz="2000" dirty="0"/>
              <a:t># 1 used and abused drug among U.S. youth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9634" name="Picture 2" descr="C:\Documents and Settings\Penny\Local Settings\Temporary Internet Files\Content.IE5\FJAXEYFB\MP9004424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3082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Prevent underage drinking</a:t>
            </a:r>
          </a:p>
          <a:p>
            <a:r>
              <a:rPr lang="en-US" dirty="0"/>
              <a:t>Assist with enforcement of legal drinking age</a:t>
            </a:r>
          </a:p>
          <a:p>
            <a:r>
              <a:rPr lang="en-US" dirty="0"/>
              <a:t>Identify individuals and groups at risk of abuse and dependence</a:t>
            </a:r>
          </a:p>
          <a:p>
            <a:r>
              <a:rPr lang="en-US" dirty="0"/>
              <a:t>Educate adults and youth on dangers of alcohol</a:t>
            </a:r>
          </a:p>
          <a:p>
            <a:r>
              <a:rPr lang="en-US" dirty="0"/>
              <a:t>Requires a community-wide effort to address the problem on several fronts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0659" name="Picture 3" descr="C:\Documents and Settings\Penny\Local Settings\Temporary Internet Files\Content.IE5\4BSNVYGI\MP900440899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95"/>
          <a:stretch/>
        </p:blipFill>
        <p:spPr bwMode="auto">
          <a:xfrm>
            <a:off x="7696200" y="2971800"/>
            <a:ext cx="77724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Diet and Health</a:t>
            </a:r>
          </a:p>
        </p:txBody>
      </p:sp>
      <p:sp>
        <p:nvSpPr>
          <p:cNvPr id="31027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r>
              <a:rPr lang="en-US" altLang="en-US" sz="2400" dirty="0"/>
              <a:t>Diet—one of most modifiable risk factors</a:t>
            </a:r>
          </a:p>
          <a:p>
            <a:r>
              <a:rPr lang="en-US" altLang="en-US" sz="2400" dirty="0"/>
              <a:t>Imbalance of caloric intake and physical activity</a:t>
            </a:r>
          </a:p>
          <a:p>
            <a:r>
              <a:rPr lang="en-US" altLang="en-US" sz="2400" dirty="0"/>
              <a:t>Complex interplay among metabolism, genetics, behavior, environment, culture, and socioeconomic status </a:t>
            </a:r>
          </a:p>
          <a:p>
            <a:r>
              <a:rPr lang="en-US" altLang="en-US" sz="2400" dirty="0"/>
              <a:t>Geographic areas, age, ethnicity all influence weight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20486" name="Picture 6" descr="C:\Users\leakepen\AppData\Local\Microsoft\Windows\Temporary Internet Files\Content.IE5\DTUWK8B5\MPj0439576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239944" cy="21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Health Promotion Activities </a:t>
            </a:r>
            <a:r>
              <a:rPr lang="en-US" altLang="ja-JP" sz="3600" dirty="0">
                <a:ea typeface="ＭＳ Ｐゴシック" charset="-128"/>
              </a:rPr>
              <a:t>(Cont.)</a:t>
            </a:r>
            <a:endParaRPr lang="en-US" altLang="en-US" sz="3600" dirty="0"/>
          </a:p>
        </p:txBody>
      </p:sp>
      <p:sp>
        <p:nvSpPr>
          <p:cNvPr id="31232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Special populations have different nutritional needs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For individualized plans, see </a:t>
            </a:r>
            <a:r>
              <a:rPr lang="en-US" dirty="0"/>
              <a:t>http://myplate.gov/ 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Educate clients about: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Balancing caloric intake and physical activity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Servings vs. portion control</a:t>
            </a:r>
          </a:p>
          <a:p>
            <a:pPr lvl="1" eaLnBrk="1" hangingPunct="1">
              <a:defRPr/>
            </a:pPr>
            <a:r>
              <a:rPr lang="en-US" altLang="en-US" dirty="0"/>
              <a:t>Eating away from home affects “portion distortion”</a:t>
            </a:r>
          </a:p>
          <a:p>
            <a:pPr lvl="1" eaLnBrk="1" hangingPunct="1">
              <a:defRPr/>
            </a:pPr>
            <a:r>
              <a:rPr lang="en-US" altLang="en-US" dirty="0"/>
              <a:t>Using social media and mobile applications to help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4" b="28862"/>
          <a:stretch/>
        </p:blipFill>
        <p:spPr bwMode="auto">
          <a:xfrm>
            <a:off x="6248400" y="2133600"/>
            <a:ext cx="2141933" cy="189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31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Promotion Is…</a:t>
            </a:r>
          </a:p>
        </p:txBody>
      </p:sp>
      <p:sp>
        <p:nvSpPr>
          <p:cNvPr id="27955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…any combination of health education and related organizational, economic, and environmental supports for behavior of individuals, groups, or communities conducive to health (Green &amp; </a:t>
            </a:r>
            <a:r>
              <a:rPr lang="en-US" altLang="en-US" dirty="0" err="1"/>
              <a:t>Kreuter</a:t>
            </a:r>
            <a:r>
              <a:rPr lang="en-US" altLang="en-US" dirty="0"/>
              <a:t>, 1991)</a:t>
            </a:r>
          </a:p>
          <a:p>
            <a:pPr eaLnBrk="1" hangingPunct="1"/>
            <a:r>
              <a:rPr lang="en-US" altLang="en-US" dirty="0"/>
              <a:t>…that which is motivated by the desire to increase well-being and to reach the best possible health potential (Parse, 1990)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Physical Activity and Health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5800" y="1676400"/>
            <a:ext cx="4419600" cy="4724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Physical activity serves both health promotion and disease prevention purposes</a:t>
            </a:r>
          </a:p>
          <a:p>
            <a:pPr eaLnBrk="1" hangingPunct="1"/>
            <a:r>
              <a:rPr lang="en-US" altLang="en-US" sz="2400" dirty="0"/>
              <a:t>Leisure activities are influenced by level of education, gender, age, economic level, geography</a:t>
            </a:r>
          </a:p>
          <a:p>
            <a:pPr eaLnBrk="1" hangingPunct="1"/>
            <a:r>
              <a:rPr lang="en-US" altLang="en-US" sz="2400" dirty="0"/>
              <a:t>One’s environment plays a significant role in activity level</a:t>
            </a:r>
          </a:p>
        </p:txBody>
      </p:sp>
      <p:pic>
        <p:nvPicPr>
          <p:cNvPr id="16" name="Picture 2" descr="C:\Users\leakepen\AppData\Local\Microsoft\Windows\Temporary Internet Files\Content.IE5\I1DS8XGI\MPj043080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97998"/>
            <a:ext cx="2060737" cy="323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Support and develop “walkable” neighborhoods and cities</a:t>
            </a:r>
          </a:p>
          <a:p>
            <a:pPr eaLnBrk="1" hangingPunct="1">
              <a:defRPr/>
            </a:pPr>
            <a:r>
              <a:rPr lang="en-US" dirty="0"/>
              <a:t>Determine recommended exercise levels for individuals</a:t>
            </a:r>
          </a:p>
          <a:p>
            <a:r>
              <a:rPr lang="en-US" dirty="0"/>
              <a:t>Visit  http://www.cdc.gov/physicalactivity/data/facts.html</a:t>
            </a:r>
          </a:p>
        </p:txBody>
      </p:sp>
      <p:pic>
        <p:nvPicPr>
          <p:cNvPr id="20" name="Picture 2" descr="C:\Users\leakepen\AppData\Local\Microsoft\Windows\Temporary Internet Files\Content.IE5\ARG84GKV\MPPH01458J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459" y="1694714"/>
            <a:ext cx="1898212" cy="287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Sleep and Health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Sleep is an essential component of chronic disease prevention and health promotion</a:t>
            </a:r>
          </a:p>
          <a:p>
            <a:pPr eaLnBrk="1" hangingPunct="1">
              <a:defRPr/>
            </a:pPr>
            <a:r>
              <a:rPr lang="en-US" sz="2400" dirty="0"/>
              <a:t>Requirements change with age and life circumstances</a:t>
            </a:r>
          </a:p>
          <a:p>
            <a:pPr eaLnBrk="1" hangingPunct="1">
              <a:defRPr/>
            </a:pPr>
            <a:r>
              <a:rPr lang="en-US" sz="2400" dirty="0"/>
              <a:t>Regulated by waking time and circadian rhythms</a:t>
            </a:r>
          </a:p>
          <a:p>
            <a:pPr eaLnBrk="1" hangingPunct="1">
              <a:defRPr/>
            </a:pPr>
            <a:r>
              <a:rPr lang="en-US" sz="2400" dirty="0"/>
              <a:t>Hormones during sleep affect  memory, blood pressure, and kidney function.</a:t>
            </a:r>
          </a:p>
        </p:txBody>
      </p:sp>
      <p:pic>
        <p:nvPicPr>
          <p:cNvPr id="12" name="Picture 2" descr="C:\Users\leakepen\AppData\Local\Microsoft\Windows\Temporary Internet Files\Content.IE5\I1DS8XGI\MPj042219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3907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55626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Sleep assessment is important</a:t>
            </a:r>
          </a:p>
          <a:p>
            <a:pPr lvl="1" eaLnBrk="1" hangingPunct="1"/>
            <a:r>
              <a:rPr lang="en-US" altLang="en-US" dirty="0"/>
              <a:t>Identify disorders that may affect daily activities</a:t>
            </a:r>
          </a:p>
          <a:p>
            <a:pPr lvl="1" eaLnBrk="1" hangingPunct="1"/>
            <a:r>
              <a:rPr lang="en-US" altLang="en-US" dirty="0"/>
              <a:t>Keep sleep log</a:t>
            </a:r>
          </a:p>
          <a:p>
            <a:pPr eaLnBrk="1" hangingPunct="1"/>
            <a:r>
              <a:rPr lang="en-US" altLang="en-US" dirty="0"/>
              <a:t>Practice sleep hygiene</a:t>
            </a:r>
          </a:p>
          <a:p>
            <a:pPr lvl="1" eaLnBrk="1" hangingPunct="1"/>
            <a:r>
              <a:rPr lang="en-US" altLang="en-US" dirty="0"/>
              <a:t>Establish environment that promotes sleep</a:t>
            </a:r>
          </a:p>
          <a:p>
            <a:pPr lvl="1" eaLnBrk="1" hangingPunct="1"/>
            <a:r>
              <a:rPr lang="en-US" altLang="en-US" dirty="0"/>
              <a:t>Avoid food and activities that interfere with sleep</a:t>
            </a:r>
          </a:p>
        </p:txBody>
      </p:sp>
      <p:pic>
        <p:nvPicPr>
          <p:cNvPr id="12" name="Picture 2" descr="C:\Users\leakepen\AppData\Local\Microsoft\Windows\Temporary Internet Files\Content.IE5\ARG84GKV\MPj042219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Protection Is …</a:t>
            </a:r>
            <a:r>
              <a:rPr lang="en-US" dirty="0"/>
              <a:t>(Cont.)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8160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 those behaviors in which one engages with the specific intent to prevent disease, detect disease in the early stages, or maximize health within the constraints of disease (Parse, 1990)</a:t>
            </a:r>
          </a:p>
          <a:p>
            <a:pPr eaLnBrk="1" hangingPunct="1"/>
            <a:r>
              <a:rPr lang="en-US" altLang="en-US" dirty="0"/>
              <a:t>… an important step in maintaining health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Defining Health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The way health is defined has shifted from a focus on the curative model, to a focus on multidimensional aspects such as the social, cultural, and environmental facets of life and health (Benson, 1996)</a:t>
            </a:r>
          </a:p>
          <a:p>
            <a:pPr eaLnBrk="1" hangingPunct="1"/>
            <a:r>
              <a:rPr lang="en-US" altLang="en-US" dirty="0"/>
              <a:t>Health is viewed not only as an important goal, but as a resource for living (WHO, 1986)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239000" cy="10668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Healthy People 2020 </a:t>
            </a:r>
            <a:r>
              <a:rPr lang="en-US" altLang="en-US" dirty="0"/>
              <a:t>…</a:t>
            </a:r>
          </a:p>
        </p:txBody>
      </p:sp>
      <p:sp>
        <p:nvSpPr>
          <p:cNvPr id="28570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 is the health promotion initiative for the nation.</a:t>
            </a:r>
          </a:p>
          <a:p>
            <a:pPr eaLnBrk="1" hangingPunct="1"/>
            <a:r>
              <a:rPr lang="en-US" altLang="en-US" dirty="0"/>
              <a:t>… challenges individuals, communities, and professionals … to take specific steps to ensure that good health, as well as long life, are enjoyed by all.</a:t>
            </a:r>
            <a:r>
              <a:rPr lang="en-US" altLang="en-US" sz="2400" dirty="0"/>
              <a:t> </a:t>
            </a:r>
            <a:endParaRPr lang="en-US" altLang="en-US" sz="2400" dirty="0">
              <a:cs typeface="Arial" charset="0"/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en-US" altLang="en-US" sz="2000" dirty="0">
                <a:cs typeface="Arial" charset="0"/>
              </a:rPr>
              <a:t>– </a:t>
            </a:r>
            <a:r>
              <a:rPr lang="en-US" altLang="en-US" sz="2000" dirty="0"/>
              <a:t>U.S. Department of Health and </a:t>
            </a:r>
            <a:br>
              <a:rPr lang="en-US" altLang="en-US" sz="2000" dirty="0"/>
            </a:br>
            <a:r>
              <a:rPr lang="en-US" altLang="en-US" sz="2000" dirty="0"/>
              <a:t>Human Services,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 descr="Healthy Peopl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8876"/>
            <a:ext cx="2019322" cy="9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i="1" dirty="0"/>
              <a:t>Healthy People 2020 </a:t>
            </a:r>
            <a:r>
              <a:rPr lang="en-US" altLang="en-US" sz="3600" dirty="0"/>
              <a:t>…</a:t>
            </a:r>
            <a:br>
              <a:rPr lang="en-US" altLang="en-US" sz="3600" i="1" dirty="0"/>
            </a:br>
            <a:r>
              <a:rPr lang="en-US" sz="3600" dirty="0"/>
              <a:t>(Cont.)</a:t>
            </a:r>
            <a:endParaRPr lang="en-US" altLang="en-US" sz="3600" dirty="0"/>
          </a:p>
        </p:txBody>
      </p:sp>
      <p:sp>
        <p:nvSpPr>
          <p:cNvPr id="287752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Broad goals</a:t>
            </a:r>
          </a:p>
          <a:p>
            <a:pPr lvl="1" eaLnBrk="1" hangingPunct="1"/>
            <a:r>
              <a:rPr lang="en-US" dirty="0"/>
              <a:t>A</a:t>
            </a:r>
            <a:r>
              <a:rPr lang="en-US" dirty="0">
                <a:latin typeface="+mn-lt"/>
              </a:rPr>
              <a:t>ttain high-quality, longer lives free of preventable disease, disability, injury, and premature death. </a:t>
            </a:r>
          </a:p>
          <a:p>
            <a:pPr lvl="1" eaLnBrk="1" hangingPunct="1"/>
            <a:r>
              <a:rPr lang="en-US" dirty="0"/>
              <a:t>A</a:t>
            </a:r>
            <a:r>
              <a:rPr lang="en-US" dirty="0">
                <a:latin typeface="+mn-lt"/>
              </a:rPr>
              <a:t>chieve high equity, eliminate disparities, and improve the health of all groups. </a:t>
            </a:r>
          </a:p>
          <a:p>
            <a:pPr lvl="1" eaLnBrk="1" hangingPunct="1"/>
            <a:r>
              <a:rPr lang="en-US" dirty="0"/>
              <a:t>C</a:t>
            </a:r>
            <a:r>
              <a:rPr lang="en-US" dirty="0">
                <a:latin typeface="+mn-lt"/>
              </a:rPr>
              <a:t>reate social and physical environments that promote good health for all.</a:t>
            </a:r>
          </a:p>
          <a:p>
            <a:pPr lvl="1" eaLnBrk="1" hangingPunct="1"/>
            <a:r>
              <a:rPr lang="en-US" dirty="0"/>
              <a:t>P</a:t>
            </a:r>
            <a:r>
              <a:rPr lang="en-US" dirty="0">
                <a:latin typeface="+mn-lt"/>
              </a:rPr>
              <a:t>romote quality of life, healthy development, and healthy behaviors across all life stages.</a:t>
            </a:r>
            <a:endParaRPr lang="en-US" altLang="en-US" dirty="0">
              <a:effectLst/>
            </a:endParaRPr>
          </a:p>
          <a:p>
            <a:pPr lvl="1" algn="r"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2" descr="Healthy Peopl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271" y="381000"/>
            <a:ext cx="1999329" cy="9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Determinants of Health</a:t>
            </a:r>
          </a:p>
        </p:txBody>
      </p:sp>
      <p:sp>
        <p:nvSpPr>
          <p:cNvPr id="2897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49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Biology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Behaviors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Social environment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Physical environment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Policies and interventions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Access to high-quality health care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46" name="Picture 2" descr="C:\Users\leakepen\AppData\Local\Microsoft\Windows\Temporary Internet Files\Content.IE5\DTUWK8B5\MPj0446488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34290"/>
            <a:ext cx="3185361" cy="212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356608"/>
              </p:ext>
            </p:extLst>
          </p:nvPr>
        </p:nvGraphicFramePr>
        <p:xfrm>
          <a:off x="5334000" y="3998173"/>
          <a:ext cx="3185361" cy="220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" name="Image" r:id="rId5" imgW="3035557" imgH="2102590" progId="">
                  <p:embed/>
                </p:oleObj>
              </mc:Choice>
              <mc:Fallback>
                <p:oleObj name="Image" r:id="rId5" imgW="3035557" imgH="2102590" progId="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98173"/>
                        <a:ext cx="3185361" cy="2206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0592"/>
              </p:ext>
            </p:extLst>
          </p:nvPr>
        </p:nvGraphicFramePr>
        <p:xfrm>
          <a:off x="927545" y="533400"/>
          <a:ext cx="7530655" cy="521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" name="Image" r:id="rId3" imgW="3035557" imgH="2102590" progId="">
                  <p:embed/>
                </p:oleObj>
              </mc:Choice>
              <mc:Fallback>
                <p:oleObj name="Image" r:id="rId3" imgW="3035557" imgH="210259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545" y="533400"/>
                        <a:ext cx="7530655" cy="5215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715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4-1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U.S. Department of Health and Human Services.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1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Theories in Health Promotion</a:t>
            </a:r>
          </a:p>
        </p:txBody>
      </p:sp>
      <p:sp>
        <p:nvSpPr>
          <p:cNvPr id="29184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Pender’s Health Promotion Model (HPM)</a:t>
            </a:r>
          </a:p>
          <a:p>
            <a:pPr eaLnBrk="1" hangingPunct="1"/>
            <a:r>
              <a:rPr lang="en-US" altLang="en-US" dirty="0"/>
              <a:t>Health Belief Model (HBM)</a:t>
            </a:r>
          </a:p>
          <a:p>
            <a:pPr eaLnBrk="1" hangingPunct="1"/>
            <a:r>
              <a:rPr lang="en-US" altLang="en-US" dirty="0" err="1"/>
              <a:t>Transtheoretical</a:t>
            </a:r>
            <a:r>
              <a:rPr lang="en-US" altLang="en-US" dirty="0"/>
              <a:t> Model (TTM) </a:t>
            </a:r>
          </a:p>
          <a:p>
            <a:pPr eaLnBrk="1" hangingPunct="1"/>
            <a:r>
              <a:rPr lang="en-US" altLang="en-US" dirty="0"/>
              <a:t>Theory of Reasoned Action (TRA)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270" name="Picture 2" descr="C:\Users\leakepen\AppData\Local\Microsoft\Windows\Temporary Internet Files\Content.IE5\DTUWK8B5\MPj044371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81400"/>
            <a:ext cx="147796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D0F649615EB448A9940036DAB76D7" ma:contentTypeVersion="12" ma:contentTypeDescription="Create a new document." ma:contentTypeScope="" ma:versionID="6fcc9edcac86186b46afc1310a529447">
  <xsd:schema xmlns:xsd="http://www.w3.org/2001/XMLSchema" xmlns:xs="http://www.w3.org/2001/XMLSchema" xmlns:p="http://schemas.microsoft.com/office/2006/metadata/properties" xmlns:ns2="456f9d4e-0ef9-4605-b70c-0ce1e3da9043" xmlns:ns3="46f37170-234a-49ad-8c73-9de793104d9f" targetNamespace="http://schemas.microsoft.com/office/2006/metadata/properties" ma:root="true" ma:fieldsID="df8d7e7e63c84150016c7bba9adca486" ns2:_="" ns3:_="">
    <xsd:import namespace="456f9d4e-0ef9-4605-b70c-0ce1e3da9043"/>
    <xsd:import namespace="46f37170-234a-49ad-8c73-9de793104d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f9d4e-0ef9-4605-b70c-0ce1e3da9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37170-234a-49ad-8c73-9de793104d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1A3303-21D7-46A3-82A1-2A74857F42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7FAA180-3938-49A2-9819-6434503DA6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9F0CEA-83D9-4A89-BABC-3F31006F10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6f9d4e-0ef9-4605-b70c-0ce1e3da9043"/>
    <ds:schemaRef ds:uri="46f37170-234a-49ad-8c73-9de793104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3060</TotalTime>
  <Words>1418</Words>
  <Application>Microsoft Office PowerPoint</Application>
  <PresentationFormat>Letter Paper (8.5x11 in)</PresentationFormat>
  <Paragraphs>160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2_Office Theme</vt:lpstr>
      <vt:lpstr>Chapter 4</vt:lpstr>
      <vt:lpstr>Health Promotion Is…</vt:lpstr>
      <vt:lpstr>Health Protection Is …(Cont.)</vt:lpstr>
      <vt:lpstr>Defining Health</vt:lpstr>
      <vt:lpstr>Healthy People 2020 …</vt:lpstr>
      <vt:lpstr>Healthy People 2020 … (Cont.)</vt:lpstr>
      <vt:lpstr>Determinants of Health</vt:lpstr>
      <vt:lpstr>PowerPoint Presentation</vt:lpstr>
      <vt:lpstr>Theories in Health Promotion</vt:lpstr>
      <vt:lpstr>Risk and Health</vt:lpstr>
      <vt:lpstr>Steps in Risk Assessment</vt:lpstr>
      <vt:lpstr>Risk Assessment</vt:lpstr>
      <vt:lpstr>PowerPoint Presentation</vt:lpstr>
      <vt:lpstr>Tobacco and Health Risk</vt:lpstr>
      <vt:lpstr>Health Promotion Activities</vt:lpstr>
      <vt:lpstr>Alcohol Consumption and Health</vt:lpstr>
      <vt:lpstr>Health Promotion Activities (Cont.)</vt:lpstr>
      <vt:lpstr>Diet and Health</vt:lpstr>
      <vt:lpstr>Health Promotion Activities (Cont.)</vt:lpstr>
      <vt:lpstr>Physical Activity and Health</vt:lpstr>
      <vt:lpstr>Health Promotion Activities (Cont.)</vt:lpstr>
      <vt:lpstr>Sleep and Health</vt:lpstr>
      <vt:lpstr>Health Promotion Activities (Cont.)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323</cp:revision>
  <cp:lastPrinted>2000-11-30T21:12:40Z</cp:lastPrinted>
  <dcterms:created xsi:type="dcterms:W3CDTF">2000-10-10T03:44:32Z</dcterms:created>
  <dcterms:modified xsi:type="dcterms:W3CDTF">2020-05-12T19:52:19Z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0x01010054AD0F649615EB448A9940036DAB76D7</vt:lpwstr>
  </property>
</Properties>
</file>